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56"/>
  </p:handoutMasterIdLst>
  <p:sldIdLst>
    <p:sldId id="257" r:id="rId3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5" r:id="rId19"/>
    <p:sldId id="273" r:id="rId20"/>
    <p:sldId id="401" r:id="rId21"/>
    <p:sldId id="331" r:id="rId22"/>
    <p:sldId id="366" r:id="rId23"/>
    <p:sldId id="404" r:id="rId24"/>
    <p:sldId id="296" r:id="rId25"/>
    <p:sldId id="368" r:id="rId26"/>
    <p:sldId id="292" r:id="rId27"/>
    <p:sldId id="316" r:id="rId28"/>
    <p:sldId id="310" r:id="rId29"/>
    <p:sldId id="321" r:id="rId30"/>
    <p:sldId id="322" r:id="rId31"/>
    <p:sldId id="323" r:id="rId32"/>
    <p:sldId id="324" r:id="rId33"/>
    <p:sldId id="325" r:id="rId34"/>
    <p:sldId id="297" r:id="rId35"/>
    <p:sldId id="327" r:id="rId36"/>
    <p:sldId id="452" r:id="rId37"/>
    <p:sldId id="470" r:id="rId38"/>
    <p:sldId id="469" r:id="rId39"/>
    <p:sldId id="437" r:id="rId40"/>
    <p:sldId id="293" r:id="rId41"/>
    <p:sldId id="294" r:id="rId42"/>
    <p:sldId id="295" r:id="rId43"/>
    <p:sldId id="453" r:id="rId44"/>
    <p:sldId id="298" r:id="rId45"/>
    <p:sldId id="281" r:id="rId46"/>
    <p:sldId id="326" r:id="rId47"/>
    <p:sldId id="299" r:id="rId48"/>
    <p:sldId id="300" r:id="rId49"/>
    <p:sldId id="402" r:id="rId50"/>
    <p:sldId id="403" r:id="rId51"/>
    <p:sldId id="277" r:id="rId52"/>
    <p:sldId id="278" r:id="rId53"/>
    <p:sldId id="279" r:id="rId54"/>
    <p:sldId id="280" r:id="rId55"/>
  </p:sldIdLst>
  <p:sldSz cx="9144000" cy="6858000" type="screen4x3"/>
  <p:notesSz cx="6797675" cy="992632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金泰中" initials="金泰中" lastIdx="3" clrIdx="0"/>
  <p:cmAuthor id="10" name="作成者" initials="A" lastIdx="59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A4FF"/>
    <a:srgbClr val="5D9BEA"/>
    <a:srgbClr val="4F81BD"/>
    <a:srgbClr val="8064A2"/>
    <a:srgbClr val="F79646"/>
    <a:srgbClr val="9BBC59"/>
    <a:srgbClr val="C2C0B9"/>
    <a:srgbClr val="C0504D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91" autoAdjust="0"/>
    <p:restoredTop sz="95168" autoAdjust="0"/>
  </p:normalViewPr>
  <p:slideViewPr>
    <p:cSldViewPr>
      <p:cViewPr varScale="1">
        <p:scale>
          <a:sx n="86" d="100"/>
          <a:sy n="86" d="100"/>
        </p:scale>
        <p:origin x="351" y="48"/>
      </p:cViewPr>
      <p:guideLst>
        <p:guide orient="horz" pos="2104"/>
        <p:guide pos="2880"/>
      </p:guideLst>
    </p:cSldViewPr>
  </p:slideViewPr>
  <p:outlineViewPr>
    <p:cViewPr>
      <p:scale>
        <a:sx n="33" d="100"/>
        <a:sy n="33" d="100"/>
      </p:scale>
      <p:origin x="0" y="983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-2934" y="-132"/>
      </p:cViewPr>
      <p:guideLst>
        <p:guide orient="horz" pos="304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0" Type="http://schemas.openxmlformats.org/officeDocument/2006/relationships/commentAuthors" Target="commentAuthors.xml"/><Relationship Id="rId6" Type="http://schemas.openxmlformats.org/officeDocument/2006/relationships/slide" Target="slides/slide3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handoutMaster" Target="handoutMasters/handoutMaster1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\\dcvsvwfs03\&#20849;&#26377;&#65288;&#26481;&#20140;&#65289;\&#23550;&#26085;&#25237;&#36039;&#37096;\&#23550;&#26085;&#25237;&#36039;&#35506;\&#36890;&#24120;\01.&#25919;&#31574;&#12539;&#35519;&#26619;&#29677;\09.&#21839;&#12356;&#21512;&#12431;&#12379;&#65381;&#30330;&#27880;&#23550;&#24540;\2017&#24180;&#24230;\171218%20&#25919;&#31574;&#35519;&#26619;&#29677;&#8594;&#32207;&#25324;&#29677;&#65288;&#20013;&#22269;&#12363;&#12425;&#12398;&#23550;&#26085;&#30452;&#25509;&#25237;&#36039;&#65288;&#27531;&#39640;&#12289;&#12501;&#12525;&#12540;&#65289;&#65289;\&#20013;&#22269;&#12363;&#12425;&#12398;&#23550;&#26085;&#30452;&#25509;&#25237;&#36039;&#65288;&#27531;&#39640;&#12289;&#12501;&#12525;&#12540;&#65289;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対日直接投資残高の推移!$C$4</c:f>
              <c:strCache>
                <c:ptCount val="1"/>
                <c:pt idx="0">
                  <c:v>残高
(兆円)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dPt>
            <c:idx val="16"/>
            <c:invertIfNegative val="0"/>
            <c:bubble3D val="0"/>
          </c:dPt>
          <c:dPt>
            <c:idx val="17"/>
            <c:invertIfNegative val="0"/>
            <c:bubble3D val="0"/>
            <c:spPr>
              <a:solidFill>
                <a:srgbClr val="F5B02B">
                  <a:alpha val="40000"/>
                </a:srgbClr>
              </a:solidFill>
              <a:ln>
                <a:solidFill>
                  <a:schemeClr val="accent4"/>
                </a:solidFill>
                <a:prstDash val="dash"/>
              </a:ln>
            </c:spPr>
          </c:dPt>
          <c:dPt>
            <c:idx val="18"/>
            <c:invertIfNegative val="0"/>
            <c:bubble3D val="0"/>
          </c:dPt>
          <c:dPt>
            <c:idx val="19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>
                <c:manualLayout>
                  <c:x val="-0.00154588289997894"/>
                  <c:y val="0.066250725147030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1704295517956e-17"/>
                  <c:y val="0.053640499070171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0309176579995788"/>
                  <c:y val="0.04732208856263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03471708205308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83408591035911e-17"/>
                  <c:y val="0.03787914564133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0.001545882899979"/>
                  <c:y val="0.025252763760892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00309176579995788"/>
                  <c:y val="0.03472255017122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.00309176579995788"/>
                  <c:y val="0.0252527637608921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01545882899979"/>
                  <c:y val="0.00631319094022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ja-JP" sz="1000" b="1" i="0" u="none" strike="noStrike" kern="1200" baseline="0">
                        <a:solidFill>
                          <a:srgbClr val="E13625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en-US" altLang="ja-JP" b="1" dirty="0">
                        <a:solidFill>
                          <a:srgbClr val="E13625"/>
                        </a:solidFill>
                      </a:rPr>
                      <a:t>28.6</a:t>
                    </a:r>
                    <a:endParaRPr lang="en-US" altLang="zh-CN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ja-JP" sz="1000" b="1" i="0" u="none" strike="noStrike" kern="1200" baseline="0">
                      <a:solidFill>
                        <a:srgbClr val="E13625"/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layout/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ja-JP" sz="1000" b="1" i="0" u="none" strike="noStrike" kern="1200" baseline="0">
                      <a:solidFill>
                        <a:srgbClr val="E13625"/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tx1"/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対日直接投資残高の推移!$B$5:$B$24</c:f>
              <c:strCache>
                <c:ptCount val="20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2017年12月末（一次推計）</c:v>
                </c:pt>
                <c:pt idx="19">
                  <c:v>2020</c:v>
                </c:pt>
              </c:strCache>
            </c:strRef>
          </c:cat>
          <c:val>
            <c:numRef>
              <c:f>対日直接投資残高の推移!$C$5:$C$24</c:f>
              <c:numCache>
                <c:formatCode>#,##0.0</c:formatCode>
                <c:ptCount val="20"/>
                <c:pt idx="0">
                  <c:v>6.09575291928852</c:v>
                </c:pt>
                <c:pt idx="1">
                  <c:v>6.91796089700937</c:v>
                </c:pt>
                <c:pt idx="2">
                  <c:v>9.90158834389199</c:v>
                </c:pt>
                <c:pt idx="3">
                  <c:v>10.3249753025576</c:v>
                </c:pt>
                <c:pt idx="4">
                  <c:v>10.6337690106029</c:v>
                </c:pt>
                <c:pt idx="5">
                  <c:v>12.3766429107183</c:v>
                </c:pt>
                <c:pt idx="6">
                  <c:v>13.4303594004114</c:v>
                </c:pt>
                <c:pt idx="7">
                  <c:v>15.7027965156816</c:v>
                </c:pt>
                <c:pt idx="8">
                  <c:v>19.4078771421515</c:v>
                </c:pt>
                <c:pt idx="9">
                  <c:v>19.5550784036594</c:v>
                </c:pt>
                <c:pt idx="10">
                  <c:v>18.7353438691701</c:v>
                </c:pt>
                <c:pt idx="11">
                  <c:v>18.8238304066193</c:v>
                </c:pt>
                <c:pt idx="12">
                  <c:v>19.2273204317746</c:v>
                </c:pt>
                <c:pt idx="13">
                  <c:v>19.551044714711</c:v>
                </c:pt>
                <c:pt idx="14">
                  <c:v>23.748</c:v>
                </c:pt>
                <c:pt idx="15">
                  <c:v>24.77</c:v>
                </c:pt>
                <c:pt idx="16">
                  <c:v>27.84</c:v>
                </c:pt>
                <c:pt idx="17" c:formatCode="#,##0.00">
                  <c:v>29.97</c:v>
                </c:pt>
                <c:pt idx="19" c:formatCode="General">
                  <c:v>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233975296"/>
        <c:axId val="40700160"/>
      </c:barChart>
      <c:lineChart>
        <c:grouping val="standard"/>
        <c:varyColors val="0"/>
        <c:ser>
          <c:idx val="2"/>
          <c:order val="1"/>
          <c:tx>
            <c:strRef>
              <c:f>対日直接投資残高の推移!$D$4</c:f>
              <c:strCache>
                <c:ptCount val="1"/>
                <c:pt idx="0">
                  <c:v>対GDP比 
(%)</c:v>
                </c:pt>
              </c:strCache>
            </c:strRef>
          </c:tx>
          <c:spPr>
            <a:ln w="28575" cap="rnd" cmpd="sng" algn="ctr">
              <a:solidFill>
                <a:schemeClr val="tx1"/>
              </a:solidFill>
              <a:prstDash val="solid"/>
              <a:round/>
            </a:ln>
          </c:spPr>
          <c:marker>
            <c:symbol val="square"/>
            <c:size val="7"/>
            <c:spPr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0" i="0" u="none" strike="noStrike" kern="1200" baseline="0">
                    <a:solidFill>
                      <a:schemeClr val="tx1"/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val>
            <c:numRef>
              <c:f>対日直接投資残高の推移!$D$5:$D$24</c:f>
              <c:numCache>
                <c:formatCode>0.0%</c:formatCode>
                <c:ptCount val="20"/>
                <c:pt idx="0">
                  <c:v>0.0115733500649101</c:v>
                </c:pt>
                <c:pt idx="1">
                  <c:v>0.0132273322377594</c:v>
                </c:pt>
                <c:pt idx="2">
                  <c:v>0.0191896379087115</c:v>
                </c:pt>
                <c:pt idx="3">
                  <c:v>0.0200329089629828</c:v>
                </c:pt>
                <c:pt idx="4">
                  <c:v>0.0204116607563629</c:v>
                </c:pt>
                <c:pt idx="5">
                  <c:v>0.0236135630334875</c:v>
                </c:pt>
                <c:pt idx="6">
                  <c:v>0.0254903717118185</c:v>
                </c:pt>
                <c:pt idx="7">
                  <c:v>0.0295338443013812</c:v>
                </c:pt>
                <c:pt idx="8">
                  <c:v>0.0372715421143467</c:v>
                </c:pt>
                <c:pt idx="9">
                  <c:v>0.0399490060360641</c:v>
                </c:pt>
                <c:pt idx="10">
                  <c:v>0.0374441847443781</c:v>
                </c:pt>
                <c:pt idx="11">
                  <c:v>0.0383058705875444</c:v>
                </c:pt>
                <c:pt idx="12">
                  <c:v>0.0388464304222155</c:v>
                </c:pt>
                <c:pt idx="13">
                  <c:v>0.0388553115745497</c:v>
                </c:pt>
                <c:pt idx="14">
                  <c:v>0.0462134834084487</c:v>
                </c:pt>
                <c:pt idx="15">
                  <c:v>0.0465613931800435</c:v>
                </c:pt>
                <c:pt idx="16">
                  <c:v>0.0517043683876817</c:v>
                </c:pt>
                <c:pt idx="17">
                  <c:v>0.0548410341954068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40273408"/>
        <c:axId val="40700736"/>
      </c:lineChart>
      <c:catAx>
        <c:axId val="233975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40700160"/>
        <c:crosses val="autoZero"/>
        <c:auto val="1"/>
        <c:lblAlgn val="r"/>
        <c:lblOffset val="100"/>
        <c:noMultiLvlLbl val="0"/>
      </c:catAx>
      <c:valAx>
        <c:axId val="407001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prstDash val="solid"/>
              <a:round/>
            </a:ln>
          </c:spPr>
        </c:majorGridlines>
        <c:numFmt formatCode="#,##0" sourceLinked="0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233975296"/>
        <c:crosses val="autoZero"/>
        <c:crossBetween val="between"/>
        <c:majorUnit val="10"/>
      </c:valAx>
      <c:catAx>
        <c:axId val="240273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40700736"/>
        <c:crosses val="autoZero"/>
        <c:auto val="1"/>
        <c:lblAlgn val="ctr"/>
        <c:lblOffset val="100"/>
        <c:noMultiLvlLbl val="0"/>
      </c:catAx>
      <c:valAx>
        <c:axId val="40700736"/>
        <c:scaling>
          <c:orientation val="minMax"/>
        </c:scaling>
        <c:delete val="0"/>
        <c:axPos val="r"/>
        <c:numFmt formatCode="0%" sourceLinked="0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/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240273408"/>
        <c:crosses val="max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zh-CN">
          <a:latin typeface="Meiryo" panose="020B0604030504040204" pitchFamily="50" charset="-128"/>
          <a:ea typeface="Meiryo" panose="020B0604030504040204" pitchFamily="50" charset="-128"/>
        </a:defRPr>
      </a:pPr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'残高&amp;フロー'!$C$3</c:f>
              <c:strCache>
                <c:ptCount val="1"/>
                <c:pt idx="0">
                  <c:v>対日直接投資残高（億円）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bg1">
                  <a:lumMod val="75000"/>
                </a:schemeClr>
              </a:solidFill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'残高&amp;フロー'!$B$4:$B$10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'残高&amp;フロー'!$C$4:$C$10</c:f>
              <c:numCache>
                <c:formatCode>#,##0_ </c:formatCode>
                <c:ptCount val="7"/>
                <c:pt idx="0">
                  <c:v>369</c:v>
                </c:pt>
                <c:pt idx="1">
                  <c:v>486</c:v>
                </c:pt>
                <c:pt idx="2">
                  <c:v>546</c:v>
                </c:pt>
                <c:pt idx="3">
                  <c:v>936</c:v>
                </c:pt>
                <c:pt idx="4">
                  <c:v>1392</c:v>
                </c:pt>
                <c:pt idx="5">
                  <c:v>2301</c:v>
                </c:pt>
                <c:pt idx="6">
                  <c:v>1938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27"/>
        <c:axId val="211847680"/>
        <c:axId val="54573824"/>
      </c:barChart>
      <c:catAx>
        <c:axId val="21184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54573824"/>
        <c:crosses val="autoZero"/>
        <c:auto val="1"/>
        <c:lblAlgn val="ctr"/>
        <c:lblOffset val="100"/>
        <c:noMultiLvlLbl val="0"/>
      </c:catAx>
      <c:valAx>
        <c:axId val="5457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#,##0_ 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1184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件数推移!$A$4</c:f>
              <c:strCache>
                <c:ptCount val="1"/>
                <c:pt idx="0">
                  <c:v>投資プロジェクト管理件数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Lbls>
            <c:dLbl>
              <c:idx val="6"/>
              <c:layout>
                <c:manualLayout>
                  <c:x val="0.0023271272026969"/>
                  <c:y val="0.015090937665988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件数推移!$B$3:$H$3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件数推移!$B$4:$H$4</c:f>
              <c:numCache>
                <c:formatCode>General</c:formatCode>
                <c:ptCount val="7"/>
                <c:pt idx="0">
                  <c:v>669</c:v>
                </c:pt>
                <c:pt idx="1">
                  <c:v>740</c:v>
                </c:pt>
                <c:pt idx="2">
                  <c:v>628</c:v>
                </c:pt>
                <c:pt idx="3">
                  <c:v>856</c:v>
                </c:pt>
                <c:pt idx="4">
                  <c:v>1617</c:v>
                </c:pt>
                <c:pt idx="5">
                  <c:v>1775</c:v>
                </c:pt>
                <c:pt idx="6">
                  <c:v>1737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0"/>
        <c:overlap val="-27"/>
        <c:axId val="240952832"/>
        <c:axId val="40703616"/>
      </c:barChart>
      <c:lineChart>
        <c:grouping val="standard"/>
        <c:varyColors val="0"/>
        <c:ser>
          <c:idx val="1"/>
          <c:order val="1"/>
          <c:tx>
            <c:strRef>
              <c:f>件数推移!$A$5</c:f>
              <c:strCache>
                <c:ptCount val="1"/>
                <c:pt idx="0">
                  <c:v>誘致成功件数</c:v>
                </c:pt>
              </c:strCache>
            </c:strRef>
          </c:tx>
          <c:spPr>
            <a:ln w="254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0.0152717722676984"/>
                  <c:y val="-0.0159721603034181"/>
                </c:manualLayout>
              </c:layout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件数推移!$B$3:$H$3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件数推移!$B$5:$H$5</c:f>
              <c:numCache>
                <c:formatCode>General</c:formatCode>
                <c:ptCount val="7"/>
                <c:pt idx="0">
                  <c:v>69</c:v>
                </c:pt>
                <c:pt idx="1">
                  <c:v>94</c:v>
                </c:pt>
                <c:pt idx="2">
                  <c:v>72</c:v>
                </c:pt>
                <c:pt idx="3">
                  <c:v>109</c:v>
                </c:pt>
                <c:pt idx="4">
                  <c:v>160</c:v>
                </c:pt>
                <c:pt idx="5">
                  <c:v>174</c:v>
                </c:pt>
                <c:pt idx="6">
                  <c:v>193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240954368"/>
        <c:axId val="40704192"/>
      </c:lineChart>
      <c:catAx>
        <c:axId val="24095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40703616"/>
        <c:crosses val="autoZero"/>
        <c:auto val="1"/>
        <c:lblAlgn val="ctr"/>
        <c:lblOffset val="100"/>
        <c:noMultiLvlLbl val="0"/>
      </c:catAx>
      <c:valAx>
        <c:axId val="40703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240952832"/>
        <c:crosses val="autoZero"/>
        <c:crossBetween val="between"/>
      </c:valAx>
      <c:catAx>
        <c:axId val="2409543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40704192"/>
        <c:crosses val="autoZero"/>
        <c:auto val="1"/>
        <c:lblAlgn val="ctr"/>
        <c:lblOffset val="100"/>
        <c:noMultiLvlLbl val="0"/>
      </c:catAx>
      <c:valAx>
        <c:axId val="407041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240954368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297244094488"/>
          <c:y val="0.0885411198600174"/>
          <c:w val="0.422312431486031"/>
          <c:h val="0.1568292505103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50" charset="-128"/>
              <a:ea typeface="Meiryo" panose="020B0604030504040204" pitchFamily="50" charset="-128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Meiryo" panose="020B0604030504040204" pitchFamily="50" charset="-128"/>
          <a:ea typeface="Meiryo" panose="020B0604030504040204" pitchFamily="50" charset="-128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'地域別成功件数　推移'!$K$67</c:f>
              <c:strCache>
                <c:ptCount val="1"/>
                <c:pt idx="0">
                  <c:v>北米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0.0165728589203849"/>
                  <c:y val="0.06406434760509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'地域別成功件数　推移'!$L$66:$R$66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'地域別成功件数　推移'!$L$67:$R$67</c:f>
              <c:numCache>
                <c:formatCode>0_);[Red]\(0\)</c:formatCode>
                <c:ptCount val="7"/>
                <c:pt idx="0">
                  <c:v>14</c:v>
                </c:pt>
                <c:pt idx="1">
                  <c:v>27</c:v>
                </c:pt>
                <c:pt idx="2">
                  <c:v>25</c:v>
                </c:pt>
                <c:pt idx="3">
                  <c:v>33</c:v>
                </c:pt>
                <c:pt idx="4">
                  <c:v>45</c:v>
                </c:pt>
                <c:pt idx="5">
                  <c:v>44</c:v>
                </c:pt>
                <c:pt idx="6">
                  <c:v>40</c:v>
                </c:pt>
              </c:numCache>
            </c:numRef>
          </c:val>
        </c:ser>
        <c:ser>
          <c:idx val="1"/>
          <c:order val="1"/>
          <c:tx>
            <c:strRef>
              <c:f>'地域別成功件数　推移'!$K$68</c:f>
              <c:strCache>
                <c:ptCount val="1"/>
                <c:pt idx="0">
                  <c:v>欧州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0.064064347605091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'地域別成功件数　推移'!$L$66:$R$66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'地域別成功件数　推移'!$L$68:$R$68</c:f>
              <c:numCache>
                <c:formatCode>0_);[Red]\(0\)</c:formatCode>
                <c:ptCount val="7"/>
                <c:pt idx="0">
                  <c:v>22</c:v>
                </c:pt>
                <c:pt idx="1">
                  <c:v>22</c:v>
                </c:pt>
                <c:pt idx="2">
                  <c:v>20</c:v>
                </c:pt>
                <c:pt idx="3">
                  <c:v>33</c:v>
                </c:pt>
                <c:pt idx="4">
                  <c:v>49</c:v>
                </c:pt>
                <c:pt idx="5">
                  <c:v>45</c:v>
                </c:pt>
                <c:pt idx="6">
                  <c:v>45</c:v>
                </c:pt>
              </c:numCache>
            </c:numRef>
          </c:val>
        </c:ser>
        <c:ser>
          <c:idx val="2"/>
          <c:order val="2"/>
          <c:tx>
            <c:strRef>
              <c:f>'地域別成功件数　推移'!$K$69</c:f>
              <c:strCache>
                <c:ptCount val="1"/>
                <c:pt idx="0">
                  <c:v>アジア・大洋州（中国除く）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'地域別成功件数　推移'!$L$66:$R$66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'地域別成功件数　推移'!$L$69:$R$69</c:f>
              <c:numCache>
                <c:formatCode>0_);[Red]\(0\)</c:formatCode>
                <c:ptCount val="7"/>
                <c:pt idx="0">
                  <c:v>25</c:v>
                </c:pt>
                <c:pt idx="1">
                  <c:v>32</c:v>
                </c:pt>
                <c:pt idx="2">
                  <c:v>18</c:v>
                </c:pt>
                <c:pt idx="3">
                  <c:v>29</c:v>
                </c:pt>
                <c:pt idx="4">
                  <c:v>41</c:v>
                </c:pt>
                <c:pt idx="5">
                  <c:v>50</c:v>
                </c:pt>
                <c:pt idx="6">
                  <c:v>58</c:v>
                </c:pt>
              </c:numCache>
            </c:numRef>
          </c:val>
        </c:ser>
        <c:ser>
          <c:idx val="3"/>
          <c:order val="3"/>
          <c:tx>
            <c:strRef>
              <c:f>'地域別成功件数　推移'!$K$70</c:f>
              <c:strCache>
                <c:ptCount val="1"/>
                <c:pt idx="0">
                  <c:v>中国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'地域別成功件数　推移'!$L$66:$R$66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'地域別成功件数　推移'!$L$70:$R$70</c:f>
              <c:numCache>
                <c:formatCode>0_);[Red]\(0\)</c:formatCode>
                <c:ptCount val="7"/>
                <c:pt idx="0">
                  <c:v>8</c:v>
                </c:pt>
                <c:pt idx="1">
                  <c:v>12</c:v>
                </c:pt>
                <c:pt idx="2">
                  <c:v>8</c:v>
                </c:pt>
                <c:pt idx="3">
                  <c:v>14</c:v>
                </c:pt>
                <c:pt idx="4">
                  <c:v>24</c:v>
                </c:pt>
                <c:pt idx="5">
                  <c:v>32</c:v>
                </c:pt>
                <c:pt idx="6">
                  <c:v>48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45050880"/>
        <c:axId val="40729344"/>
      </c:barChart>
      <c:lineChart>
        <c:grouping val="standard"/>
        <c:varyColors val="0"/>
        <c:ser>
          <c:idx val="4"/>
          <c:order val="4"/>
          <c:tx>
            <c:strRef>
              <c:f>'地域別成功件数　推移'!$K$71</c:f>
              <c:strCache>
                <c:ptCount val="1"/>
                <c:pt idx="0">
                  <c:v>全体</c:v>
                </c:pt>
              </c:strCache>
            </c:strRef>
          </c:tx>
          <c:spPr>
            <a:ln w="25400" cap="rnd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'地域別成功件数　推移'!$L$66:$R$66</c:f>
              <c:strCache>
                <c:ptCount val="7"/>
                <c:pt idx="0">
                  <c:v>2011年度</c:v>
                </c:pt>
                <c:pt idx="1">
                  <c:v>2012年度</c:v>
                </c:pt>
                <c:pt idx="2">
                  <c:v>2013年度</c:v>
                </c:pt>
                <c:pt idx="3">
                  <c:v>2014年度</c:v>
                </c:pt>
                <c:pt idx="4">
                  <c:v>2015年度</c:v>
                </c:pt>
                <c:pt idx="5">
                  <c:v>2016年度</c:v>
                </c:pt>
                <c:pt idx="6">
                  <c:v>2017年度</c:v>
                </c:pt>
              </c:strCache>
            </c:strRef>
          </c:cat>
          <c:val>
            <c:numRef>
              <c:f>'地域別成功件数　推移'!$L$71:$R$71</c:f>
              <c:numCache>
                <c:formatCode>General</c:formatCode>
                <c:ptCount val="7"/>
                <c:pt idx="0">
                  <c:v>69</c:v>
                </c:pt>
                <c:pt idx="1">
                  <c:v>94</c:v>
                </c:pt>
                <c:pt idx="2">
                  <c:v>72</c:v>
                </c:pt>
                <c:pt idx="3">
                  <c:v>109</c:v>
                </c:pt>
                <c:pt idx="4">
                  <c:v>160</c:v>
                </c:pt>
                <c:pt idx="5">
                  <c:v>174</c:v>
                </c:pt>
                <c:pt idx="6" c:formatCode="0_);[Red]\(0\)">
                  <c:v>193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246444032"/>
        <c:axId val="40724736"/>
      </c:lineChart>
      <c:catAx>
        <c:axId val="24505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40729344"/>
        <c:crosses val="autoZero"/>
        <c:auto val="1"/>
        <c:lblAlgn val="ctr"/>
        <c:lblOffset val="100"/>
        <c:noMultiLvlLbl val="0"/>
      </c:catAx>
      <c:valAx>
        <c:axId val="407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);[Red]\(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245050880"/>
        <c:crosses val="autoZero"/>
        <c:crossBetween val="between"/>
      </c:valAx>
      <c:catAx>
        <c:axId val="2464440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40724736"/>
        <c:crosses val="autoZero"/>
        <c:auto val="1"/>
        <c:lblAlgn val="ctr"/>
        <c:lblOffset val="100"/>
        <c:noMultiLvlLbl val="0"/>
      </c:catAx>
      <c:valAx>
        <c:axId val="40724736"/>
        <c:scaling>
          <c:orientation val="minMax"/>
          <c:max val="2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pPr>
          </a:p>
        </c:txPr>
        <c:crossAx val="246444032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897696524854177"/>
          <c:y val="0.0252990865815783"/>
          <c:w val="0.458270287739046"/>
          <c:h val="0.2898381422410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eiryo" panose="020B0604030504040204" pitchFamily="50" charset="-128"/>
              <a:ea typeface="Meiryo" panose="020B0604030504040204" pitchFamily="50" charset="-128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Meiryo" panose="020B0604030504040204" pitchFamily="50" charset="-128"/>
          <a:ea typeface="Meiryo" panose="020B0604030504040204" pitchFamily="50" charset="-128"/>
        </a:defRPr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国別実績グラフ!$M$5</c:f>
              <c:strCache>
                <c:ptCount val="1"/>
                <c:pt idx="0">
                  <c:v>件数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3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dirty="0"/>
                      <a:t>美国</a:t>
                    </a:r>
                    <a:r>
                      <a:rPr lang="zh-CN" altLang="en-US" baseline="0" dirty="0"/>
                      <a:t>
</a:t>
                    </a:r>
                    <a:r>
                      <a:rPr lang="en-US" altLang="zh-CN" baseline="0" dirty="0"/>
                      <a:t>488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ja-JP" sz="900" b="1" i="0" u="none" strike="noStrike" kern="1200" baseline="0">
                      <a:solidFill>
                        <a:schemeClr val="tx1"/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0571054377924398"/>
                  <c:y val="-0.1465426553774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dirty="0"/>
                      <a:t>德国</a:t>
                    </a:r>
                    <a:r>
                      <a:rPr lang="zh-CN" altLang="en-US" baseline="0" dirty="0"/>
                      <a:t>
</a:t>
                    </a:r>
                    <a:r>
                      <a:rPr lang="en-US" altLang="zh-CN" baseline="0" dirty="0"/>
                      <a:t>143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baseline="0" dirty="0"/>
                      <a:t>法国
</a:t>
                    </a:r>
                    <a:r>
                      <a:rPr lang="en-US" altLang="zh-CN" baseline="0" dirty="0"/>
                      <a:t>90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dirty="0"/>
                      <a:t>台湾地区</a:t>
                    </a:r>
                    <a:r>
                      <a:rPr lang="zh-CN" altLang="en-US" baseline="0" dirty="0"/>
                      <a:t>
</a:t>
                    </a:r>
                    <a:r>
                      <a:rPr lang="en-US" altLang="zh-CN" baseline="0" dirty="0"/>
                      <a:t>62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0.125099384799279"/>
                  <c:y val="0.02510751108054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dirty="0"/>
                      <a:t>新加坡</a:t>
                    </a:r>
                    <a:r>
                      <a:rPr lang="zh-CN" altLang="en-US" baseline="0" dirty="0"/>
                      <a:t>
</a:t>
                    </a:r>
                    <a:r>
                      <a:rPr lang="en-US" altLang="zh-CN" baseline="0" dirty="0"/>
                      <a:t>60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9089645607389"/>
                      <c:h val="0.179811310558036"/>
                    </c:manualLayout>
                  </c15:layout>
                </c:ext>
              </c:extLst>
            </c:dLbl>
            <c:dLbl>
              <c:idx val="8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dirty="0"/>
                      <a:t>澳大利亚</a:t>
                    </a:r>
                    <a:r>
                      <a:rPr lang="zh-CN" altLang="en-US" baseline="0" dirty="0"/>
                      <a:t>
</a:t>
                    </a:r>
                    <a:r>
                      <a:rPr lang="en-US" altLang="zh-CN" baseline="0" dirty="0"/>
                      <a:t>56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+mn-cs"/>
                      </a:defRPr>
                    </a:pPr>
                    <a:r>
                      <a:rPr lang="zh-CN" altLang="en-US" dirty="0"/>
                      <a:t>其他</a:t>
                    </a:r>
                    <a:r>
                      <a:rPr lang="zh-CN" altLang="en-US" baseline="0" dirty="0"/>
                      <a:t>
</a:t>
                    </a:r>
                    <a:r>
                      <a:rPr lang="en-US" altLang="zh-CN" baseline="0" dirty="0"/>
                      <a:t>366</a:t>
                    </a:r>
                    <a:endParaRPr lang="zh-CN" altLang="en-US" baseline="0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ja-JP" sz="900" b="1" i="0" u="none" strike="noStrike" kern="1200" baseline="0">
                      <a:solidFill>
                        <a:schemeClr val="tx1"/>
                      </a:solidFill>
                      <a:latin typeface="Meiryo" panose="020B0604030504040204" pitchFamily="50" charset="-128"/>
                      <a:ea typeface="Meiryo" panose="020B0604030504040204" pitchFamily="50" charset="-128"/>
                      <a:cs typeface="+mn-cs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" panose="020B0604030504040204" pitchFamily="50" charset="-128"/>
                    <a:ea typeface="Meiryo" panose="020B0604030504040204" pitchFamily="50" charset="-128"/>
                    <a:cs typeface="+mn-cs"/>
                  </a:defRPr>
                </a:pPr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国別実績グラフ!$L$6:$L$16</c:f>
              <c:strCache>
                <c:ptCount val="11"/>
                <c:pt idx="0">
                  <c:v>米国</c:v>
                </c:pt>
                <c:pt idx="1">
                  <c:v>中国</c:v>
                </c:pt>
                <c:pt idx="2">
                  <c:v>ドイツ　　</c:v>
                </c:pt>
                <c:pt idx="3">
                  <c:v>韓国 </c:v>
                </c:pt>
                <c:pt idx="4">
                  <c:v>英国</c:v>
                </c:pt>
                <c:pt idx="5">
                  <c:v>フランス</c:v>
                </c:pt>
                <c:pt idx="6">
                  <c:v>台湾地域</c:v>
                </c:pt>
                <c:pt idx="7">
                  <c:v>シンガポール</c:v>
                </c:pt>
                <c:pt idx="8">
                  <c:v>オーストラリア</c:v>
                </c:pt>
                <c:pt idx="9">
                  <c:v>香港</c:v>
                </c:pt>
                <c:pt idx="10">
                  <c:v>その他</c:v>
                </c:pt>
              </c:strCache>
            </c:strRef>
          </c:cat>
          <c:val>
            <c:numRef>
              <c:f>国別実績グラフ!$M$6:$M$16</c:f>
              <c:numCache>
                <c:formatCode>General</c:formatCode>
                <c:ptCount val="11"/>
                <c:pt idx="0">
                  <c:v>488</c:v>
                </c:pt>
                <c:pt idx="1">
                  <c:v>231</c:v>
                </c:pt>
                <c:pt idx="2">
                  <c:v>143</c:v>
                </c:pt>
                <c:pt idx="3">
                  <c:v>124</c:v>
                </c:pt>
                <c:pt idx="4">
                  <c:v>102</c:v>
                </c:pt>
                <c:pt idx="5">
                  <c:v>90</c:v>
                </c:pt>
                <c:pt idx="6">
                  <c:v>62</c:v>
                </c:pt>
                <c:pt idx="7">
                  <c:v>60</c:v>
                </c:pt>
                <c:pt idx="8">
                  <c:v>56</c:v>
                </c:pt>
                <c:pt idx="9">
                  <c:v>50</c:v>
                </c:pt>
                <c:pt idx="10">
                  <c:v>366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b="1">
          <a:latin typeface="Meiryo" panose="020B0604030504040204" pitchFamily="50" charset="-128"/>
          <a:ea typeface="Meiryo" panose="020B0604030504040204" pitchFamily="50" charset="-128"/>
        </a:defRPr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spPr/>
          <c:explosion val="0"/>
          <c:dPt>
            <c:idx val="0"/>
            <c:bubble3D val="0"/>
            <c:spPr>
              <a:solidFill>
                <a:schemeClr val="accent3">
                  <a:shade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shade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shade val="6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tint val="6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3">
                  <a:tint val="4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3">
                  <a:tint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9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進出先別実績グラフ!$L$5:$L$18</c:f>
              <c:strCache>
                <c:ptCount val="14"/>
                <c:pt idx="0">
                  <c:v>都道府県</c:v>
                </c:pt>
                <c:pt idx="1">
                  <c:v>東京</c:v>
                </c:pt>
                <c:pt idx="2">
                  <c:v>東京</c:v>
                </c:pt>
                <c:pt idx="3">
                  <c:v>東京以外</c:v>
                </c:pt>
                <c:pt idx="4">
                  <c:v>神奈川</c:v>
                </c:pt>
                <c:pt idx="5">
                  <c:v>大阪</c:v>
                </c:pt>
                <c:pt idx="6">
                  <c:v>愛知</c:v>
                </c:pt>
                <c:pt idx="7">
                  <c:v>兵庫</c:v>
                </c:pt>
                <c:pt idx="8">
                  <c:v>千葉</c:v>
                </c:pt>
                <c:pt idx="9">
                  <c:v>福岡</c:v>
                </c:pt>
                <c:pt idx="10">
                  <c:v>埼玉</c:v>
                </c:pt>
                <c:pt idx="11">
                  <c:v>京都</c:v>
                </c:pt>
                <c:pt idx="12">
                  <c:v>三重</c:v>
                </c:pt>
                <c:pt idx="13">
                  <c:v>その他</c:v>
                </c:pt>
              </c:strCache>
            </c:strRef>
          </c:cat>
          <c:val>
            <c:numRef>
              <c:f>進出先別実績グラフ!$M$5:$M$18</c:f>
              <c:numCache>
                <c:formatCode>General</c:formatCode>
                <c:ptCount val="14"/>
                <c:pt idx="0">
                  <c:v>0</c:v>
                </c:pt>
                <c:pt idx="1">
                  <c:v>1079</c:v>
                </c:pt>
                <c:pt idx="3">
                  <c:v>693</c:v>
                </c:pt>
              </c:numCache>
            </c:numRef>
          </c:val>
        </c:ser>
        <c:ser>
          <c:idx val="1"/>
          <c:order val="1"/>
          <c:spPr/>
          <c:explosion val="0"/>
          <c:dPt>
            <c:idx val="0"/>
            <c:bubble3D val="0"/>
            <c:spPr>
              <a:solidFill>
                <a:schemeClr val="accent3">
                  <a:shade val="3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shade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shade val="6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shade val="9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tint val="9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tint val="6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3">
                  <a:tint val="4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solidFill>
                <a:schemeClr val="accent3">
                  <a:tint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8"/>
              <c:layout>
                <c:manualLayout>
                  <c:x val="-0.028734149835695"/>
                  <c:y val="-0.0862024430058935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0.00574682996713905"/>
                  <c:y val="-0.0862024430058935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0.252860518554116"/>
                  <c:y val="-0.057468295337262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0.152290994129183"/>
                  <c:y val="-0.110147566063086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.218379538751282"/>
                  <c:y val="-0.110147566063086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.28446808337338"/>
                  <c:y val="-0.09578049222877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fld id="{c2aad9cc-33b7-4d90-a194-3b9f63d2f5f1}" type="CATEGORYNAME">
                      <a:t>[CATEGORY NAME]</a:t>
                    </a:fld>
                    <a:r>
                      <a:t>
</a:t>
                    </a:r>
                    <a:fld id="{454b309a-4bff-499d-9e01-7cf5943ac27b}" type="VALUE">
                      <a:t>[VALUE]</a:t>
                    </a:fld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ja-JP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進出先別実績グラフ!$L$5:$L$18</c:f>
              <c:strCache>
                <c:ptCount val="14"/>
                <c:pt idx="0">
                  <c:v>都道府県</c:v>
                </c:pt>
                <c:pt idx="1">
                  <c:v>東京</c:v>
                </c:pt>
                <c:pt idx="2">
                  <c:v>東京</c:v>
                </c:pt>
                <c:pt idx="3">
                  <c:v>東京以外</c:v>
                </c:pt>
                <c:pt idx="4">
                  <c:v>神奈川</c:v>
                </c:pt>
                <c:pt idx="5">
                  <c:v>大阪</c:v>
                </c:pt>
                <c:pt idx="6">
                  <c:v>愛知</c:v>
                </c:pt>
                <c:pt idx="7">
                  <c:v>兵庫</c:v>
                </c:pt>
                <c:pt idx="8">
                  <c:v>千葉</c:v>
                </c:pt>
                <c:pt idx="9">
                  <c:v>福岡</c:v>
                </c:pt>
                <c:pt idx="10">
                  <c:v>埼玉</c:v>
                </c:pt>
                <c:pt idx="11">
                  <c:v>京都</c:v>
                </c:pt>
                <c:pt idx="12">
                  <c:v>三重</c:v>
                </c:pt>
                <c:pt idx="13">
                  <c:v>その他</c:v>
                </c:pt>
              </c:strCache>
            </c:strRef>
          </c:cat>
          <c:val>
            <c:numRef>
              <c:f>進出先別実績グラフ!$N$5:$N$18</c:f>
              <c:numCache>
                <c:formatCode>General</c:formatCode>
                <c:ptCount val="14"/>
                <c:pt idx="2">
                  <c:v>1079</c:v>
                </c:pt>
                <c:pt idx="4">
                  <c:v>194</c:v>
                </c:pt>
                <c:pt idx="5">
                  <c:v>138</c:v>
                </c:pt>
                <c:pt idx="6">
                  <c:v>102</c:v>
                </c:pt>
                <c:pt idx="7">
                  <c:v>68</c:v>
                </c:pt>
                <c:pt idx="8">
                  <c:v>41</c:v>
                </c:pt>
                <c:pt idx="9">
                  <c:v>35</c:v>
                </c:pt>
                <c:pt idx="10">
                  <c:v>22</c:v>
                </c:pt>
                <c:pt idx="11">
                  <c:v>12</c:v>
                </c:pt>
                <c:pt idx="12">
                  <c:v>11</c:v>
                </c:pt>
                <c:pt idx="13">
                  <c:v>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4044891093255"/>
          <c:y val="0.228078937127273"/>
          <c:w val="0.56100747380547"/>
          <c:h val="0.799869798774301"/>
        </c:manualLayout>
      </c:layout>
      <c:pieChart>
        <c:varyColors val="1"/>
        <c:ser>
          <c:idx val="0"/>
          <c:order val="0"/>
          <c:tx>
            <c:strRef>
              <c:f>業種別グラフ!$M$5</c:f>
              <c:strCache>
                <c:ptCount val="1"/>
                <c:pt idx="0">
                  <c:v>件数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3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3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3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3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3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77263746603809"/>
                  <c:y val="0.2241873007722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en-US" altLang="zh-CN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ICT</a:t>
                    </a: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、</a:t>
                    </a:r>
                    <a:endParaRPr lang="en-US" altLang="zh-CN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信息通信 </a:t>
                    </a:r>
                    <a:r>
                      <a:rPr lang="en-US" altLang="zh-CN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399</a:t>
                    </a:r>
                    <a:endParaRPr lang="zh-CN" altLang="en-US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ja-JP" sz="900" b="1" i="0" u="none" strike="noStrike" kern="1200" baseline="0">
                      <a:solidFill>
                        <a:schemeClr val="tx1"/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9984429860976"/>
                      <c:h val="0.220146058172155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81505707045548"/>
                  <c:y val="-0.15610677700673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服务</a:t>
                    </a:r>
                    <a:endParaRPr lang="zh-CN" altLang="en-US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（包含观光、餐饮、教育）</a:t>
                    </a:r>
                    <a:r>
                      <a:rPr lang="zh-CN" altLang="en-US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
</a:t>
                    </a:r>
                    <a:r>
                      <a:rPr lang="en-US" altLang="zh-CN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372</a:t>
                    </a:r>
                    <a:endParaRPr lang="en-US" altLang="zh-CN" baseline="0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ja-JP" sz="900" b="1" i="0" u="none" strike="noStrike" kern="1200" baseline="0">
                      <a:solidFill>
                        <a:schemeClr val="tx1"/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03427837098323"/>
                      <c:h val="0.29650302429493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25307131219934"/>
                  <c:y val="-0.031732765141932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电气电子、</a:t>
                    </a:r>
                    <a:endParaRPr lang="zh-CN" altLang="en-US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  <a:p>
                    <a:pPr>
                      <a:defRPr lang="ja-JP" sz="900" b="1" i="0" u="none" strike="noStrike" kern="1200" baseline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精密仪器
</a:t>
                    </a:r>
                    <a:r>
                      <a:rPr lang="en-US" altLang="zh-CN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338</a:t>
                    </a:r>
                    <a:endParaRPr lang="en-US" altLang="zh-CN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ja-JP" sz="900" b="1" i="0" u="none" strike="noStrike" kern="1200" baseline="0">
                      <a:solidFill>
                        <a:schemeClr val="tx1"/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1176977371558"/>
                      <c:h val="0.220146058172155"/>
                    </c:manualLayout>
                  </c15:layout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其他</a:t>
                    </a:r>
                    <a:r>
                      <a:rPr lang="zh-CN" altLang="en-US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
</a:t>
                    </a:r>
                    <a:r>
                      <a:rPr lang="en-US" altLang="zh-CN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54</a:t>
                    </a:r>
                    <a:endParaRPr lang="en-US" altLang="zh-CN" baseline="0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0112872705114301"/>
                  <c:y val="0.025847852460755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ja-JP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服装</a:t>
                    </a:r>
                    <a:r>
                      <a:rPr lang="ja-JP" altLang="en-US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 </a:t>
                    </a:r>
                    <a:r>
                      <a:rPr lang="en-US" altLang="ja-JP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99</a:t>
                    </a:r>
                    <a:endParaRPr lang="en-US" altLang="ja-JP" baseline="0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0843622501737065"/>
                  <c:y val="0.03555715854102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医药品、医疗器械 </a:t>
                    </a:r>
                    <a:r>
                      <a:rPr lang="en-US" altLang="zh-CN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99</a:t>
                    </a:r>
                    <a:endParaRPr lang="en-US" altLang="zh-CN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910470497354"/>
                      <c:h val="0.203288026690504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.0449932000926435"/>
                  <c:y val="0.07279341553535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汽车、汽车零部件 </a:t>
                    </a:r>
                    <a:r>
                      <a:rPr lang="en-US" altLang="zh-CN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94</a:t>
                    </a:r>
                    <a:endParaRPr lang="en-US" altLang="zh-CN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7147125550071"/>
                      <c:h val="0.205959127330095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00291320429610698"/>
                  <c:y val="-0.003338186947214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ja-JP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食品制造 </a:t>
                    </a:r>
                    <a:r>
                      <a:rPr lang="en-US" altLang="ja-JP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58</a:t>
                    </a:r>
                    <a:endParaRPr lang="en-US" altLang="ja-JP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118052216518786"/>
                  <c:y val="0.033035651261908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能源</a:t>
                    </a:r>
                    <a:r>
                      <a:rPr lang="zh-CN" altLang="en-US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 </a:t>
                    </a:r>
                    <a:r>
                      <a:rPr lang="en-US" altLang="zh-CN" baseline="0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52</a:t>
                    </a:r>
                    <a:endParaRPr lang="en-US" altLang="zh-CN" baseline="0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783076919375"/>
                      <c:h val="0.151127293988453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0.328485172270232"/>
                  <c:y val="0.09438342550202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/>
                  <a:lstStyle/>
                  <a:p>
                    <a:pPr>
                      <a:defRPr lang="zh-CN"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defRPr>
                    </a:pPr>
                    <a:r>
                      <a:rPr lang="zh-CN" altLang="en-US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金融、房地产</a:t>
                    </a:r>
                    <a:r>
                      <a:rPr lang="en-US" altLang="zh-CN" dirty="0"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  <a:sym typeface="新宋体" panose="02010609030101010101" pitchFamily="49" charset="-122"/>
                      </a:rPr>
                      <a:t>31</a:t>
                    </a:r>
                    <a:endParaRPr lang="zh-CN" altLang="en-US" dirty="0"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endParaRP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/>
                <a:lstStyle/>
                <a:p>
                  <a:pPr>
                    <a:defRPr lang="zh-CN"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新宋体" panose="02010609030101010101" pitchFamily="49" charset="-122"/>
                      <a:ea typeface="新宋体" panose="02010609030101010101" pitchFamily="49" charset="-122"/>
                      <a:cs typeface="新宋体" panose="02010609030101010101" pitchFamily="49" charset="-122"/>
                      <a:sym typeface="新宋体" panose="02010609030101010101" pitchFamily="49" charset="-122"/>
                    </a:defRPr>
                  </a:pPr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ja-JP"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新宋体" panose="02010609030101010101" pitchFamily="49" charset="-122"/>
                    <a:ea typeface="新宋体" panose="02010609030101010101" pitchFamily="49" charset="-122"/>
                    <a:cs typeface="新宋体" panose="02010609030101010101" pitchFamily="49" charset="-122"/>
                    <a:sym typeface="新宋体" panose="02010609030101010101" pitchFamily="49" charset="-122"/>
                  </a:defRPr>
                </a:pPr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業種別グラフ!$L$6:$L$16</c:f>
              <c:strCache>
                <c:ptCount val="11"/>
                <c:pt idx="0">
                  <c:v>ICT・情報通信</c:v>
                </c:pt>
                <c:pt idx="1">
                  <c:v>サービス
（観光・外食・教育等含む）</c:v>
                </c:pt>
                <c:pt idx="2">
                  <c:v>電気電子・精密機器</c:v>
                </c:pt>
                <c:pt idx="3">
                  <c:v>その他</c:v>
                </c:pt>
                <c:pt idx="4">
                  <c:v>アパレル</c:v>
                </c:pt>
                <c:pt idx="5">
                  <c:v>医薬品・医療機器</c:v>
                </c:pt>
                <c:pt idx="6">
                  <c:v>自動車・自動車部品</c:v>
                </c:pt>
                <c:pt idx="7">
                  <c:v>食品業</c:v>
                </c:pt>
                <c:pt idx="8">
                  <c:v>エネルギー</c:v>
                </c:pt>
                <c:pt idx="9">
                  <c:v>金融・不動産業</c:v>
                </c:pt>
                <c:pt idx="10">
                  <c:v>その他</c:v>
                </c:pt>
              </c:strCache>
            </c:strRef>
          </c:cat>
          <c:val>
            <c:numRef>
              <c:f>業種別グラフ!$M$6:$M$16</c:f>
              <c:numCache>
                <c:formatCode>General</c:formatCode>
                <c:ptCount val="11"/>
                <c:pt idx="0">
                  <c:v>399</c:v>
                </c:pt>
                <c:pt idx="1">
                  <c:v>372</c:v>
                </c:pt>
                <c:pt idx="2">
                  <c:v>338</c:v>
                </c:pt>
                <c:pt idx="3">
                  <c:v>176</c:v>
                </c:pt>
                <c:pt idx="4">
                  <c:v>99</c:v>
                </c:pt>
                <c:pt idx="5">
                  <c:v>99</c:v>
                </c:pt>
                <c:pt idx="6">
                  <c:v>94</c:v>
                </c:pt>
                <c:pt idx="7">
                  <c:v>58</c:v>
                </c:pt>
                <c:pt idx="8">
                  <c:v>52</c:v>
                </c:pt>
                <c:pt idx="9">
                  <c:v>31</c:v>
                </c:pt>
                <c:pt idx="10">
                  <c:v>54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latin typeface="Meiryo" panose="020B0604030504040204" pitchFamily="50" charset="-128"/>
          <a:ea typeface="Meiryo" panose="020B0604030504040204" pitchFamily="50" charset="-128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0.6259</cdr:x>
      <cdr:y>0.73171</cdr:y>
    </cdr:from>
    <cdr:to>
      <cdr:x>0.75738</cdr:x>
      <cdr:y>0.95932</cdr:y>
    </cdr:to>
    <cdr:sp>
      <cdr:nvSpPr>
        <cdr:cNvPr id="2" name="矩形 1"/>
        <cdr:cNvSpPr/>
      </cdr:nvSpPr>
      <cdr:spPr xmlns:a="http://schemas.openxmlformats.org/drawingml/2006/main">
        <a:xfrm xmlns:a="http://schemas.openxmlformats.org/drawingml/2006/main">
          <a:off x="5142022" y="2943909"/>
          <a:ext cx="1080120" cy="915727"/>
        </a:xfrm>
        <a:prstGeom xmlns:a="http://schemas.openxmlformats.org/drawingml/2006/main" prst="rect">
          <a:avLst/>
        </a:prstGeom>
        <a:solidFill>
          <a:schemeClr val="bg1"/>
        </a:solidFill>
      </cdr:spPr>
      <cdr:txBody xmlns:a="http://schemas.openxmlformats.org/drawingml/2006/main">
        <a:bodyPr vertOverflow="clip" vert="horz" wrap="square" lIns="45720" tIns="45720" rIns="45720" bIns="45720" rtlCol="0" anchor="t" anchorCtr="0">
          <a:normAutofit/>
        </a:bodyPr>
        <a:lstStyle/>
        <a:p>
          <a:endParaRPr lang="zh-CN" altLang="en-US" sz="1100" dirty="0"/>
        </a:p>
      </cdr:txBody>
    </cdr:sp>
  </cdr:relSizeAnchor>
  <cdr:relSizeAnchor xmlns:cdr="http://schemas.openxmlformats.org/drawingml/2006/chartDrawing">
    <cdr:from>
      <cdr:x>0.71947</cdr:x>
      <cdr:y>0.68046</cdr:y>
    </cdr:from>
    <cdr:to>
      <cdr:x>0.80971</cdr:x>
      <cdr:y>0.74805</cdr:y>
    </cdr:to>
    <cdr:sp>
      <cdr:nvSpPr>
        <cdr:cNvPr id="3" name="矩形 2"/>
        <cdr:cNvSpPr/>
      </cdr:nvSpPr>
      <cdr:spPr xmlns:a="http://schemas.openxmlformats.org/drawingml/2006/main">
        <a:xfrm xmlns:a="http://schemas.openxmlformats.org/drawingml/2006/main" rot="18984555">
          <a:off x="5910746" y="2737724"/>
          <a:ext cx="741288" cy="271912"/>
        </a:xfrm>
        <a:prstGeom xmlns:a="http://schemas.openxmlformats.org/drawingml/2006/main" prst="rect">
          <a:avLst/>
        </a:prstGeom>
        <a:solidFill>
          <a:schemeClr val="bg1"/>
        </a:solidFill>
      </cdr:spPr>
      <cdr:txBody xmlns:a="http://schemas.openxmlformats.org/drawingml/2006/main">
        <a:bodyPr vert="horz" wrap="square" lIns="45720" tIns="45720" rIns="45720" bIns="45720" rtlCol="0" anchor="t" anchorCtr="0">
          <a:normAutofit/>
        </a:bodyPr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 algn="r"/>
          <a:r>
            <a:rPr lang="en-US" altLang="zh-CN" sz="1100" dirty="0"/>
            <a:t>2016</a:t>
          </a:r>
          <a:endParaRPr lang="zh-CN" altLang="en-US" sz="1100" dirty="0"/>
        </a:p>
      </cdr:txBody>
    </cdr:sp>
  </cdr:relSizeAnchor>
  <cdr:relSizeAnchor xmlns:cdr="http://schemas.openxmlformats.org/drawingml/2006/chartDrawing">
    <cdr:from>
      <cdr:x>0.76264</cdr:x>
      <cdr:y>0.67847</cdr:y>
    </cdr:from>
    <cdr:to>
      <cdr:x>0.85287</cdr:x>
      <cdr:y>0.74606</cdr:y>
    </cdr:to>
    <cdr:sp>
      <cdr:nvSpPr>
        <cdr:cNvPr id="4" name="矩形 3"/>
        <cdr:cNvSpPr/>
      </cdr:nvSpPr>
      <cdr:spPr xmlns:a="http://schemas.openxmlformats.org/drawingml/2006/main">
        <a:xfrm xmlns:a="http://schemas.openxmlformats.org/drawingml/2006/main" rot="18984555">
          <a:off x="6265332" y="2729709"/>
          <a:ext cx="741288" cy="271912"/>
        </a:xfrm>
        <a:prstGeom xmlns:a="http://schemas.openxmlformats.org/drawingml/2006/main" prst="rect">
          <a:avLst/>
        </a:prstGeom>
        <a:solidFill>
          <a:schemeClr val="bg1"/>
        </a:solidFill>
      </cdr:spPr>
      <cdr:txBody xmlns:a="http://schemas.openxmlformats.org/drawingml/2006/main">
        <a:bodyPr vert="horz" wrap="square" lIns="45720" tIns="45720" rIns="45720" bIns="45720" rtlCol="0" anchor="t" anchorCtr="0">
          <a:normAutofit/>
        </a:bodyPr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 algn="r"/>
          <a:r>
            <a:rPr lang="en-US" altLang="zh-CN" sz="1100" dirty="0"/>
            <a:t>2017</a:t>
          </a:r>
          <a:endParaRPr lang="zh-CN" alt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1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49122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BFE67-3039-4A42-BBC2-5CECAF833E9F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123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49124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441FC-1FCC-4AA8-9535-0ABA60EB8281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15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49116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E5405-88BB-4D05-A5A7-F95D0BD94779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117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049118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119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049120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F746A-0395-4829-B795-33C8A600BFB8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6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048637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/>
            </a:fld>
            <a:endParaRPr lang="ja-JP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6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86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77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ctr" latinLnBrk="0" hangingPunct="1"/>
            <a:endParaRPr kumimoji="1" lang="ja-JP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87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21E3-A144-49FF-91D9-15F69CF47C6E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879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00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ctr" latinLnBrk="0" hangingPunct="1"/>
            <a:endParaRPr kumimoji="1" lang="ja-JP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90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21E3-A144-49FF-91D9-15F69CF47C6E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902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89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ctr" latinLnBrk="0" hangingPunct="1"/>
            <a:endParaRPr kumimoji="1" lang="ja-JP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4889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21E3-A144-49FF-91D9-15F69CF47C6E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891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7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38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93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8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49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95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3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3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3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3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54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5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5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9355-EFEF-47F6-8AF2-BD59C7A7B5B2}" type="slidenum">
              <a:rPr lang="ja-JP" altLang="en-US" smtClean="0"/>
            </a:fld>
            <a:endParaRPr lang="ja-JP" altLang="en-US" dirty="0"/>
          </a:p>
        </p:txBody>
      </p:sp>
      <p:sp>
        <p:nvSpPr>
          <p:cNvPr id="1048646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ja-JP" altLang="en-US" sz="14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8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9355-EFEF-47F6-8AF2-BD59C7A7B5B2}" type="slidenum">
              <a:rPr lang="ja-JP" altLang="en-US" smtClean="0"/>
            </a:fld>
            <a:endParaRPr lang="ja-JP" altLang="en-US" dirty="0"/>
          </a:p>
        </p:txBody>
      </p:sp>
      <p:sp>
        <p:nvSpPr>
          <p:cNvPr id="1048819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ja-JP" altLang="en-US" sz="14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910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9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8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104908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9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104909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0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2495"/>
            <a:endParaRPr lang="en-US" dirty="0"/>
          </a:p>
        </p:txBody>
      </p:sp>
      <p:sp>
        <p:nvSpPr>
          <p:cNvPr id="104868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21E3-A144-49FF-91D9-15F69CF47C6E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48682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27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28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10491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5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54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104915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60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8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9355-EFEF-47F6-8AF2-BD59C7A7B5B2}" type="slidenum">
              <a:rPr lang="ja-JP" altLang="en-US" smtClean="0"/>
            </a:fld>
            <a:endParaRPr lang="ja-JP" altLang="en-US" dirty="0"/>
          </a:p>
        </p:txBody>
      </p:sp>
      <p:sp>
        <p:nvSpPr>
          <p:cNvPr id="1048819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ja-JP" altLang="en-US" sz="14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048772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6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67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68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9355-EFEF-47F6-8AF2-BD59C7A7B5B2}" type="slidenum">
              <a:rPr lang="ja-JP" altLang="en-US" smtClean="0"/>
            </a:fld>
            <a:endParaRPr lang="ja-JP" altLang="en-US" dirty="0"/>
          </a:p>
        </p:txBody>
      </p:sp>
      <p:sp>
        <p:nvSpPr>
          <p:cNvPr id="1049069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ja-JP" altLang="en-US" sz="1400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9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192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19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9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80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88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9054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905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6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62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779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dirty="0"/>
          </a:p>
        </p:txBody>
      </p:sp>
      <p:sp>
        <p:nvSpPr>
          <p:cNvPr id="1048780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E7F94-1D04-4861-8B90-8752F1AE92B7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1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10486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05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60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96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04859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3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04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/>
          </a:p>
        </p:txBody>
      </p:sp>
      <p:sp>
        <p:nvSpPr>
          <p:cNvPr id="104880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09251-345C-4915-B669-16D6C3850ECF}" type="slidenum">
              <a:rPr lang="ja-JP" altLang="en-US">
                <a:solidFill>
                  <a:prstClr val="black"/>
                </a:solidFill>
              </a:rPr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18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9355-EFEF-47F6-8AF2-BD59C7A7B5B2}" type="slidenum">
              <a:rPr lang="ja-JP" altLang="en-US" smtClean="0"/>
            </a:fld>
            <a:endParaRPr lang="ja-JP" altLang="en-US" dirty="0"/>
          </a:p>
        </p:txBody>
      </p:sp>
      <p:sp>
        <p:nvSpPr>
          <p:cNvPr id="1048819" name="ノート プレースホルダ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ja-JP" altLang="en-US" sz="14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26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2495"/>
            <a:endParaRPr lang="en-US" dirty="0"/>
          </a:p>
        </p:txBody>
      </p:sp>
      <p:sp>
        <p:nvSpPr>
          <p:cNvPr id="104882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21E3-A144-49FF-91D9-15F69CF47C6E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4882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5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846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2495"/>
            <a:endParaRPr lang="en-US" dirty="0"/>
          </a:p>
        </p:txBody>
      </p:sp>
      <p:sp>
        <p:nvSpPr>
          <p:cNvPr id="104884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721E3-A144-49FF-91D9-15F69CF47C6E}" type="slidenum">
              <a:rPr lang="ja-JP" altLang="en-US" smtClean="0">
                <a:solidFill>
                  <a:prstClr val="black"/>
                </a:solidFill>
              </a:rPr>
            </a:fld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4884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8582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  <a:endParaRPr kumimoji="1" lang="ja-JP" altLang="en-US"/>
          </a:p>
        </p:txBody>
      </p:sp>
      <p:sp>
        <p:nvSpPr>
          <p:cNvPr id="104858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C05B4-32F3-CC45-982C-3E0CBD5C0FE4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858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858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105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106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21C93-FD4F-624D-B957-472B18A956EF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107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108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8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089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090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28AF-E376-0841-916B-0609DA336228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091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092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457200" y="913832"/>
            <a:ext cx="8244985" cy="318924"/>
          </a:xfrm>
          <a:prstGeom prst="rect">
            <a:avLst/>
          </a:prstGeom>
        </p:spPr>
        <p:txBody>
          <a:bodyPr wrap="square" lIns="0" tIns="36000" bIns="36000">
            <a:spAutoFit/>
          </a:bodyPr>
          <a:lstStyle>
            <a:lvl1pPr marL="0" indent="0">
              <a:buNone/>
              <a:defRPr sz="1475" b="0">
                <a:solidFill>
                  <a:schemeClr val="tx1"/>
                </a:solidFill>
                <a:latin typeface="+mn-lt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>
              <a:defRPr sz="2400"/>
            </a:lvl2pPr>
            <a:lvl3pPr>
              <a:defRPr sz="2215"/>
            </a:lvl3pPr>
            <a:lvl4pPr>
              <a:defRPr sz="2030"/>
            </a:lvl4pPr>
            <a:lvl5pPr>
              <a:defRPr sz="1845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19" y="0"/>
            <a:ext cx="6247385" cy="8640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166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8684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868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40B61-C65D-B14F-B9E9-EC5B36FD793D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868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868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9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100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</p:txBody>
      </p:sp>
      <p:sp>
        <p:nvSpPr>
          <p:cNvPr id="1049101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03C31-D657-554B-B26D-7F4F194F40D7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102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103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071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072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073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9EDC9-AA84-DA4C-9F62-0E97A47ADB7B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074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075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077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</p:txBody>
      </p:sp>
      <p:sp>
        <p:nvSpPr>
          <p:cNvPr id="1049078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079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</p:txBody>
      </p:sp>
      <p:sp>
        <p:nvSpPr>
          <p:cNvPr id="1049080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081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B3454-FC70-B34B-BE76-5A1B09E1D77A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082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083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8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085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0CAF-EA76-1F4A-9CC6-2B7ACCF34D7D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086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087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394E5-8507-1440-9149-2B9D78ECAEFE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8639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8640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09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110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9111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</p:txBody>
      </p:sp>
      <p:sp>
        <p:nvSpPr>
          <p:cNvPr id="1049112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CC0FA-D63C-8F4F-9E8B-B70D0FB1E5DC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113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114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93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9094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1049095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</p:txBody>
      </p:sp>
      <p:sp>
        <p:nvSpPr>
          <p:cNvPr id="1049096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58C9A-1191-C44C-BF8E-A4C4CC91AE24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9097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9098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  <a:endParaRPr kumimoji="1" lang="ja-JP" altLang="en-US"/>
          </a:p>
        </p:txBody>
      </p:sp>
      <p:sp>
        <p:nvSpPr>
          <p:cNvPr id="1048577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1048578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891DD-98B4-6B49-8D62-DC7BD85AE5AC}" type="datetime1">
              <a:rPr kumimoji="1" lang="zh-CN" altLang="en-US" smtClean="0"/>
            </a:fld>
            <a:endParaRPr kumimoji="1" lang="ja-JP" altLang="en-US"/>
          </a:p>
        </p:txBody>
      </p:sp>
      <p:sp>
        <p:nvSpPr>
          <p:cNvPr id="1048579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48580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8.jpeg"/><Relationship Id="rId2" Type="http://schemas.openxmlformats.org/officeDocument/2006/relationships/chart" Target="../charts/chart5.xml"/><Relationship Id="rId1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jpeg"/><Relationship Id="rId3" Type="http://schemas.openxmlformats.org/officeDocument/2006/relationships/image" Target="../media/image8.jpeg"/><Relationship Id="rId2" Type="http://schemas.openxmlformats.org/officeDocument/2006/relationships/chart" Target="../charts/chart7.xml"/><Relationship Id="rId1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8" Type="http://schemas.openxmlformats.org/officeDocument/2006/relationships/image" Target="../media/image39.jpeg"/><Relationship Id="rId7" Type="http://schemas.openxmlformats.org/officeDocument/2006/relationships/image" Target="../media/image38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6" Type="http://schemas.openxmlformats.org/officeDocument/2006/relationships/notesSlide" Target="../notesSlides/notesSlide17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jpe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8.emf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emf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8.jpe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9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0.emf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2.emf"/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3.emf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emf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4.png"/><Relationship Id="rId3" Type="http://schemas.openxmlformats.org/officeDocument/2006/relationships/image" Target="../media/image65.png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6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7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4.png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1" Type="http://schemas.openxmlformats.org/officeDocument/2006/relationships/image" Target="../media/image8.jpeg"/></Relationships>
</file>

<file path=ppt/slides/_rels/slide4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hyperlink" Target="https://www5.jetro.go.jp/newsletter/shanghai/2017/tainichi/tainichi%20hokoku2015.pdf" TargetMode="External"/><Relationship Id="rId3" Type="http://schemas.openxmlformats.org/officeDocument/2006/relationships/hyperlink" Target="https://www5.jetro.go.jp/newsletter/shanghai/2017/tainichi/tainichi%20hokoku2016.pdf" TargetMode="External"/><Relationship Id="rId2" Type="http://schemas.openxmlformats.org/officeDocument/2006/relationships/hyperlink" Target="https://www5.jetro.go.jp/newsletter/shanghai/2018/tainichi2018/20180402.pdf" TargetMode="Externa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jpeg"/><Relationship Id="rId5" Type="http://schemas.openxmlformats.org/officeDocument/2006/relationships/image" Target="../media/image6.png"/><Relationship Id="rId4" Type="http://schemas.openxmlformats.org/officeDocument/2006/relationships/image" Target="../media/image1.png"/><Relationship Id="rId3" Type="http://schemas.openxmlformats.org/officeDocument/2006/relationships/hyperlink" Target="http://www.jetro.go.jp/china" TargetMode="External"/><Relationship Id="rId2" Type="http://schemas.openxmlformats.org/officeDocument/2006/relationships/hyperlink" Target="http://www.jetro.go.jp/sc/invest" TargetMode="External"/><Relationship Id="rId10" Type="http://schemas.openxmlformats.org/officeDocument/2006/relationships/notesSlide" Target="../notesSlides/notesSlide5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8" name="正方形/長方形 15"/>
          <p:cNvSpPr/>
          <p:nvPr/>
        </p:nvSpPr>
        <p:spPr>
          <a:xfrm>
            <a:off x="415300" y="0"/>
            <a:ext cx="412284" cy="6866334"/>
          </a:xfrm>
          <a:prstGeom prst="rect">
            <a:avLst/>
          </a:prstGeom>
          <a:gradFill>
            <a:gsLst>
              <a:gs pos="62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45CEC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629" name="Text Box 9"/>
          <p:cNvSpPr txBox="1">
            <a:spLocks noChangeArrowheads="1"/>
          </p:cNvSpPr>
          <p:nvPr/>
        </p:nvSpPr>
        <p:spPr bwMode="auto">
          <a:xfrm>
            <a:off x="99650" y="122239"/>
            <a:ext cx="18473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ja-JP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630" name="テキスト ボックス 49"/>
          <p:cNvSpPr txBox="1">
            <a:spLocks noChangeArrowheads="1"/>
          </p:cNvSpPr>
          <p:nvPr/>
        </p:nvSpPr>
        <p:spPr bwMode="auto">
          <a:xfrm>
            <a:off x="6804249" y="4037002"/>
            <a:ext cx="2160240" cy="3987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r"/>
            <a:r>
              <a:rPr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2018</a:t>
            </a:r>
            <a:r>
              <a:rPr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年</a:t>
            </a:r>
            <a:r>
              <a:rPr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10</a:t>
            </a:r>
            <a:r>
              <a:rPr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rPr>
              <a:t>月</a:t>
            </a:r>
            <a:endParaRPr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2097164" name="Picture 9" descr="C:\Users\Takeshi_Saito\Desktop\untitled.bmp"/>
          <p:cNvPicPr>
            <a:picLocks noChangeAspect="1" noChangeArrowheads="1"/>
          </p:cNvPicPr>
          <p:nvPr/>
        </p:nvPicPr>
        <p:blipFill>
          <a:blip r:embed="rId1" cstate="email">
            <a:grayscl/>
          </a:blip>
          <a:srcRect/>
          <a:stretch>
            <a:fillRect/>
          </a:stretch>
        </p:blipFill>
        <p:spPr bwMode="auto">
          <a:xfrm>
            <a:off x="1475656" y="5190618"/>
            <a:ext cx="1804308" cy="98945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1048631" name="テキスト ボックス 1"/>
          <p:cNvSpPr txBox="1"/>
          <p:nvPr/>
        </p:nvSpPr>
        <p:spPr>
          <a:xfrm>
            <a:off x="1115616" y="1774587"/>
            <a:ext cx="774295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黑体" panose="02010609060101010101" pitchFamily="49" charset="-122"/>
                <a:ea typeface="黑体" panose="02010609060101010101" pitchFamily="49" charset="-122"/>
                <a:cs typeface="Arial Unicode MS" pitchFamily="50" charset="-128"/>
                <a:sym typeface="+mn-ea"/>
              </a:rPr>
              <a:t>日本市场的机遇和挑战</a:t>
            </a: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  <a:cs typeface="Arial Unicode MS" pitchFamily="50" charset="-128"/>
            </a:endParaRPr>
          </a:p>
          <a:p>
            <a:pPr algn="ctr"/>
            <a:endParaRPr lang="en-US" altLang="ja-JP" sz="3600" b="1" dirty="0">
              <a:latin typeface="黑体" panose="02010609060101010101" pitchFamily="49" charset="-122"/>
              <a:ea typeface="黑体" panose="02010609060101010101" pitchFamily="49" charset="-122"/>
              <a:cs typeface="Arial Unicode MS" pitchFamily="50" charset="-128"/>
            </a:endParaRPr>
          </a:p>
        </p:txBody>
      </p:sp>
      <p:pic>
        <p:nvPicPr>
          <p:cNvPr id="209716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88613" y="5382717"/>
            <a:ext cx="1635515" cy="6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45728" name="直線コネクタ 10"/>
          <p:cNvCxnSpPr/>
          <p:nvPr/>
        </p:nvCxnSpPr>
        <p:spPr>
          <a:xfrm>
            <a:off x="1043608" y="3789040"/>
            <a:ext cx="8001259" cy="0"/>
          </a:xfrm>
          <a:prstGeom prst="lin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8632" name="正方形/長方形 3"/>
          <p:cNvSpPr/>
          <p:nvPr/>
        </p:nvSpPr>
        <p:spPr>
          <a:xfrm>
            <a:off x="0" y="0"/>
            <a:ext cx="585438" cy="686633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97166" name="Picture 4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27228">
            <a:off x="5654189" y="4677566"/>
            <a:ext cx="3105150" cy="695325"/>
          </a:xfrm>
          <a:prstGeom prst="rect">
            <a:avLst/>
          </a:prstGeom>
          <a:noFill/>
        </p:spPr>
      </p:pic>
      <p:sp>
        <p:nvSpPr>
          <p:cNvPr id="1048633" name="テキスト ボックス 9"/>
          <p:cNvSpPr txBox="1"/>
          <p:nvPr/>
        </p:nvSpPr>
        <p:spPr>
          <a:xfrm>
            <a:off x="5417047" y="4982750"/>
            <a:ext cx="3547442" cy="1405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50" charset="-128"/>
              </a:rPr>
              <a:t>日本贸易振兴机构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50" charset="-128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50" charset="-128"/>
              </a:rPr>
              <a:t>（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50" charset="-128"/>
              </a:rPr>
              <a:t>JETRO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50" charset="-128"/>
              </a:rPr>
              <a:t>）</a:t>
            </a:r>
            <a:endParaRPr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50" charset="-128"/>
            </a:endParaRPr>
          </a:p>
          <a:p>
            <a:pPr algn="r">
              <a:lnSpc>
                <a:spcPct val="150000"/>
              </a:lnSpc>
            </a:pP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Arial Unicode MS" pitchFamily="50" charset="-128"/>
              </a:rPr>
              <a:t>北京代表处</a:t>
            </a:r>
            <a:endParaRPr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Arial Unicode MS" pitchFamily="50" charset="-128"/>
            </a:endParaRPr>
          </a:p>
        </p:txBody>
      </p:sp>
      <p:sp>
        <p:nvSpPr>
          <p:cNvPr id="1048634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テキスト ボックス 17"/>
          <p:cNvSpPr txBox="1"/>
          <p:nvPr/>
        </p:nvSpPr>
        <p:spPr>
          <a:xfrm>
            <a:off x="219360" y="1291487"/>
            <a:ext cx="881380" cy="26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亿日元</a:t>
            </a:r>
            <a:r>
              <a:rPr lang="ja-JP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ja-JP" altLang="en-US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50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中国企业赴日投资现状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51" name="テキスト ボックス 88"/>
          <p:cNvSpPr txBox="1">
            <a:spLocks noChangeArrowheads="1"/>
          </p:cNvSpPr>
          <p:nvPr/>
        </p:nvSpPr>
        <p:spPr bwMode="auto">
          <a:xfrm>
            <a:off x="2257399" y="6084507"/>
            <a:ext cx="6779096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出处</a:t>
            </a:r>
            <a:r>
              <a:rPr lang="ja-JP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根据对外资产负债余额</a:t>
            </a:r>
            <a:r>
              <a:rPr lang="ja-JP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财务省</a:t>
            </a:r>
            <a:r>
              <a:rPr lang="ja-JP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・</a:t>
            </a:r>
            <a:r>
              <a:rPr lang="zh-CN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日本银行</a:t>
            </a:r>
            <a:r>
              <a:rPr lang="ja-JP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 </a:t>
            </a:r>
            <a:r>
              <a:rPr lang="en-US" altLang="ja-JP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</a:t>
            </a:r>
            <a:r>
              <a:rPr lang="zh-CN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由于国际收支统计标准的变更，</a:t>
            </a:r>
            <a:r>
              <a:rPr lang="en-US" altLang="ja-JP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</a:t>
            </a:r>
            <a:r>
              <a:rPr lang="en-US" altLang="zh-CN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年之前数据仅供参考</a:t>
            </a:r>
            <a:endParaRPr lang="en-US" altLang="ja-JP" sz="1000" dirty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99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52" name="フッター プレースホルダー 1"/>
          <p:cNvSpPr txBox="1"/>
          <p:nvPr/>
        </p:nvSpPr>
        <p:spPr>
          <a:xfrm>
            <a:off x="-114013" y="5929535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00" name="図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853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54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graphicFrame>
        <p:nvGraphicFramePr>
          <p:cNvPr id="4194305" name="グラフ 19"/>
          <p:cNvGraphicFramePr/>
          <p:nvPr/>
        </p:nvGraphicFramePr>
        <p:xfrm>
          <a:off x="406707" y="1620860"/>
          <a:ext cx="4613563" cy="4073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cxnSp>
        <p:nvCxnSpPr>
          <p:cNvPr id="3145736" name="直線矢印コネクタ 11"/>
          <p:cNvCxnSpPr/>
          <p:nvPr/>
        </p:nvCxnSpPr>
        <p:spPr>
          <a:xfrm flipV="1">
            <a:off x="1229735" y="2286126"/>
            <a:ext cx="2453477" cy="1862954"/>
          </a:xfrm>
          <a:prstGeom prst="straightConnector1">
            <a:avLst/>
          </a:prstGeom>
          <a:ln w="53975" cmpd="sng">
            <a:solidFill>
              <a:srgbClr val="C4465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855" name="テキスト ボックス 12"/>
          <p:cNvSpPr txBox="1"/>
          <p:nvPr/>
        </p:nvSpPr>
        <p:spPr>
          <a:xfrm>
            <a:off x="1736399" y="2607295"/>
            <a:ext cx="94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5</a:t>
            </a:r>
            <a:r>
              <a:rPr lang="ja-JP" altLang="en-US" sz="2400" b="1" dirty="0">
                <a:solidFill>
                  <a:srgbClr val="FF0000"/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倍</a:t>
            </a:r>
            <a:endParaRPr lang="ja-JP" altLang="en-US" sz="2400" b="1" dirty="0">
              <a:solidFill>
                <a:srgbClr val="FF0000"/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4194306" name="表 10"/>
          <p:cNvGraphicFramePr>
            <a:graphicFrameLocks noGrp="1"/>
          </p:cNvGraphicFramePr>
          <p:nvPr/>
        </p:nvGraphicFramePr>
        <p:xfrm>
          <a:off x="5526934" y="1669760"/>
          <a:ext cx="3402057" cy="44019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0911"/>
                <a:gridCol w="1101233"/>
                <a:gridCol w="798641"/>
                <a:gridCol w="831272"/>
              </a:tblGrid>
              <a:tr h="375133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排名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1230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国</a:t>
                      </a:r>
                      <a:r>
                        <a:rPr lang="en-US" altLang="zh-CN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地区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1230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余额</a:t>
                      </a:r>
                      <a:endParaRPr lang="en-US" altLang="zh-CN" sz="1100" b="1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（日元）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12305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占比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123053"/>
                    </a:solidFill>
                  </a:tcPr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美国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70,101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25.18%</a:t>
                      </a:r>
                      <a:endParaRPr lang="en-US" altLang="ja-JP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荷兰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38,002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13.65%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法国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33,511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12.04%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英国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22,623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8.13%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新加坡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22,104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7.94%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瑞士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12,944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4.65%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开曼群岛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11,993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4.31%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中国香港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10,992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3.95%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卢森堡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8,679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3.12%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德国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8,499</a:t>
                      </a:r>
                      <a:endParaRPr lang="en-US" altLang="ja-JP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3.05%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31970">
                <a:tc>
                  <a:txBody>
                    <a:bodyPr/>
                    <a:lstStyle/>
                    <a:p>
                      <a:pPr algn="ctr" fontAlgn="ctr"/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/>
                </a:tc>
              </a:tr>
              <a:tr h="37513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中華人民共和国</a:t>
                      </a:r>
                      <a:endParaRPr lang="ja-JP" alt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1,938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1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0.70%</a:t>
                      </a:r>
                      <a:endParaRPr lang="en-US" altLang="ja-JP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980" marR="8980" marT="8980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048856" name="テキスト ボックス 15"/>
          <p:cNvSpPr txBox="1"/>
          <p:nvPr/>
        </p:nvSpPr>
        <p:spPr>
          <a:xfrm rot="5400000">
            <a:off x="5751130" y="5335522"/>
            <a:ext cx="411480" cy="447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857" name="テキスト ボックス 16"/>
          <p:cNvSpPr txBox="1"/>
          <p:nvPr/>
        </p:nvSpPr>
        <p:spPr>
          <a:xfrm rot="5400000">
            <a:off x="6615226" y="5335522"/>
            <a:ext cx="411480" cy="447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858" name="テキスト ボックス 17"/>
          <p:cNvSpPr txBox="1"/>
          <p:nvPr/>
        </p:nvSpPr>
        <p:spPr>
          <a:xfrm rot="5400000">
            <a:off x="7508940" y="5335522"/>
            <a:ext cx="411481" cy="447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859" name="テキスト ボックス 18"/>
          <p:cNvSpPr txBox="1"/>
          <p:nvPr/>
        </p:nvSpPr>
        <p:spPr>
          <a:xfrm rot="5400000">
            <a:off x="8343418" y="5335522"/>
            <a:ext cx="411481" cy="447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tx1">
                    <a:lumMod val="75000"/>
                    <a:lumOff val="25000"/>
                  </a:schemeClr>
                </a:solidFill>
                <a:ea typeface="Meiryo UI" panose="020B0604030504040204" pitchFamily="50" charset="-128"/>
                <a:cs typeface="Meiryo UI" panose="020B0604030504040204" pitchFamily="50" charset="-128"/>
              </a:rPr>
              <a:t>…</a:t>
            </a:r>
            <a:endParaRPr lang="ja-JP" altLang="en-US" sz="2400" b="1" dirty="0">
              <a:solidFill>
                <a:schemeClr val="tx1">
                  <a:lumMod val="75000"/>
                  <a:lumOff val="25000"/>
                </a:schemeClr>
              </a:solidFill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860" name="テキスト ボックス 3"/>
          <p:cNvSpPr txBox="1"/>
          <p:nvPr/>
        </p:nvSpPr>
        <p:spPr>
          <a:xfrm>
            <a:off x="428611" y="937503"/>
            <a:ext cx="417558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来自中国的赴日投资余额</a:t>
            </a:r>
            <a:endParaRPr lang="ja-JP" altLang="en-US" b="1" dirty="0">
              <a:latin typeface="微软雅黑" panose="020B0503020204020204" charset="-122"/>
              <a:ea typeface="微软雅黑" panose="020B0503020204020204" charset="-122"/>
              <a:cs typeface="Meiryo UI" panose="020B0604030504040204" pitchFamily="50" charset="-128"/>
            </a:endParaRPr>
          </a:p>
        </p:txBody>
      </p:sp>
      <p:sp>
        <p:nvSpPr>
          <p:cNvPr id="1048861" name="テキスト ボックス 7"/>
          <p:cNvSpPr txBox="1"/>
          <p:nvPr/>
        </p:nvSpPr>
        <p:spPr>
          <a:xfrm>
            <a:off x="4860915" y="937503"/>
            <a:ext cx="4175581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赴日投资余额排名（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2016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年底）</a:t>
            </a:r>
            <a:endParaRPr lang="ja-JP" altLang="en-US" b="1" dirty="0">
              <a:latin typeface="微软雅黑" panose="020B0503020204020204" charset="-122"/>
              <a:ea typeface="微软雅黑" panose="020B0503020204020204" charset="-122"/>
              <a:cs typeface="Meiryo UI" panose="020B0604030504040204" pitchFamily="50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1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65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Copyright (C) 2018 JETRO. All rights reserved. </a:t>
            </a:r>
            <a:endParaRPr lang="ja-JP" altLang="en-US" dirty="0"/>
          </a:p>
        </p:txBody>
      </p:sp>
      <p:sp>
        <p:nvSpPr>
          <p:cNvPr id="1048866" name="スライド番号プレースホルダー 1"/>
          <p:cNvSpPr txBox="1"/>
          <p:nvPr/>
        </p:nvSpPr>
        <p:spPr>
          <a:xfrm>
            <a:off x="7033964" y="65189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67" name="正方形/長方形 3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协助赴日投资现状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68" name="正方形/長方形 34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202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03" name="図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graphicFrame>
        <p:nvGraphicFramePr>
          <p:cNvPr id="4194307" name="グラフ 38"/>
          <p:cNvGraphicFramePr/>
          <p:nvPr/>
        </p:nvGraphicFramePr>
        <p:xfrm>
          <a:off x="4596339" y="1337913"/>
          <a:ext cx="4365898" cy="5764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48869" name="テキスト プレースホルダー 3"/>
          <p:cNvSpPr txBox="1"/>
          <p:nvPr/>
        </p:nvSpPr>
        <p:spPr>
          <a:xfrm>
            <a:off x="179512" y="4272584"/>
            <a:ext cx="2637988" cy="3492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跟进</a:t>
            </a:r>
            <a:r>
              <a:rPr lang="ja-JP" altLang="en-US" dirty="0">
                <a:latin typeface="微软雅黑" panose="020B0503020204020204" charset="-122"/>
                <a:ea typeface="微软雅黑" panose="020B0503020204020204" charset="-122"/>
              </a:rPr>
              <a:t>件数</a:t>
            </a:r>
            <a:endParaRPr lang="ja-JP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70" name="テキスト プレースホルダー 3"/>
          <p:cNvSpPr txBox="1"/>
          <p:nvPr/>
        </p:nvSpPr>
        <p:spPr>
          <a:xfrm>
            <a:off x="107504" y="1265085"/>
            <a:ext cx="2880320" cy="3492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JETRO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招商引资</a:t>
            </a:r>
            <a:r>
              <a:rPr lang="ja-JP" altLang="en-US" dirty="0">
                <a:latin typeface="微软雅黑" panose="020B0503020204020204" charset="-122"/>
                <a:ea typeface="微软雅黑" panose="020B0503020204020204" charset="-122"/>
              </a:rPr>
              <a:t>成功件数</a:t>
            </a:r>
            <a:endParaRPr lang="ja-JP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71" name="テキスト プレースホルダー 3"/>
          <p:cNvSpPr txBox="1"/>
          <p:nvPr/>
        </p:nvSpPr>
        <p:spPr>
          <a:xfrm>
            <a:off x="797561" y="5035119"/>
            <a:ext cx="3149822" cy="3492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000" dirty="0">
                <a:solidFill>
                  <a:srgbClr val="E13625"/>
                </a:solidFill>
              </a:rPr>
              <a:t>17,713</a:t>
            </a:r>
            <a:r>
              <a:rPr lang="ja-JP" altLang="en-US" sz="4000" dirty="0"/>
              <a:t>　件</a:t>
            </a:r>
            <a:endParaRPr lang="ja-JP" altLang="en-US" sz="4000" dirty="0"/>
          </a:p>
        </p:txBody>
      </p:sp>
      <p:sp>
        <p:nvSpPr>
          <p:cNvPr id="1048872" name="テキスト プレースホルダー 3"/>
          <p:cNvSpPr txBox="1"/>
          <p:nvPr/>
        </p:nvSpPr>
        <p:spPr>
          <a:xfrm>
            <a:off x="797561" y="2303137"/>
            <a:ext cx="3149822" cy="3492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4000" dirty="0">
                <a:solidFill>
                  <a:srgbClr val="E13625"/>
                </a:solidFill>
              </a:rPr>
              <a:t>1,772</a:t>
            </a:r>
            <a:r>
              <a:rPr lang="ja-JP" altLang="en-US" sz="4000" dirty="0"/>
              <a:t>　  件</a:t>
            </a:r>
            <a:endParaRPr lang="ja-JP" altLang="en-US" sz="4000" dirty="0"/>
          </a:p>
        </p:txBody>
      </p:sp>
      <p:sp>
        <p:nvSpPr>
          <p:cNvPr id="1048873" name="下矢印 8"/>
          <p:cNvSpPr/>
          <p:nvPr/>
        </p:nvSpPr>
        <p:spPr>
          <a:xfrm flipV="1">
            <a:off x="1307877" y="3203688"/>
            <a:ext cx="1337094" cy="793631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48874" name="正方形/長方形 44"/>
          <p:cNvSpPr/>
          <p:nvPr/>
        </p:nvSpPr>
        <p:spPr>
          <a:xfrm>
            <a:off x="5278292" y="917059"/>
            <a:ext cx="3398164" cy="4732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跟进件数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/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招商引资件数的变化</a:t>
            </a:r>
            <a:endParaRPr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50" charset="-128"/>
            </a:endParaRPr>
          </a:p>
        </p:txBody>
      </p:sp>
      <p:sp>
        <p:nvSpPr>
          <p:cNvPr id="1048875" name="矩形 1"/>
          <p:cNvSpPr/>
          <p:nvPr/>
        </p:nvSpPr>
        <p:spPr>
          <a:xfrm>
            <a:off x="73969" y="976988"/>
            <a:ext cx="1427480" cy="256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ja-JP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（</a:t>
            </a:r>
            <a:r>
              <a:rPr lang="en-US" altLang="ja-JP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2003</a:t>
            </a:r>
            <a:r>
              <a:rPr lang="ja-JP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～</a:t>
            </a:r>
            <a:r>
              <a:rPr lang="en-US" altLang="ja-JP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2017</a:t>
            </a:r>
            <a:r>
              <a:rPr lang="ja-JP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年度）</a:t>
            </a:r>
            <a:endParaRPr lang="ja-JP" altLang="en-US" sz="11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50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7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92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Copyright (C) 2018 JETRO. All rights reserved. </a:t>
            </a:r>
            <a:endParaRPr lang="ja-JP" altLang="en-US" dirty="0"/>
          </a:p>
        </p:txBody>
      </p:sp>
      <p:sp>
        <p:nvSpPr>
          <p:cNvPr id="1048893" name="スライド番号プレースホルダー 1"/>
          <p:cNvSpPr txBox="1"/>
          <p:nvPr/>
        </p:nvSpPr>
        <p:spPr>
          <a:xfrm>
            <a:off x="7033964" y="65189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94" name="正方形/長方形 3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协助赴日投资情况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95" name="正方形/長方形 34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208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09" name="図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graphicFrame>
        <p:nvGraphicFramePr>
          <p:cNvPr id="4194313" name="グラフ 4"/>
          <p:cNvGraphicFramePr/>
          <p:nvPr/>
        </p:nvGraphicFramePr>
        <p:xfrm>
          <a:off x="4206782" y="1464425"/>
          <a:ext cx="4703736" cy="546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194314" name="表 2"/>
          <p:cNvGraphicFramePr>
            <a:graphicFrameLocks noGrp="1"/>
          </p:cNvGraphicFramePr>
          <p:nvPr/>
        </p:nvGraphicFramePr>
        <p:xfrm>
          <a:off x="1045344" y="3322272"/>
          <a:ext cx="3022600" cy="30803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/>
                <a:gridCol w="1651000"/>
                <a:gridCol w="685800"/>
              </a:tblGrid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No.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国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件数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美国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488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u="none" strike="noStrike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中国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231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德国</a:t>
                      </a:r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　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143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韓国 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124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英国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6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法国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90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台湾</a:t>
                      </a:r>
                      <a:r>
                        <a:rPr lang="zh-CN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地区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62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8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新加坡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60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澳大利亚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56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香港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11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加拿大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41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意大利</a:t>
                      </a:r>
                      <a:r>
                        <a:rPr lang="ja-JP" altLang="en-US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13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印度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14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荷兰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26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15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瑞士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16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瑞典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19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17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芬兰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17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18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比利时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17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泰国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17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4640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马来西亚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94315" name="グラフ 10"/>
          <p:cNvGraphicFramePr/>
          <p:nvPr/>
        </p:nvGraphicFramePr>
        <p:xfrm>
          <a:off x="-36512" y="620688"/>
          <a:ext cx="4822166" cy="2701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48896" name="正方形/長方形 12"/>
          <p:cNvSpPr/>
          <p:nvPr/>
        </p:nvSpPr>
        <p:spPr>
          <a:xfrm>
            <a:off x="5355540" y="972378"/>
            <a:ext cx="3001993" cy="3462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投资来源国（地区）的变化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50" charset="-128"/>
            </a:endParaRPr>
          </a:p>
        </p:txBody>
      </p:sp>
      <p:sp>
        <p:nvSpPr>
          <p:cNvPr id="1048897" name="椭圆 1"/>
          <p:cNvSpPr/>
          <p:nvPr/>
        </p:nvSpPr>
        <p:spPr>
          <a:xfrm rot="19628465">
            <a:off x="7362836" y="2428417"/>
            <a:ext cx="1152128" cy="669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98" name="箭头: 左 13"/>
          <p:cNvSpPr/>
          <p:nvPr/>
        </p:nvSpPr>
        <p:spPr>
          <a:xfrm>
            <a:off x="4103167" y="3608239"/>
            <a:ext cx="14401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4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0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80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Copyright (C) 2018 JETRO. All rights reserved. </a:t>
            </a:r>
            <a:endParaRPr lang="ja-JP" altLang="en-US" dirty="0"/>
          </a:p>
        </p:txBody>
      </p:sp>
      <p:sp>
        <p:nvSpPr>
          <p:cNvPr id="1048881" name="スライド番号プレースホルダー 1"/>
          <p:cNvSpPr txBox="1"/>
          <p:nvPr/>
        </p:nvSpPr>
        <p:spPr>
          <a:xfrm>
            <a:off x="7033964" y="65189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82" name="正方形/長方形 3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日本商机：（目前）哪里多？哪些领域多？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83" name="正方形/長方形 34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206" name="図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graphicFrame>
        <p:nvGraphicFramePr>
          <p:cNvPr id="4194308" name="グラフ 5"/>
          <p:cNvGraphicFramePr/>
          <p:nvPr/>
        </p:nvGraphicFramePr>
        <p:xfrm>
          <a:off x="224180" y="1486895"/>
          <a:ext cx="4419828" cy="265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48884" name="正方形/長方形 6"/>
          <p:cNvSpPr/>
          <p:nvPr/>
        </p:nvSpPr>
        <p:spPr>
          <a:xfrm>
            <a:off x="3058145" y="2166512"/>
            <a:ext cx="837652" cy="646331"/>
          </a:xfrm>
          <a:prstGeom prst="rect">
            <a:avLst/>
          </a:prstGeom>
          <a:solidFill>
            <a:srgbClr val="FBDFA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Meiryo" panose="020B0604030504040204" pitchFamily="50" charset="-128"/>
              </a:rPr>
              <a:t>東京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50" charset="-128"/>
              <a:ea typeface="Meiryo" panose="020B0604030504040204" pitchFamily="50" charset="-128"/>
              <a:cs typeface="Meiryo" panose="020B0604030504040204" pitchFamily="50" charset="-128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Meiryo" panose="020B0604030504040204" pitchFamily="50" charset="-128"/>
              </a:rPr>
              <a:t>61%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50" charset="-128"/>
              <a:ea typeface="Meiryo" panose="020B0604030504040204" pitchFamily="50" charset="-128"/>
              <a:cs typeface="Meiryo" panose="020B0604030504040204" pitchFamily="50" charset="-128"/>
            </a:endParaRPr>
          </a:p>
        </p:txBody>
      </p:sp>
      <p:graphicFrame>
        <p:nvGraphicFramePr>
          <p:cNvPr id="4194309" name="表 2"/>
          <p:cNvGraphicFramePr>
            <a:graphicFrameLocks noGrp="1"/>
          </p:cNvGraphicFramePr>
          <p:nvPr/>
        </p:nvGraphicFramePr>
        <p:xfrm>
          <a:off x="362900" y="4459148"/>
          <a:ext cx="2057400" cy="1613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No.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都道府県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件数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東京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1079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rgbClr val="FF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神奈川</a:t>
                      </a:r>
                      <a:endParaRPr lang="ja-JP" altLang="en-US" sz="900" b="0" i="0" u="none" strike="noStrike">
                        <a:solidFill>
                          <a:srgbClr val="FF0000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194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rgbClr val="FF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大阪</a:t>
                      </a:r>
                      <a:endParaRPr lang="ja-JP" altLang="en-US" sz="900" b="0" i="0" u="none" strike="noStrike">
                        <a:solidFill>
                          <a:srgbClr val="FF0000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138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愛知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102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兵庫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68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6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千葉</a:t>
                      </a:r>
                      <a:endParaRPr lang="ja-JP" altLang="en-US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41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福岡</a:t>
                      </a:r>
                      <a:endParaRPr lang="ja-JP" altLang="en-US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8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埼玉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京都</a:t>
                      </a:r>
                      <a:endParaRPr lang="ja-JP" altLang="en-US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12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三重</a:t>
                      </a:r>
                      <a:endParaRPr lang="ja-JP" altLang="en-US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94310" name="グラフ 9"/>
          <p:cNvGraphicFramePr/>
          <p:nvPr/>
        </p:nvGraphicFramePr>
        <p:xfrm>
          <a:off x="4881106" y="908720"/>
          <a:ext cx="4155390" cy="3201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48885" name="正方形/長方形 7"/>
          <p:cNvSpPr/>
          <p:nvPr/>
        </p:nvSpPr>
        <p:spPr>
          <a:xfrm>
            <a:off x="264742" y="2132856"/>
            <a:ext cx="837652" cy="646331"/>
          </a:xfrm>
          <a:prstGeom prst="rect">
            <a:avLst/>
          </a:prstGeom>
          <a:solidFill>
            <a:srgbClr val="FBDFAA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Meiryo" panose="020B0604030504040204" pitchFamily="50" charset="-128"/>
              </a:rPr>
              <a:t>東京以外</a:t>
            </a:r>
            <a:endParaRPr lang="en-US" altLang="ja-JP" sz="12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50" charset="-128"/>
              <a:ea typeface="Meiryo" panose="020B0604030504040204" pitchFamily="50" charset="-128"/>
              <a:cs typeface="Meiryo" panose="020B0604030504040204" pitchFamily="50" charset="-128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ja-JP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50" charset="-128"/>
                <a:ea typeface="Meiryo" panose="020B0604030504040204" pitchFamily="50" charset="-128"/>
                <a:cs typeface="Meiryo" panose="020B0604030504040204" pitchFamily="50" charset="-128"/>
              </a:rPr>
              <a:t>39%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50" charset="-128"/>
              <a:ea typeface="Meiryo" panose="020B0604030504040204" pitchFamily="50" charset="-128"/>
              <a:cs typeface="Meiryo" panose="020B0604030504040204" pitchFamily="50" charset="-128"/>
            </a:endParaRPr>
          </a:p>
        </p:txBody>
      </p:sp>
      <p:graphicFrame>
        <p:nvGraphicFramePr>
          <p:cNvPr id="4194311" name="表 8"/>
          <p:cNvGraphicFramePr>
            <a:graphicFrameLocks noGrp="1"/>
          </p:cNvGraphicFramePr>
          <p:nvPr/>
        </p:nvGraphicFramePr>
        <p:xfrm>
          <a:off x="5747271" y="4459147"/>
          <a:ext cx="2423063" cy="1897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672"/>
                <a:gridCol w="1539719"/>
                <a:gridCol w="441672"/>
              </a:tblGrid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No.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投资领域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件数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ICT・</a:t>
                      </a:r>
                      <a:r>
                        <a:rPr lang="zh-CN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信息</a:t>
                      </a:r>
                      <a: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通信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399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050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服务</a:t>
                      </a:r>
                      <a:b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</a:br>
                      <a: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（</a:t>
                      </a:r>
                      <a:r>
                        <a:rPr lang="zh-CN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包含观光、餐饮、教育</a:t>
                      </a:r>
                      <a:r>
                        <a:rPr lang="ja-JP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）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372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电气电子、精密仪器</a:t>
                      </a:r>
                      <a:endParaRPr lang="ja-JP" altLang="en-US" sz="900" b="0" i="0" u="none" strike="noStrike" dirty="0">
                        <a:solidFill>
                          <a:srgbClr val="FF000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338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176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服装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医药品、医疗器械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汽车、汽车零部件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食品制造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58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能源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52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307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金融、房地产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2385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ja-JP" altLang="en-US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9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其他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48886" name="正方形/長方形 12"/>
          <p:cNvSpPr/>
          <p:nvPr/>
        </p:nvSpPr>
        <p:spPr>
          <a:xfrm>
            <a:off x="5457807" y="1130243"/>
            <a:ext cx="3001993" cy="3462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投资领域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50" charset="-128"/>
            </a:endParaRPr>
          </a:p>
        </p:txBody>
      </p:sp>
      <p:sp>
        <p:nvSpPr>
          <p:cNvPr id="1048887" name="正方形/長方形 13"/>
          <p:cNvSpPr/>
          <p:nvPr/>
        </p:nvSpPr>
        <p:spPr>
          <a:xfrm>
            <a:off x="899000" y="1130243"/>
            <a:ext cx="3001993" cy="3462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Meiryo" panose="020B0604030504040204" pitchFamily="50" charset="-128"/>
              </a:rPr>
              <a:t>外国企业投资首选地</a:t>
            </a:r>
            <a:endParaRPr lang="ja-JP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eiryo" panose="020B0604030504040204" pitchFamily="50" charset="-128"/>
            </a:endParaRPr>
          </a:p>
        </p:txBody>
      </p:sp>
      <p:graphicFrame>
        <p:nvGraphicFramePr>
          <p:cNvPr id="4194312" name="表 14"/>
          <p:cNvGraphicFramePr>
            <a:graphicFrameLocks noGrp="1"/>
          </p:cNvGraphicFramePr>
          <p:nvPr/>
        </p:nvGraphicFramePr>
        <p:xfrm>
          <a:off x="2568514" y="4459148"/>
          <a:ext cx="2057400" cy="16135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/>
                <a:gridCol w="685800"/>
                <a:gridCol w="685800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No.</a:t>
                      </a:r>
                      <a:endParaRPr lang="en-US" altLang="ja-JP" sz="9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都道府県</a:t>
                      </a:r>
                      <a:endParaRPr lang="ja-JP" alt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件数</a:t>
                      </a:r>
                      <a:endParaRPr lang="en-US" altLang="ja-JP" sz="90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tx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北海道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広島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13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宮城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静岡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新潟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ja-JP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16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長野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17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岐阜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18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沖縄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群馬</a:t>
                      </a:r>
                      <a:endParaRPr lang="ja-JP" altLang="en-US" sz="9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滋賀</a:t>
                      </a:r>
                      <a:endParaRPr lang="ja-JP" altLang="en-US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90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ja-JP" sz="9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10" name="图片 3"/>
          <p:cNvPicPr>
            <a:picLocks noChangeAspect="1"/>
          </p:cNvPicPr>
          <p:nvPr/>
        </p:nvPicPr>
        <p:blipFill rotWithShape="1">
          <a:blip r:embed="rId1">
            <a:alphaModFix amt="75000"/>
          </a:blip>
          <a:srcRect l="10" r="6169"/>
          <a:stretch>
            <a:fillRect/>
          </a:stretch>
        </p:blipFill>
        <p:spPr>
          <a:xfrm>
            <a:off x="102466" y="1804195"/>
            <a:ext cx="8928968" cy="3566558"/>
          </a:xfrm>
          <a:prstGeom prst="rect">
            <a:avLst/>
          </a:prstGeom>
        </p:spPr>
      </p:pic>
      <p:sp>
        <p:nvSpPr>
          <p:cNvPr id="1048903" name="矩形 163"/>
          <p:cNvSpPr>
            <a:spLocks noChangeAspect="1"/>
          </p:cNvSpPr>
          <p:nvPr/>
        </p:nvSpPr>
        <p:spPr>
          <a:xfrm>
            <a:off x="107504" y="1804195"/>
            <a:ext cx="8923930" cy="356655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2" name="组合 7"/>
          <p:cNvGrpSpPr/>
          <p:nvPr/>
        </p:nvGrpSpPr>
        <p:grpSpPr>
          <a:xfrm>
            <a:off x="102466" y="3733254"/>
            <a:ext cx="4320458" cy="1637499"/>
            <a:chOff x="694755" y="3887618"/>
            <a:chExt cx="4958142" cy="1652714"/>
          </a:xfrm>
        </p:grpSpPr>
        <p:sp>
          <p:nvSpPr>
            <p:cNvPr id="1048904" name="矩形 138"/>
            <p:cNvSpPr/>
            <p:nvPr/>
          </p:nvSpPr>
          <p:spPr>
            <a:xfrm>
              <a:off x="694755" y="3887618"/>
              <a:ext cx="1652714" cy="165271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8905" name="任意多边形 15"/>
            <p:cNvSpPr/>
            <p:nvPr/>
          </p:nvSpPr>
          <p:spPr>
            <a:xfrm>
              <a:off x="2347469" y="3887618"/>
              <a:ext cx="3305428" cy="1652714"/>
            </a:xfrm>
            <a:custGeom>
              <a:avLst/>
              <a:gdLst>
                <a:gd name="connsiteX0" fmla="*/ 0 w 3305428"/>
                <a:gd name="connsiteY0" fmla="*/ 0 h 1652714"/>
                <a:gd name="connsiteX1" fmla="*/ 1652714 w 3305428"/>
                <a:gd name="connsiteY1" fmla="*/ 0 h 1652714"/>
                <a:gd name="connsiteX2" fmla="*/ 3305428 w 3305428"/>
                <a:gd name="connsiteY2" fmla="*/ 0 h 1652714"/>
                <a:gd name="connsiteX3" fmla="*/ 3305428 w 3305428"/>
                <a:gd name="connsiteY3" fmla="*/ 1652714 h 1652714"/>
                <a:gd name="connsiteX4" fmla="*/ 1652714 w 3305428"/>
                <a:gd name="connsiteY4" fmla="*/ 1652714 h 1652714"/>
                <a:gd name="connsiteX5" fmla="*/ 0 w 3305428"/>
                <a:gd name="connsiteY5" fmla="*/ 1652714 h 16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5428" h="1652714">
                  <a:moveTo>
                    <a:pt x="0" y="0"/>
                  </a:moveTo>
                  <a:lnTo>
                    <a:pt x="1652714" y="0"/>
                  </a:lnTo>
                  <a:lnTo>
                    <a:pt x="3305428" y="0"/>
                  </a:lnTo>
                  <a:lnTo>
                    <a:pt x="3305428" y="1652714"/>
                  </a:lnTo>
                  <a:lnTo>
                    <a:pt x="1652714" y="1652714"/>
                  </a:lnTo>
                  <a:lnTo>
                    <a:pt x="0" y="1652714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3" name="组合 1"/>
          <p:cNvGrpSpPr/>
          <p:nvPr/>
        </p:nvGrpSpPr>
        <p:grpSpPr>
          <a:xfrm>
            <a:off x="107504" y="1804195"/>
            <a:ext cx="4320459" cy="1639825"/>
            <a:chOff x="694754" y="1308696"/>
            <a:chExt cx="4958143" cy="1655061"/>
          </a:xfrm>
        </p:grpSpPr>
        <p:sp>
          <p:nvSpPr>
            <p:cNvPr id="1048906" name="矩形 136"/>
            <p:cNvSpPr/>
            <p:nvPr/>
          </p:nvSpPr>
          <p:spPr>
            <a:xfrm>
              <a:off x="694754" y="1308696"/>
              <a:ext cx="1652714" cy="165271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8907" name="任意多边形 16"/>
            <p:cNvSpPr/>
            <p:nvPr/>
          </p:nvSpPr>
          <p:spPr>
            <a:xfrm>
              <a:off x="2347469" y="1311043"/>
              <a:ext cx="3305428" cy="1652714"/>
            </a:xfrm>
            <a:custGeom>
              <a:avLst/>
              <a:gdLst>
                <a:gd name="connsiteX0" fmla="*/ 0 w 3305428"/>
                <a:gd name="connsiteY0" fmla="*/ 0 h 1652714"/>
                <a:gd name="connsiteX1" fmla="*/ 1652714 w 3305428"/>
                <a:gd name="connsiteY1" fmla="*/ 0 h 1652714"/>
                <a:gd name="connsiteX2" fmla="*/ 3305428 w 3305428"/>
                <a:gd name="connsiteY2" fmla="*/ 0 h 1652714"/>
                <a:gd name="connsiteX3" fmla="*/ 3305428 w 3305428"/>
                <a:gd name="connsiteY3" fmla="*/ 1652714 h 1652714"/>
                <a:gd name="connsiteX4" fmla="*/ 1652714 w 3305428"/>
                <a:gd name="connsiteY4" fmla="*/ 1652714 h 1652714"/>
                <a:gd name="connsiteX5" fmla="*/ 0 w 3305428"/>
                <a:gd name="connsiteY5" fmla="*/ 1652714 h 16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5428" h="1652714">
                  <a:moveTo>
                    <a:pt x="0" y="0"/>
                  </a:moveTo>
                  <a:lnTo>
                    <a:pt x="1652714" y="0"/>
                  </a:lnTo>
                  <a:lnTo>
                    <a:pt x="3305428" y="0"/>
                  </a:lnTo>
                  <a:lnTo>
                    <a:pt x="3305428" y="1652714"/>
                  </a:lnTo>
                  <a:lnTo>
                    <a:pt x="1652714" y="1652714"/>
                  </a:lnTo>
                  <a:lnTo>
                    <a:pt x="0" y="1652714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4" name="组合 2"/>
          <p:cNvGrpSpPr/>
          <p:nvPr/>
        </p:nvGrpSpPr>
        <p:grpSpPr>
          <a:xfrm>
            <a:off x="4710977" y="1804531"/>
            <a:ext cx="4320458" cy="1637499"/>
            <a:chOff x="6532983" y="1309104"/>
            <a:chExt cx="4958142" cy="1652714"/>
          </a:xfrm>
        </p:grpSpPr>
        <p:sp>
          <p:nvSpPr>
            <p:cNvPr id="1048908" name="矩形 134"/>
            <p:cNvSpPr/>
            <p:nvPr/>
          </p:nvSpPr>
          <p:spPr>
            <a:xfrm>
              <a:off x="9838411" y="1309104"/>
              <a:ext cx="1652714" cy="165271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  <p:sp>
          <p:nvSpPr>
            <p:cNvPr id="1048909" name="任意多边形 18"/>
            <p:cNvSpPr/>
            <p:nvPr/>
          </p:nvSpPr>
          <p:spPr>
            <a:xfrm>
              <a:off x="6532983" y="1309104"/>
              <a:ext cx="3305428" cy="1652714"/>
            </a:xfrm>
            <a:custGeom>
              <a:avLst/>
              <a:gdLst>
                <a:gd name="connsiteX0" fmla="*/ 0 w 3305428"/>
                <a:gd name="connsiteY0" fmla="*/ 0 h 1652714"/>
                <a:gd name="connsiteX1" fmla="*/ 1652714 w 3305428"/>
                <a:gd name="connsiteY1" fmla="*/ 0 h 1652714"/>
                <a:gd name="connsiteX2" fmla="*/ 3305428 w 3305428"/>
                <a:gd name="connsiteY2" fmla="*/ 0 h 1652714"/>
                <a:gd name="connsiteX3" fmla="*/ 3305428 w 3305428"/>
                <a:gd name="connsiteY3" fmla="*/ 1652714 h 1652714"/>
                <a:gd name="connsiteX4" fmla="*/ 1652714 w 3305428"/>
                <a:gd name="connsiteY4" fmla="*/ 1652714 h 1652714"/>
                <a:gd name="connsiteX5" fmla="*/ 0 w 3305428"/>
                <a:gd name="connsiteY5" fmla="*/ 1652714 h 16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5428" h="1652714">
                  <a:moveTo>
                    <a:pt x="0" y="0"/>
                  </a:moveTo>
                  <a:lnTo>
                    <a:pt x="1652714" y="0"/>
                  </a:lnTo>
                  <a:lnTo>
                    <a:pt x="3305428" y="0"/>
                  </a:lnTo>
                  <a:lnTo>
                    <a:pt x="3305428" y="1652714"/>
                  </a:lnTo>
                  <a:lnTo>
                    <a:pt x="1652714" y="1652714"/>
                  </a:lnTo>
                  <a:lnTo>
                    <a:pt x="0" y="1652714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5" name="组合 11"/>
          <p:cNvGrpSpPr/>
          <p:nvPr/>
        </p:nvGrpSpPr>
        <p:grpSpPr>
          <a:xfrm>
            <a:off x="4710977" y="3738291"/>
            <a:ext cx="4320458" cy="1637499"/>
            <a:chOff x="6539079" y="3893714"/>
            <a:chExt cx="4958142" cy="1652714"/>
          </a:xfrm>
        </p:grpSpPr>
        <p:sp>
          <p:nvSpPr>
            <p:cNvPr id="1048910" name="矩形 132"/>
            <p:cNvSpPr/>
            <p:nvPr/>
          </p:nvSpPr>
          <p:spPr>
            <a:xfrm>
              <a:off x="9844507" y="3893714"/>
              <a:ext cx="1652714" cy="165271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8911" name="任意多边形 20"/>
            <p:cNvSpPr/>
            <p:nvPr/>
          </p:nvSpPr>
          <p:spPr>
            <a:xfrm>
              <a:off x="6539079" y="3893714"/>
              <a:ext cx="3305428" cy="1652714"/>
            </a:xfrm>
            <a:custGeom>
              <a:avLst/>
              <a:gdLst>
                <a:gd name="connsiteX0" fmla="*/ 0 w 3305428"/>
                <a:gd name="connsiteY0" fmla="*/ 0 h 1652714"/>
                <a:gd name="connsiteX1" fmla="*/ 1652714 w 3305428"/>
                <a:gd name="connsiteY1" fmla="*/ 0 h 1652714"/>
                <a:gd name="connsiteX2" fmla="*/ 3305428 w 3305428"/>
                <a:gd name="connsiteY2" fmla="*/ 0 h 1652714"/>
                <a:gd name="connsiteX3" fmla="*/ 3305428 w 3305428"/>
                <a:gd name="connsiteY3" fmla="*/ 1652714 h 1652714"/>
                <a:gd name="connsiteX4" fmla="*/ 1652714 w 3305428"/>
                <a:gd name="connsiteY4" fmla="*/ 1652714 h 1652714"/>
                <a:gd name="connsiteX5" fmla="*/ 0 w 3305428"/>
                <a:gd name="connsiteY5" fmla="*/ 1652714 h 165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05428" h="1652714">
                  <a:moveTo>
                    <a:pt x="0" y="0"/>
                  </a:moveTo>
                  <a:lnTo>
                    <a:pt x="1652714" y="0"/>
                  </a:lnTo>
                  <a:lnTo>
                    <a:pt x="3305428" y="0"/>
                  </a:lnTo>
                  <a:lnTo>
                    <a:pt x="3305428" y="1652714"/>
                  </a:lnTo>
                  <a:lnTo>
                    <a:pt x="1652714" y="1652714"/>
                  </a:lnTo>
                  <a:lnTo>
                    <a:pt x="0" y="1652714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26" name="组合 5"/>
          <p:cNvGrpSpPr/>
          <p:nvPr/>
        </p:nvGrpSpPr>
        <p:grpSpPr>
          <a:xfrm>
            <a:off x="213673" y="1898709"/>
            <a:ext cx="1153742" cy="1296419"/>
            <a:chOff x="823199" y="1899283"/>
            <a:chExt cx="1395823" cy="1568605"/>
          </a:xfrm>
        </p:grpSpPr>
        <p:sp>
          <p:nvSpPr>
            <p:cNvPr id="1048912" name="文本框 141"/>
            <p:cNvSpPr txBox="1"/>
            <p:nvPr/>
          </p:nvSpPr>
          <p:spPr>
            <a:xfrm>
              <a:off x="823199" y="3021014"/>
              <a:ext cx="1395823" cy="446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</a:t>
              </a:r>
              <a:r>
                <a:rPr kumimoji="0" lang="zh-CN" altLang="en-US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旅游</a:t>
              </a:r>
              <a:endParaRPr kumimoji="0" lang="zh-CN" altLang="en-US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913" name="椭圆 142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914" name="文本框 143"/>
          <p:cNvSpPr txBox="1"/>
          <p:nvPr/>
        </p:nvSpPr>
        <p:spPr>
          <a:xfrm>
            <a:off x="1524224" y="1917413"/>
            <a:ext cx="2630878" cy="1463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航空公司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酒店、度假村、民宿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旅行社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旅游相关服务</a:t>
            </a:r>
            <a:r>
              <a:rPr lang="ja-JP" altLang="en-US" sz="1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en-US" sz="1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巴士、金融结算、代办免税、地图服务、餐饮导航等</a:t>
            </a:r>
            <a:r>
              <a:rPr lang="ja-JP" altLang="en-US" sz="1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ja-JP" sz="1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just">
              <a:lnSpc>
                <a:spcPct val="120000"/>
              </a:lnSpc>
              <a:buAutoNum type="arabicPeriod"/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跨境电商</a:t>
            </a:r>
            <a:endParaRPr lang="en-US" altLang="ja-JP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27" name="组合 23"/>
          <p:cNvGrpSpPr/>
          <p:nvPr/>
        </p:nvGrpSpPr>
        <p:grpSpPr>
          <a:xfrm>
            <a:off x="208634" y="3792501"/>
            <a:ext cx="1153742" cy="1344597"/>
            <a:chOff x="823199" y="1899283"/>
            <a:chExt cx="1395823" cy="1626898"/>
          </a:xfrm>
        </p:grpSpPr>
        <p:sp>
          <p:nvSpPr>
            <p:cNvPr id="1048915" name="文本框 145"/>
            <p:cNvSpPr txBox="1"/>
            <p:nvPr/>
          </p:nvSpPr>
          <p:spPr>
            <a:xfrm>
              <a:off x="823199" y="3079307"/>
              <a:ext cx="1395823" cy="446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研究开发</a:t>
              </a:r>
              <a:endParaRPr kumimoji="0" lang="zh-CN" altLang="en-US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916" name="椭圆 146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8" name="组合 26"/>
          <p:cNvGrpSpPr/>
          <p:nvPr/>
        </p:nvGrpSpPr>
        <p:grpSpPr>
          <a:xfrm>
            <a:off x="7636954" y="3832806"/>
            <a:ext cx="1394480" cy="1412015"/>
            <a:chOff x="660392" y="1899283"/>
            <a:chExt cx="1687073" cy="1708470"/>
          </a:xfrm>
        </p:grpSpPr>
        <p:sp>
          <p:nvSpPr>
            <p:cNvPr id="1048917" name="文本框 148"/>
            <p:cNvSpPr txBox="1"/>
            <p:nvPr/>
          </p:nvSpPr>
          <p:spPr>
            <a:xfrm>
              <a:off x="660392" y="2900203"/>
              <a:ext cx="1687073" cy="707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合作</a:t>
              </a:r>
              <a:endParaRPr kumimoji="0" lang="en-US" altLang="zh-CN" kern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14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（合资</a:t>
              </a:r>
              <a:r>
                <a:rPr kumimoji="0" lang="en-US" altLang="zh-CN" sz="14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/</a:t>
              </a:r>
              <a:r>
                <a:rPr kumimoji="0" lang="zh-CN" altLang="en-US" sz="1400" kern="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参股）</a:t>
              </a:r>
              <a:endParaRPr kumimoji="0" lang="zh-CN" altLang="en-US" sz="14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918" name="椭圆 149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29" name="组合 29"/>
          <p:cNvGrpSpPr/>
          <p:nvPr/>
        </p:nvGrpSpPr>
        <p:grpSpPr>
          <a:xfrm>
            <a:off x="7755127" y="1899046"/>
            <a:ext cx="1153742" cy="1296082"/>
            <a:chOff x="803360" y="1899283"/>
            <a:chExt cx="1395823" cy="1568197"/>
          </a:xfrm>
        </p:grpSpPr>
        <p:sp>
          <p:nvSpPr>
            <p:cNvPr id="1048919" name="文本框 151"/>
            <p:cNvSpPr txBox="1"/>
            <p:nvPr/>
          </p:nvSpPr>
          <p:spPr>
            <a:xfrm>
              <a:off x="803360" y="3020606"/>
              <a:ext cx="1395823" cy="446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制造业</a:t>
              </a:r>
              <a:endParaRPr kumimoji="0" lang="zh-CN" altLang="en-US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920" name="椭圆 152"/>
            <p:cNvSpPr/>
            <p:nvPr/>
          </p:nvSpPr>
          <p:spPr>
            <a:xfrm>
              <a:off x="1075486" y="1899283"/>
              <a:ext cx="891251" cy="89125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180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921" name="文本框 153"/>
          <p:cNvSpPr txBox="1"/>
          <p:nvPr/>
        </p:nvSpPr>
        <p:spPr>
          <a:xfrm>
            <a:off x="1522556" y="3717032"/>
            <a:ext cx="2900368" cy="161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just">
              <a:lnSpc>
                <a:spcPct val="150000"/>
              </a:lnSpc>
              <a:defRPr sz="1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en-US" altLang="ja-JP" dirty="0">
                <a:solidFill>
                  <a:schemeClr val="tx1"/>
                </a:solidFill>
              </a:rPr>
              <a:t>1.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zh-CN" altLang="en-US" dirty="0">
                <a:solidFill>
                  <a:schemeClr val="tx1"/>
                </a:solidFill>
              </a:rPr>
              <a:t>日本最尖端的技术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2.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zh-CN" altLang="en-US" dirty="0">
                <a:solidFill>
                  <a:schemeClr val="tx1"/>
                </a:solidFill>
              </a:rPr>
              <a:t>放宽限制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>
                <a:solidFill>
                  <a:schemeClr val="tx1"/>
                </a:solidFill>
              </a:rPr>
              <a:t>3.</a:t>
            </a:r>
            <a:r>
              <a:rPr lang="ja-JP" altLang="en-US" dirty="0">
                <a:solidFill>
                  <a:schemeClr val="tx1"/>
                </a:solidFill>
              </a:rPr>
              <a:t>　</a:t>
            </a:r>
            <a:r>
              <a:rPr lang="zh-CN" altLang="en-US" dirty="0">
                <a:solidFill>
                  <a:schemeClr val="tx1"/>
                </a:solidFill>
              </a:rPr>
              <a:t>严格保护知识产权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buAutoNum type="arabicPeriod" startAt="4"/>
            </a:pPr>
            <a:r>
              <a:rPr lang="zh-CN" altLang="en-US" dirty="0">
                <a:solidFill>
                  <a:schemeClr val="tx1"/>
                </a:solidFill>
              </a:rPr>
              <a:t>配套厂家和机构多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>
              <a:buAutoNum type="arabicPeriod" startAt="4"/>
            </a:pPr>
            <a:r>
              <a:rPr lang="zh-CN" altLang="en-US" dirty="0">
                <a:solidFill>
                  <a:schemeClr val="tx1"/>
                </a:solidFill>
              </a:rPr>
              <a:t>中高级人才工资与国内差不多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1048922" name="文本框 154"/>
          <p:cNvSpPr txBox="1"/>
          <p:nvPr/>
        </p:nvSpPr>
        <p:spPr>
          <a:xfrm>
            <a:off x="4546833" y="4617410"/>
            <a:ext cx="3219065" cy="7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just">
              <a:lnSpc>
                <a:spcPct val="150000"/>
              </a:lnSpc>
              <a:defRPr sz="1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</a:rPr>
              <a:t>外国企业的强项</a:t>
            </a:r>
            <a:r>
              <a:rPr lang="en-US" altLang="zh-CN" dirty="0">
                <a:solidFill>
                  <a:schemeClr val="tx1"/>
                </a:solidFill>
              </a:rPr>
              <a:t>+</a:t>
            </a:r>
            <a:r>
              <a:rPr lang="zh-CN" altLang="en-US" dirty="0">
                <a:solidFill>
                  <a:schemeClr val="tx1"/>
                </a:solidFill>
              </a:rPr>
              <a:t>日本企业的强项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提高技术，开发新品，扩大销售渠道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1048923" name="文本框 155"/>
          <p:cNvSpPr txBox="1"/>
          <p:nvPr/>
        </p:nvSpPr>
        <p:spPr>
          <a:xfrm>
            <a:off x="4983835" y="1915164"/>
            <a:ext cx="263087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ja-JP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ja-JP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日本具有高端技术</a:t>
            </a:r>
            <a:endParaRPr lang="en-US" altLang="ja-JP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ja-JP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ja-JP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优秀的技术人员和员工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  OEM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</a:t>
            </a:r>
            <a:endParaRPr lang="en-US" altLang="ja-JP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11" name="図 36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290" y="2013019"/>
            <a:ext cx="432000" cy="503517"/>
          </a:xfrm>
          <a:prstGeom prst="rect">
            <a:avLst/>
          </a:prstGeom>
        </p:spPr>
      </p:pic>
      <p:pic>
        <p:nvPicPr>
          <p:cNvPr id="2097212" name="Picture 2" descr="http://icooon-mono.com/i/icon_13080/icon_130800_256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4513" y="3906799"/>
            <a:ext cx="504000" cy="504000"/>
          </a:xfrm>
          <a:prstGeom prst="ellipse">
            <a:avLst/>
          </a:prstGeom>
          <a:noFill/>
        </p:spPr>
      </p:pic>
      <p:pic>
        <p:nvPicPr>
          <p:cNvPr id="2097213" name="Picture 4" descr="http://icooon-mono.com/i/icon_11437/icon_114370_256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096396" y="3987989"/>
            <a:ext cx="504000" cy="502425"/>
          </a:xfrm>
          <a:prstGeom prst="ellipse">
            <a:avLst/>
          </a:prstGeom>
          <a:noFill/>
        </p:spPr>
      </p:pic>
      <p:grpSp>
        <p:nvGrpSpPr>
          <p:cNvPr id="130" name="组 4"/>
          <p:cNvGrpSpPr/>
          <p:nvPr/>
        </p:nvGrpSpPr>
        <p:grpSpPr>
          <a:xfrm>
            <a:off x="8055358" y="2017108"/>
            <a:ext cx="576000" cy="504000"/>
            <a:chOff x="5581652" y="1555751"/>
            <a:chExt cx="646113" cy="577850"/>
          </a:xfrm>
        </p:grpSpPr>
        <p:sp>
          <p:nvSpPr>
            <p:cNvPr id="1048924" name="Freeform 17"/>
            <p:cNvSpPr/>
            <p:nvPr/>
          </p:nvSpPr>
          <p:spPr bwMode="auto">
            <a:xfrm>
              <a:off x="5691189" y="1855788"/>
              <a:ext cx="236538" cy="277813"/>
            </a:xfrm>
            <a:custGeom>
              <a:avLst/>
              <a:gdLst>
                <a:gd name="T0" fmla="*/ 61 w 63"/>
                <a:gd name="T1" fmla="*/ 26 h 74"/>
                <a:gd name="T2" fmla="*/ 60 w 63"/>
                <a:gd name="T3" fmla="*/ 19 h 74"/>
                <a:gd name="T4" fmla="*/ 53 w 63"/>
                <a:gd name="T5" fmla="*/ 20 h 74"/>
                <a:gd name="T6" fmla="*/ 24 w 63"/>
                <a:gd name="T7" fmla="*/ 61 h 74"/>
                <a:gd name="T8" fmla="*/ 13 w 63"/>
                <a:gd name="T9" fmla="*/ 53 h 74"/>
                <a:gd name="T10" fmla="*/ 42 w 63"/>
                <a:gd name="T11" fmla="*/ 9 h 74"/>
                <a:gd name="T12" fmla="*/ 41 w 63"/>
                <a:gd name="T13" fmla="*/ 2 h 74"/>
                <a:gd name="T14" fmla="*/ 34 w 63"/>
                <a:gd name="T15" fmla="*/ 3 h 74"/>
                <a:gd name="T16" fmla="*/ 1 w 63"/>
                <a:gd name="T17" fmla="*/ 51 h 74"/>
                <a:gd name="T18" fmla="*/ 0 w 63"/>
                <a:gd name="T19" fmla="*/ 55 h 74"/>
                <a:gd name="T20" fmla="*/ 3 w 63"/>
                <a:gd name="T21" fmla="*/ 59 h 74"/>
                <a:gd name="T22" fmla="*/ 22 w 63"/>
                <a:gd name="T23" fmla="*/ 73 h 74"/>
                <a:gd name="T24" fmla="*/ 27 w 63"/>
                <a:gd name="T25" fmla="*/ 74 h 74"/>
                <a:gd name="T26" fmla="*/ 31 w 63"/>
                <a:gd name="T27" fmla="*/ 71 h 74"/>
                <a:gd name="T28" fmla="*/ 61 w 63"/>
                <a:gd name="T29" fmla="*/ 2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74">
                  <a:moveTo>
                    <a:pt x="61" y="26"/>
                  </a:moveTo>
                  <a:cubicBezTo>
                    <a:pt x="63" y="23"/>
                    <a:pt x="62" y="20"/>
                    <a:pt x="60" y="19"/>
                  </a:cubicBezTo>
                  <a:cubicBezTo>
                    <a:pt x="57" y="17"/>
                    <a:pt x="54" y="18"/>
                    <a:pt x="53" y="20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4" y="7"/>
                    <a:pt x="43" y="3"/>
                    <a:pt x="41" y="2"/>
                  </a:cubicBezTo>
                  <a:cubicBezTo>
                    <a:pt x="39" y="0"/>
                    <a:pt x="35" y="1"/>
                    <a:pt x="34" y="3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2"/>
                    <a:pt x="0" y="54"/>
                    <a:pt x="0" y="55"/>
                  </a:cubicBezTo>
                  <a:cubicBezTo>
                    <a:pt x="0" y="57"/>
                    <a:pt x="1" y="58"/>
                    <a:pt x="3" y="59"/>
                  </a:cubicBezTo>
                  <a:cubicBezTo>
                    <a:pt x="22" y="73"/>
                    <a:pt x="22" y="73"/>
                    <a:pt x="22" y="73"/>
                  </a:cubicBezTo>
                  <a:cubicBezTo>
                    <a:pt x="24" y="74"/>
                    <a:pt x="25" y="74"/>
                    <a:pt x="27" y="74"/>
                  </a:cubicBezTo>
                  <a:cubicBezTo>
                    <a:pt x="29" y="73"/>
                    <a:pt x="30" y="72"/>
                    <a:pt x="31" y="71"/>
                  </a:cubicBezTo>
                  <a:cubicBezTo>
                    <a:pt x="61" y="26"/>
                    <a:pt x="61" y="26"/>
                    <a:pt x="61" y="26"/>
                  </a:cubicBezTo>
                  <a:close/>
                </a:path>
              </a:pathLst>
            </a:custGeom>
            <a:solidFill>
              <a:srgbClr val="C2C0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25" name="Freeform 18"/>
            <p:cNvSpPr/>
            <p:nvPr/>
          </p:nvSpPr>
          <p:spPr bwMode="auto">
            <a:xfrm>
              <a:off x="5867402" y="1768476"/>
              <a:ext cx="123825" cy="112713"/>
            </a:xfrm>
            <a:custGeom>
              <a:avLst/>
              <a:gdLst>
                <a:gd name="T0" fmla="*/ 2 w 33"/>
                <a:gd name="T1" fmla="*/ 4 h 30"/>
                <a:gd name="T2" fmla="*/ 3 w 33"/>
                <a:gd name="T3" fmla="*/ 12 h 30"/>
                <a:gd name="T4" fmla="*/ 8 w 33"/>
                <a:gd name="T5" fmla="*/ 12 h 30"/>
                <a:gd name="T6" fmla="*/ 20 w 33"/>
                <a:gd name="T7" fmla="*/ 21 h 30"/>
                <a:gd name="T8" fmla="*/ 22 w 33"/>
                <a:gd name="T9" fmla="*/ 28 h 30"/>
                <a:gd name="T10" fmla="*/ 29 w 33"/>
                <a:gd name="T11" fmla="*/ 27 h 30"/>
                <a:gd name="T12" fmla="*/ 32 w 33"/>
                <a:gd name="T13" fmla="*/ 23 h 30"/>
                <a:gd name="T14" fmla="*/ 33 w 33"/>
                <a:gd name="T15" fmla="*/ 19 h 30"/>
                <a:gd name="T16" fmla="*/ 30 w 33"/>
                <a:gd name="T17" fmla="*/ 14 h 30"/>
                <a:gd name="T18" fmla="*/ 10 w 33"/>
                <a:gd name="T19" fmla="*/ 2 h 30"/>
                <a:gd name="T20" fmla="*/ 6 w 33"/>
                <a:gd name="T21" fmla="*/ 1 h 30"/>
                <a:gd name="T22" fmla="*/ 2 w 33"/>
                <a:gd name="T23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0">
                  <a:moveTo>
                    <a:pt x="2" y="4"/>
                  </a:moveTo>
                  <a:cubicBezTo>
                    <a:pt x="0" y="7"/>
                    <a:pt x="1" y="10"/>
                    <a:pt x="3" y="12"/>
                  </a:cubicBezTo>
                  <a:cubicBezTo>
                    <a:pt x="4" y="13"/>
                    <a:pt x="6" y="13"/>
                    <a:pt x="8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3"/>
                    <a:pt x="19" y="27"/>
                    <a:pt x="22" y="28"/>
                  </a:cubicBezTo>
                  <a:cubicBezTo>
                    <a:pt x="24" y="30"/>
                    <a:pt x="27" y="29"/>
                    <a:pt x="29" y="27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2"/>
                    <a:pt x="33" y="21"/>
                    <a:pt x="33" y="19"/>
                  </a:cubicBezTo>
                  <a:cubicBezTo>
                    <a:pt x="33" y="17"/>
                    <a:pt x="31" y="16"/>
                    <a:pt x="30" y="1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7" y="0"/>
                    <a:pt x="6" y="1"/>
                  </a:cubicBezTo>
                  <a:cubicBezTo>
                    <a:pt x="3" y="1"/>
                    <a:pt x="3" y="3"/>
                    <a:pt x="2" y="4"/>
                  </a:cubicBezTo>
                  <a:close/>
                </a:path>
              </a:pathLst>
            </a:custGeom>
            <a:solidFill>
              <a:srgbClr val="C2C0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26" name="Freeform 19"/>
            <p:cNvSpPr>
              <a:spLocks noEditPoints="1"/>
            </p:cNvSpPr>
            <p:nvPr/>
          </p:nvSpPr>
          <p:spPr bwMode="auto">
            <a:xfrm>
              <a:off x="5889627" y="1655763"/>
              <a:ext cx="173038" cy="196850"/>
            </a:xfrm>
            <a:custGeom>
              <a:avLst/>
              <a:gdLst>
                <a:gd name="T0" fmla="*/ 13 w 46"/>
                <a:gd name="T1" fmla="*/ 43 h 52"/>
                <a:gd name="T2" fmla="*/ 14 w 46"/>
                <a:gd name="T3" fmla="*/ 51 h 52"/>
                <a:gd name="T4" fmla="*/ 21 w 46"/>
                <a:gd name="T5" fmla="*/ 49 h 52"/>
                <a:gd name="T6" fmla="*/ 44 w 46"/>
                <a:gd name="T7" fmla="*/ 16 h 52"/>
                <a:gd name="T8" fmla="*/ 43 w 46"/>
                <a:gd name="T9" fmla="*/ 9 h 52"/>
                <a:gd name="T10" fmla="*/ 35 w 46"/>
                <a:gd name="T11" fmla="*/ 10 h 52"/>
                <a:gd name="T12" fmla="*/ 13 w 46"/>
                <a:gd name="T13" fmla="*/ 43 h 52"/>
                <a:gd name="T14" fmla="*/ 33 w 46"/>
                <a:gd name="T15" fmla="*/ 9 h 52"/>
                <a:gd name="T16" fmla="*/ 31 w 46"/>
                <a:gd name="T17" fmla="*/ 1 h 52"/>
                <a:gd name="T18" fmla="*/ 24 w 46"/>
                <a:gd name="T19" fmla="*/ 3 h 52"/>
                <a:gd name="T20" fmla="*/ 1 w 46"/>
                <a:gd name="T21" fmla="*/ 36 h 52"/>
                <a:gd name="T22" fmla="*/ 3 w 46"/>
                <a:gd name="T23" fmla="*/ 43 h 52"/>
                <a:gd name="T24" fmla="*/ 10 w 46"/>
                <a:gd name="T25" fmla="*/ 42 h 52"/>
                <a:gd name="T26" fmla="*/ 33 w 46"/>
                <a:gd name="T27" fmla="*/ 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13" y="43"/>
                  </a:moveTo>
                  <a:cubicBezTo>
                    <a:pt x="11" y="46"/>
                    <a:pt x="12" y="49"/>
                    <a:pt x="14" y="51"/>
                  </a:cubicBezTo>
                  <a:cubicBezTo>
                    <a:pt x="17" y="52"/>
                    <a:pt x="20" y="52"/>
                    <a:pt x="21" y="49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6" y="14"/>
                    <a:pt x="45" y="11"/>
                    <a:pt x="43" y="9"/>
                  </a:cubicBezTo>
                  <a:cubicBezTo>
                    <a:pt x="40" y="7"/>
                    <a:pt x="37" y="8"/>
                    <a:pt x="35" y="10"/>
                  </a:cubicBezTo>
                  <a:cubicBezTo>
                    <a:pt x="13" y="43"/>
                    <a:pt x="13" y="43"/>
                    <a:pt x="13" y="43"/>
                  </a:cubicBezTo>
                  <a:close/>
                  <a:moveTo>
                    <a:pt x="33" y="9"/>
                  </a:moveTo>
                  <a:cubicBezTo>
                    <a:pt x="34" y="6"/>
                    <a:pt x="34" y="3"/>
                    <a:pt x="31" y="1"/>
                  </a:cubicBezTo>
                  <a:cubicBezTo>
                    <a:pt x="29" y="0"/>
                    <a:pt x="26" y="0"/>
                    <a:pt x="24" y="3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0" y="38"/>
                    <a:pt x="0" y="41"/>
                    <a:pt x="3" y="43"/>
                  </a:cubicBezTo>
                  <a:cubicBezTo>
                    <a:pt x="5" y="45"/>
                    <a:pt x="9" y="44"/>
                    <a:pt x="10" y="42"/>
                  </a:cubicBezTo>
                  <a:cubicBezTo>
                    <a:pt x="33" y="9"/>
                    <a:pt x="33" y="9"/>
                    <a:pt x="33" y="9"/>
                  </a:cubicBezTo>
                  <a:close/>
                </a:path>
              </a:pathLst>
            </a:custGeom>
            <a:solidFill>
              <a:srgbClr val="C2C0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27" name="Freeform 20"/>
            <p:cNvSpPr>
              <a:spLocks noEditPoints="1"/>
            </p:cNvSpPr>
            <p:nvPr/>
          </p:nvSpPr>
          <p:spPr bwMode="auto">
            <a:xfrm>
              <a:off x="5826127" y="1555751"/>
              <a:ext cx="401638" cy="247650"/>
            </a:xfrm>
            <a:custGeom>
              <a:avLst/>
              <a:gdLst>
                <a:gd name="T0" fmla="*/ 83 w 107"/>
                <a:gd name="T1" fmla="*/ 65 h 66"/>
                <a:gd name="T2" fmla="*/ 75 w 107"/>
                <a:gd name="T3" fmla="*/ 59 h 66"/>
                <a:gd name="T4" fmla="*/ 74 w 107"/>
                <a:gd name="T5" fmla="*/ 58 h 66"/>
                <a:gd name="T6" fmla="*/ 72 w 107"/>
                <a:gd name="T7" fmla="*/ 56 h 66"/>
                <a:gd name="T8" fmla="*/ 68 w 107"/>
                <a:gd name="T9" fmla="*/ 50 h 66"/>
                <a:gd name="T10" fmla="*/ 60 w 107"/>
                <a:gd name="T11" fmla="*/ 48 h 66"/>
                <a:gd name="T12" fmla="*/ 57 w 107"/>
                <a:gd name="T13" fmla="*/ 47 h 66"/>
                <a:gd name="T14" fmla="*/ 48 w 107"/>
                <a:gd name="T15" fmla="*/ 41 h 66"/>
                <a:gd name="T16" fmla="*/ 42 w 107"/>
                <a:gd name="T17" fmla="*/ 36 h 66"/>
                <a:gd name="T18" fmla="*/ 39 w 107"/>
                <a:gd name="T19" fmla="*/ 33 h 66"/>
                <a:gd name="T20" fmla="*/ 39 w 107"/>
                <a:gd name="T21" fmla="*/ 30 h 66"/>
                <a:gd name="T22" fmla="*/ 39 w 107"/>
                <a:gd name="T23" fmla="*/ 28 h 66"/>
                <a:gd name="T24" fmla="*/ 26 w 107"/>
                <a:gd name="T25" fmla="*/ 24 h 66"/>
                <a:gd name="T26" fmla="*/ 9 w 107"/>
                <a:gd name="T27" fmla="*/ 30 h 66"/>
                <a:gd name="T28" fmla="*/ 2 w 107"/>
                <a:gd name="T29" fmla="*/ 29 h 66"/>
                <a:gd name="T30" fmla="*/ 1 w 107"/>
                <a:gd name="T31" fmla="*/ 23 h 66"/>
                <a:gd name="T32" fmla="*/ 29 w 107"/>
                <a:gd name="T33" fmla="*/ 3 h 66"/>
                <a:gd name="T34" fmla="*/ 57 w 107"/>
                <a:gd name="T35" fmla="*/ 4 h 66"/>
                <a:gd name="T36" fmla="*/ 68 w 107"/>
                <a:gd name="T37" fmla="*/ 11 h 66"/>
                <a:gd name="T38" fmla="*/ 78 w 107"/>
                <a:gd name="T39" fmla="*/ 19 h 66"/>
                <a:gd name="T40" fmla="*/ 80 w 107"/>
                <a:gd name="T41" fmla="*/ 21 h 66"/>
                <a:gd name="T42" fmla="*/ 84 w 107"/>
                <a:gd name="T43" fmla="*/ 26 h 66"/>
                <a:gd name="T44" fmla="*/ 89 w 107"/>
                <a:gd name="T45" fmla="*/ 28 h 66"/>
                <a:gd name="T46" fmla="*/ 95 w 107"/>
                <a:gd name="T47" fmla="*/ 30 h 66"/>
                <a:gd name="T48" fmla="*/ 103 w 107"/>
                <a:gd name="T49" fmla="*/ 35 h 66"/>
                <a:gd name="T50" fmla="*/ 106 w 107"/>
                <a:gd name="T51" fmla="*/ 40 h 66"/>
                <a:gd name="T52" fmla="*/ 104 w 107"/>
                <a:gd name="T53" fmla="*/ 45 h 66"/>
                <a:gd name="T54" fmla="*/ 91 w 107"/>
                <a:gd name="T55" fmla="*/ 64 h 66"/>
                <a:gd name="T56" fmla="*/ 88 w 107"/>
                <a:gd name="T57" fmla="*/ 66 h 66"/>
                <a:gd name="T58" fmla="*/ 83 w 107"/>
                <a:gd name="T59" fmla="*/ 65 h 66"/>
                <a:gd name="T60" fmla="*/ 82 w 107"/>
                <a:gd name="T61" fmla="*/ 51 h 66"/>
                <a:gd name="T62" fmla="*/ 86 w 107"/>
                <a:gd name="T63" fmla="*/ 54 h 66"/>
                <a:gd name="T64" fmla="*/ 94 w 107"/>
                <a:gd name="T65" fmla="*/ 42 h 66"/>
                <a:gd name="T66" fmla="*/ 90 w 107"/>
                <a:gd name="T67" fmla="*/ 39 h 66"/>
                <a:gd name="T68" fmla="*/ 78 w 107"/>
                <a:gd name="T69" fmla="*/ 35 h 66"/>
                <a:gd name="T70" fmla="*/ 71 w 107"/>
                <a:gd name="T71" fmla="*/ 27 h 66"/>
                <a:gd name="T72" fmla="*/ 70 w 107"/>
                <a:gd name="T73" fmla="*/ 26 h 66"/>
                <a:gd name="T74" fmla="*/ 62 w 107"/>
                <a:gd name="T75" fmla="*/ 20 h 66"/>
                <a:gd name="T76" fmla="*/ 51 w 107"/>
                <a:gd name="T77" fmla="*/ 13 h 66"/>
                <a:gd name="T78" fmla="*/ 30 w 107"/>
                <a:gd name="T79" fmla="*/ 14 h 66"/>
                <a:gd name="T80" fmla="*/ 48 w 107"/>
                <a:gd name="T81" fmla="*/ 20 h 66"/>
                <a:gd name="T82" fmla="*/ 51 w 107"/>
                <a:gd name="T83" fmla="*/ 24 h 66"/>
                <a:gd name="T84" fmla="*/ 50 w 107"/>
                <a:gd name="T85" fmla="*/ 29 h 66"/>
                <a:gd name="T86" fmla="*/ 54 w 107"/>
                <a:gd name="T87" fmla="*/ 32 h 66"/>
                <a:gd name="T88" fmla="*/ 62 w 107"/>
                <a:gd name="T89" fmla="*/ 38 h 66"/>
                <a:gd name="T90" fmla="*/ 74 w 107"/>
                <a:gd name="T91" fmla="*/ 42 h 66"/>
                <a:gd name="T92" fmla="*/ 81 w 107"/>
                <a:gd name="T93" fmla="*/ 49 h 66"/>
                <a:gd name="T94" fmla="*/ 82 w 107"/>
                <a:gd name="T95" fmla="*/ 5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7" h="66">
                  <a:moveTo>
                    <a:pt x="83" y="65"/>
                  </a:moveTo>
                  <a:cubicBezTo>
                    <a:pt x="75" y="59"/>
                    <a:pt x="75" y="59"/>
                    <a:pt x="75" y="59"/>
                  </a:cubicBezTo>
                  <a:cubicBezTo>
                    <a:pt x="75" y="59"/>
                    <a:pt x="74" y="58"/>
                    <a:pt x="74" y="58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70" y="53"/>
                    <a:pt x="69" y="51"/>
                    <a:pt x="68" y="50"/>
                  </a:cubicBezTo>
                  <a:cubicBezTo>
                    <a:pt x="67" y="50"/>
                    <a:pt x="62" y="49"/>
                    <a:pt x="60" y="48"/>
                  </a:cubicBezTo>
                  <a:cubicBezTo>
                    <a:pt x="59" y="48"/>
                    <a:pt x="58" y="47"/>
                    <a:pt x="57" y="47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0" y="35"/>
                    <a:pt x="39" y="35"/>
                    <a:pt x="39" y="33"/>
                  </a:cubicBezTo>
                  <a:cubicBezTo>
                    <a:pt x="38" y="32"/>
                    <a:pt x="38" y="31"/>
                    <a:pt x="39" y="30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35" y="25"/>
                    <a:pt x="30" y="24"/>
                    <a:pt x="26" y="24"/>
                  </a:cubicBezTo>
                  <a:cubicBezTo>
                    <a:pt x="21" y="24"/>
                    <a:pt x="15" y="26"/>
                    <a:pt x="9" y="30"/>
                  </a:cubicBezTo>
                  <a:cubicBezTo>
                    <a:pt x="7" y="31"/>
                    <a:pt x="4" y="32"/>
                    <a:pt x="2" y="29"/>
                  </a:cubicBezTo>
                  <a:cubicBezTo>
                    <a:pt x="0" y="27"/>
                    <a:pt x="0" y="25"/>
                    <a:pt x="1" y="23"/>
                  </a:cubicBezTo>
                  <a:cubicBezTo>
                    <a:pt x="5" y="16"/>
                    <a:pt x="17" y="7"/>
                    <a:pt x="29" y="3"/>
                  </a:cubicBezTo>
                  <a:cubicBezTo>
                    <a:pt x="38" y="0"/>
                    <a:pt x="48" y="0"/>
                    <a:pt x="57" y="4"/>
                  </a:cubicBezTo>
                  <a:cubicBezTo>
                    <a:pt x="61" y="6"/>
                    <a:pt x="64" y="9"/>
                    <a:pt x="68" y="11"/>
                  </a:cubicBezTo>
                  <a:cubicBezTo>
                    <a:pt x="70" y="13"/>
                    <a:pt x="77" y="17"/>
                    <a:pt x="78" y="19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2" y="24"/>
                    <a:pt x="83" y="26"/>
                    <a:pt x="84" y="26"/>
                  </a:cubicBezTo>
                  <a:cubicBezTo>
                    <a:pt x="85" y="27"/>
                    <a:pt x="86" y="27"/>
                    <a:pt x="89" y="28"/>
                  </a:cubicBezTo>
                  <a:cubicBezTo>
                    <a:pt x="91" y="28"/>
                    <a:pt x="95" y="30"/>
                    <a:pt x="95" y="30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5" y="36"/>
                    <a:pt x="106" y="37"/>
                    <a:pt x="106" y="40"/>
                  </a:cubicBezTo>
                  <a:cubicBezTo>
                    <a:pt x="107" y="42"/>
                    <a:pt x="105" y="43"/>
                    <a:pt x="104" y="45"/>
                  </a:cubicBezTo>
                  <a:cubicBezTo>
                    <a:pt x="91" y="64"/>
                    <a:pt x="91" y="64"/>
                    <a:pt x="91" y="64"/>
                  </a:cubicBezTo>
                  <a:cubicBezTo>
                    <a:pt x="90" y="65"/>
                    <a:pt x="89" y="66"/>
                    <a:pt x="88" y="66"/>
                  </a:cubicBezTo>
                  <a:cubicBezTo>
                    <a:pt x="86" y="66"/>
                    <a:pt x="85" y="66"/>
                    <a:pt x="83" y="65"/>
                  </a:cubicBezTo>
                  <a:close/>
                  <a:moveTo>
                    <a:pt x="82" y="51"/>
                  </a:moveTo>
                  <a:cubicBezTo>
                    <a:pt x="86" y="54"/>
                    <a:pt x="86" y="54"/>
                    <a:pt x="86" y="54"/>
                  </a:cubicBezTo>
                  <a:cubicBezTo>
                    <a:pt x="94" y="42"/>
                    <a:pt x="94" y="42"/>
                    <a:pt x="94" y="42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6" y="38"/>
                    <a:pt x="81" y="37"/>
                    <a:pt x="78" y="35"/>
                  </a:cubicBezTo>
                  <a:cubicBezTo>
                    <a:pt x="76" y="33"/>
                    <a:pt x="74" y="31"/>
                    <a:pt x="71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59" y="18"/>
                    <a:pt x="55" y="15"/>
                    <a:pt x="51" y="13"/>
                  </a:cubicBezTo>
                  <a:cubicBezTo>
                    <a:pt x="44" y="10"/>
                    <a:pt x="37" y="11"/>
                    <a:pt x="30" y="14"/>
                  </a:cubicBezTo>
                  <a:cubicBezTo>
                    <a:pt x="36" y="14"/>
                    <a:pt x="42" y="16"/>
                    <a:pt x="48" y="20"/>
                  </a:cubicBezTo>
                  <a:cubicBezTo>
                    <a:pt x="49" y="21"/>
                    <a:pt x="50" y="22"/>
                    <a:pt x="51" y="24"/>
                  </a:cubicBezTo>
                  <a:cubicBezTo>
                    <a:pt x="51" y="26"/>
                    <a:pt x="50" y="27"/>
                    <a:pt x="50" y="29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6" y="39"/>
                    <a:pt x="71" y="40"/>
                    <a:pt x="74" y="42"/>
                  </a:cubicBezTo>
                  <a:cubicBezTo>
                    <a:pt x="76" y="43"/>
                    <a:pt x="78" y="45"/>
                    <a:pt x="81" y="49"/>
                  </a:cubicBezTo>
                  <a:cubicBezTo>
                    <a:pt x="82" y="51"/>
                    <a:pt x="82" y="51"/>
                    <a:pt x="82" y="51"/>
                  </a:cubicBezTo>
                  <a:close/>
                </a:path>
              </a:pathLst>
            </a:custGeom>
            <a:solidFill>
              <a:srgbClr val="C2C0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28" name="Freeform 21"/>
            <p:cNvSpPr>
              <a:spLocks noEditPoints="1"/>
            </p:cNvSpPr>
            <p:nvPr/>
          </p:nvSpPr>
          <p:spPr bwMode="auto">
            <a:xfrm>
              <a:off x="5581652" y="1577976"/>
              <a:ext cx="598488" cy="555625"/>
            </a:xfrm>
            <a:custGeom>
              <a:avLst/>
              <a:gdLst>
                <a:gd name="T0" fmla="*/ 38 w 159"/>
                <a:gd name="T1" fmla="*/ 1 h 148"/>
                <a:gd name="T2" fmla="*/ 63 w 159"/>
                <a:gd name="T3" fmla="*/ 22 h 148"/>
                <a:gd name="T4" fmla="*/ 119 w 159"/>
                <a:gd name="T5" fmla="*/ 84 h 148"/>
                <a:gd name="T6" fmla="*/ 147 w 159"/>
                <a:gd name="T7" fmla="*/ 92 h 148"/>
                <a:gd name="T8" fmla="*/ 158 w 159"/>
                <a:gd name="T9" fmla="*/ 122 h 148"/>
                <a:gd name="T10" fmla="*/ 148 w 159"/>
                <a:gd name="T11" fmla="*/ 126 h 148"/>
                <a:gd name="T12" fmla="*/ 125 w 159"/>
                <a:gd name="T13" fmla="*/ 114 h 148"/>
                <a:gd name="T14" fmla="*/ 139 w 159"/>
                <a:gd name="T15" fmla="*/ 135 h 148"/>
                <a:gd name="T16" fmla="*/ 138 w 159"/>
                <a:gd name="T17" fmla="*/ 145 h 148"/>
                <a:gd name="T18" fmla="*/ 105 w 159"/>
                <a:gd name="T19" fmla="*/ 139 h 148"/>
                <a:gd name="T20" fmla="*/ 95 w 159"/>
                <a:gd name="T21" fmla="*/ 112 h 148"/>
                <a:gd name="T22" fmla="*/ 26 w 159"/>
                <a:gd name="T23" fmla="*/ 63 h 148"/>
                <a:gd name="T24" fmla="*/ 2 w 159"/>
                <a:gd name="T25" fmla="*/ 41 h 148"/>
                <a:gd name="T26" fmla="*/ 4 w 159"/>
                <a:gd name="T27" fmla="*/ 21 h 148"/>
                <a:gd name="T28" fmla="*/ 29 w 159"/>
                <a:gd name="T29" fmla="*/ 38 h 148"/>
                <a:gd name="T30" fmla="*/ 38 w 159"/>
                <a:gd name="T31" fmla="*/ 28 h 148"/>
                <a:gd name="T32" fmla="*/ 17 w 159"/>
                <a:gd name="T33" fmla="*/ 6 h 148"/>
                <a:gd name="T34" fmla="*/ 36 w 159"/>
                <a:gd name="T35" fmla="*/ 11 h 148"/>
                <a:gd name="T36" fmla="*/ 47 w 159"/>
                <a:gd name="T37" fmla="*/ 22 h 148"/>
                <a:gd name="T38" fmla="*/ 49 w 159"/>
                <a:gd name="T39" fmla="*/ 29 h 148"/>
                <a:gd name="T40" fmla="*/ 31 w 159"/>
                <a:gd name="T41" fmla="*/ 48 h 148"/>
                <a:gd name="T42" fmla="*/ 24 w 159"/>
                <a:gd name="T43" fmla="*/ 47 h 148"/>
                <a:gd name="T44" fmla="*/ 12 w 159"/>
                <a:gd name="T45" fmla="*/ 38 h 148"/>
                <a:gd name="T46" fmla="*/ 39 w 159"/>
                <a:gd name="T47" fmla="*/ 52 h 148"/>
                <a:gd name="T48" fmla="*/ 45 w 159"/>
                <a:gd name="T49" fmla="*/ 54 h 148"/>
                <a:gd name="T50" fmla="*/ 105 w 159"/>
                <a:gd name="T51" fmla="*/ 109 h 148"/>
                <a:gd name="T52" fmla="*/ 106 w 159"/>
                <a:gd name="T53" fmla="*/ 122 h 148"/>
                <a:gd name="T54" fmla="*/ 123 w 159"/>
                <a:gd name="T55" fmla="*/ 136 h 148"/>
                <a:gd name="T56" fmla="*/ 112 w 159"/>
                <a:gd name="T57" fmla="*/ 125 h 148"/>
                <a:gd name="T58" fmla="*/ 110 w 159"/>
                <a:gd name="T59" fmla="*/ 118 h 148"/>
                <a:gd name="T60" fmla="*/ 127 w 159"/>
                <a:gd name="T61" fmla="*/ 99 h 148"/>
                <a:gd name="T62" fmla="*/ 135 w 159"/>
                <a:gd name="T63" fmla="*/ 100 h 148"/>
                <a:gd name="T64" fmla="*/ 147 w 159"/>
                <a:gd name="T65" fmla="*/ 109 h 148"/>
                <a:gd name="T66" fmla="*/ 130 w 159"/>
                <a:gd name="T67" fmla="*/ 94 h 148"/>
                <a:gd name="T68" fmla="*/ 117 w 159"/>
                <a:gd name="T69" fmla="*/ 95 h 148"/>
                <a:gd name="T70" fmla="*/ 55 w 159"/>
                <a:gd name="T71" fmla="*/ 42 h 148"/>
                <a:gd name="T72" fmla="*/ 53 w 159"/>
                <a:gd name="T73" fmla="*/ 35 h 148"/>
                <a:gd name="T74" fmla="*/ 46 w 159"/>
                <a:gd name="T75" fmla="*/ 1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9" h="148">
                  <a:moveTo>
                    <a:pt x="21" y="2"/>
                  </a:moveTo>
                  <a:cubicBezTo>
                    <a:pt x="26" y="0"/>
                    <a:pt x="32" y="0"/>
                    <a:pt x="38" y="1"/>
                  </a:cubicBezTo>
                  <a:cubicBezTo>
                    <a:pt x="43" y="2"/>
                    <a:pt x="49" y="4"/>
                    <a:pt x="53" y="8"/>
                  </a:cubicBezTo>
                  <a:cubicBezTo>
                    <a:pt x="58" y="12"/>
                    <a:pt x="61" y="17"/>
                    <a:pt x="63" y="22"/>
                  </a:cubicBezTo>
                  <a:cubicBezTo>
                    <a:pt x="64" y="26"/>
                    <a:pt x="65" y="31"/>
                    <a:pt x="64" y="36"/>
                  </a:cubicBezTo>
                  <a:cubicBezTo>
                    <a:pt x="119" y="84"/>
                    <a:pt x="119" y="84"/>
                    <a:pt x="119" y="84"/>
                  </a:cubicBezTo>
                  <a:cubicBezTo>
                    <a:pt x="123" y="83"/>
                    <a:pt x="128" y="83"/>
                    <a:pt x="133" y="84"/>
                  </a:cubicBezTo>
                  <a:cubicBezTo>
                    <a:pt x="138" y="85"/>
                    <a:pt x="143" y="88"/>
                    <a:pt x="147" y="92"/>
                  </a:cubicBezTo>
                  <a:cubicBezTo>
                    <a:pt x="152" y="96"/>
                    <a:pt x="155" y="101"/>
                    <a:pt x="157" y="106"/>
                  </a:cubicBezTo>
                  <a:cubicBezTo>
                    <a:pt x="158" y="111"/>
                    <a:pt x="159" y="117"/>
                    <a:pt x="158" y="122"/>
                  </a:cubicBezTo>
                  <a:cubicBezTo>
                    <a:pt x="157" y="124"/>
                    <a:pt x="157" y="126"/>
                    <a:pt x="154" y="127"/>
                  </a:cubicBezTo>
                  <a:cubicBezTo>
                    <a:pt x="152" y="128"/>
                    <a:pt x="150" y="127"/>
                    <a:pt x="148" y="126"/>
                  </a:cubicBezTo>
                  <a:cubicBezTo>
                    <a:pt x="130" y="110"/>
                    <a:pt x="130" y="110"/>
                    <a:pt x="130" y="110"/>
                  </a:cubicBezTo>
                  <a:cubicBezTo>
                    <a:pt x="128" y="111"/>
                    <a:pt x="127" y="112"/>
                    <a:pt x="125" y="114"/>
                  </a:cubicBezTo>
                  <a:cubicBezTo>
                    <a:pt x="124" y="116"/>
                    <a:pt x="122" y="118"/>
                    <a:pt x="121" y="120"/>
                  </a:cubicBezTo>
                  <a:cubicBezTo>
                    <a:pt x="139" y="135"/>
                    <a:pt x="139" y="135"/>
                    <a:pt x="139" y="135"/>
                  </a:cubicBezTo>
                  <a:cubicBezTo>
                    <a:pt x="141" y="137"/>
                    <a:pt x="142" y="139"/>
                    <a:pt x="141" y="142"/>
                  </a:cubicBezTo>
                  <a:cubicBezTo>
                    <a:pt x="141" y="143"/>
                    <a:pt x="140" y="145"/>
                    <a:pt x="138" y="145"/>
                  </a:cubicBezTo>
                  <a:cubicBezTo>
                    <a:pt x="133" y="147"/>
                    <a:pt x="127" y="148"/>
                    <a:pt x="121" y="147"/>
                  </a:cubicBezTo>
                  <a:cubicBezTo>
                    <a:pt x="115" y="146"/>
                    <a:pt x="110" y="143"/>
                    <a:pt x="105" y="139"/>
                  </a:cubicBezTo>
                  <a:cubicBezTo>
                    <a:pt x="101" y="135"/>
                    <a:pt x="98" y="130"/>
                    <a:pt x="96" y="125"/>
                  </a:cubicBezTo>
                  <a:cubicBezTo>
                    <a:pt x="95" y="121"/>
                    <a:pt x="94" y="116"/>
                    <a:pt x="95" y="112"/>
                  </a:cubicBezTo>
                  <a:cubicBezTo>
                    <a:pt x="40" y="63"/>
                    <a:pt x="40" y="63"/>
                    <a:pt x="40" y="63"/>
                  </a:cubicBezTo>
                  <a:cubicBezTo>
                    <a:pt x="35" y="64"/>
                    <a:pt x="31" y="64"/>
                    <a:pt x="26" y="63"/>
                  </a:cubicBezTo>
                  <a:cubicBezTo>
                    <a:pt x="21" y="62"/>
                    <a:pt x="16" y="60"/>
                    <a:pt x="11" y="56"/>
                  </a:cubicBezTo>
                  <a:cubicBezTo>
                    <a:pt x="7" y="52"/>
                    <a:pt x="4" y="47"/>
                    <a:pt x="2" y="41"/>
                  </a:cubicBezTo>
                  <a:cubicBezTo>
                    <a:pt x="0" y="36"/>
                    <a:pt x="0" y="30"/>
                    <a:pt x="1" y="25"/>
                  </a:cubicBezTo>
                  <a:cubicBezTo>
                    <a:pt x="2" y="23"/>
                    <a:pt x="2" y="22"/>
                    <a:pt x="4" y="21"/>
                  </a:cubicBezTo>
                  <a:cubicBezTo>
                    <a:pt x="6" y="19"/>
                    <a:pt x="9" y="20"/>
                    <a:pt x="10" y="21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30" y="36"/>
                    <a:pt x="32" y="35"/>
                    <a:pt x="34" y="33"/>
                  </a:cubicBezTo>
                  <a:cubicBezTo>
                    <a:pt x="35" y="31"/>
                    <a:pt x="36" y="30"/>
                    <a:pt x="38" y="28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8" y="10"/>
                    <a:pt x="17" y="9"/>
                    <a:pt x="17" y="6"/>
                  </a:cubicBezTo>
                  <a:cubicBezTo>
                    <a:pt x="18" y="4"/>
                    <a:pt x="19" y="3"/>
                    <a:pt x="21" y="2"/>
                  </a:cubicBezTo>
                  <a:close/>
                  <a:moveTo>
                    <a:pt x="36" y="11"/>
                  </a:moveTo>
                  <a:cubicBezTo>
                    <a:pt x="35" y="11"/>
                    <a:pt x="35" y="11"/>
                    <a:pt x="34" y="11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8" y="23"/>
                    <a:pt x="49" y="24"/>
                    <a:pt x="49" y="25"/>
                  </a:cubicBezTo>
                  <a:cubicBezTo>
                    <a:pt x="50" y="27"/>
                    <a:pt x="49" y="28"/>
                    <a:pt x="49" y="29"/>
                  </a:cubicBezTo>
                  <a:cubicBezTo>
                    <a:pt x="47" y="33"/>
                    <a:pt x="44" y="37"/>
                    <a:pt x="41" y="40"/>
                  </a:cubicBezTo>
                  <a:cubicBezTo>
                    <a:pt x="39" y="43"/>
                    <a:pt x="35" y="46"/>
                    <a:pt x="31" y="48"/>
                  </a:cubicBezTo>
                  <a:cubicBezTo>
                    <a:pt x="30" y="49"/>
                    <a:pt x="29" y="50"/>
                    <a:pt x="28" y="49"/>
                  </a:cubicBezTo>
                  <a:cubicBezTo>
                    <a:pt x="26" y="49"/>
                    <a:pt x="25" y="48"/>
                    <a:pt x="24" y="4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7"/>
                    <a:pt x="12" y="37"/>
                    <a:pt x="12" y="38"/>
                  </a:cubicBezTo>
                  <a:cubicBezTo>
                    <a:pt x="14" y="45"/>
                    <a:pt x="21" y="51"/>
                    <a:pt x="28" y="53"/>
                  </a:cubicBezTo>
                  <a:cubicBezTo>
                    <a:pt x="32" y="54"/>
                    <a:pt x="36" y="53"/>
                    <a:pt x="39" y="52"/>
                  </a:cubicBezTo>
                  <a:cubicBezTo>
                    <a:pt x="40" y="52"/>
                    <a:pt x="41" y="52"/>
                    <a:pt x="42" y="52"/>
                  </a:cubicBezTo>
                  <a:cubicBezTo>
                    <a:pt x="44" y="52"/>
                    <a:pt x="44" y="53"/>
                    <a:pt x="45" y="54"/>
                  </a:cubicBezTo>
                  <a:cubicBezTo>
                    <a:pt x="103" y="105"/>
                    <a:pt x="103" y="105"/>
                    <a:pt x="103" y="105"/>
                  </a:cubicBezTo>
                  <a:cubicBezTo>
                    <a:pt x="104" y="106"/>
                    <a:pt x="105" y="107"/>
                    <a:pt x="105" y="109"/>
                  </a:cubicBezTo>
                  <a:cubicBezTo>
                    <a:pt x="106" y="110"/>
                    <a:pt x="105" y="111"/>
                    <a:pt x="105" y="112"/>
                  </a:cubicBezTo>
                  <a:cubicBezTo>
                    <a:pt x="105" y="116"/>
                    <a:pt x="105" y="119"/>
                    <a:pt x="106" y="122"/>
                  </a:cubicBezTo>
                  <a:cubicBezTo>
                    <a:pt x="107" y="125"/>
                    <a:pt x="109" y="129"/>
                    <a:pt x="112" y="131"/>
                  </a:cubicBezTo>
                  <a:cubicBezTo>
                    <a:pt x="115" y="134"/>
                    <a:pt x="119" y="136"/>
                    <a:pt x="123" y="136"/>
                  </a:cubicBezTo>
                  <a:cubicBezTo>
                    <a:pt x="123" y="136"/>
                    <a:pt x="124" y="136"/>
                    <a:pt x="124" y="136"/>
                  </a:cubicBezTo>
                  <a:cubicBezTo>
                    <a:pt x="112" y="125"/>
                    <a:pt x="112" y="125"/>
                    <a:pt x="112" y="125"/>
                  </a:cubicBezTo>
                  <a:cubicBezTo>
                    <a:pt x="110" y="124"/>
                    <a:pt x="110" y="123"/>
                    <a:pt x="109" y="122"/>
                  </a:cubicBezTo>
                  <a:cubicBezTo>
                    <a:pt x="109" y="120"/>
                    <a:pt x="110" y="119"/>
                    <a:pt x="110" y="118"/>
                  </a:cubicBezTo>
                  <a:cubicBezTo>
                    <a:pt x="112" y="114"/>
                    <a:pt x="115" y="110"/>
                    <a:pt x="117" y="107"/>
                  </a:cubicBezTo>
                  <a:cubicBezTo>
                    <a:pt x="120" y="104"/>
                    <a:pt x="124" y="101"/>
                    <a:pt x="127" y="99"/>
                  </a:cubicBezTo>
                  <a:cubicBezTo>
                    <a:pt x="129" y="98"/>
                    <a:pt x="130" y="98"/>
                    <a:pt x="131" y="98"/>
                  </a:cubicBezTo>
                  <a:cubicBezTo>
                    <a:pt x="133" y="98"/>
                    <a:pt x="134" y="99"/>
                    <a:pt x="135" y="100"/>
                  </a:cubicBezTo>
                  <a:cubicBezTo>
                    <a:pt x="147" y="111"/>
                    <a:pt x="147" y="111"/>
                    <a:pt x="147" y="111"/>
                  </a:cubicBezTo>
                  <a:cubicBezTo>
                    <a:pt x="147" y="110"/>
                    <a:pt x="147" y="110"/>
                    <a:pt x="147" y="109"/>
                  </a:cubicBezTo>
                  <a:cubicBezTo>
                    <a:pt x="146" y="106"/>
                    <a:pt x="144" y="102"/>
                    <a:pt x="140" y="99"/>
                  </a:cubicBezTo>
                  <a:cubicBezTo>
                    <a:pt x="137" y="97"/>
                    <a:pt x="134" y="95"/>
                    <a:pt x="130" y="94"/>
                  </a:cubicBezTo>
                  <a:cubicBezTo>
                    <a:pt x="127" y="94"/>
                    <a:pt x="123" y="94"/>
                    <a:pt x="120" y="95"/>
                  </a:cubicBezTo>
                  <a:cubicBezTo>
                    <a:pt x="119" y="95"/>
                    <a:pt x="118" y="95"/>
                    <a:pt x="117" y="95"/>
                  </a:cubicBezTo>
                  <a:cubicBezTo>
                    <a:pt x="115" y="95"/>
                    <a:pt x="115" y="94"/>
                    <a:pt x="114" y="93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4" y="41"/>
                    <a:pt x="54" y="40"/>
                    <a:pt x="53" y="39"/>
                  </a:cubicBezTo>
                  <a:cubicBezTo>
                    <a:pt x="53" y="38"/>
                    <a:pt x="53" y="37"/>
                    <a:pt x="53" y="35"/>
                  </a:cubicBezTo>
                  <a:cubicBezTo>
                    <a:pt x="54" y="32"/>
                    <a:pt x="54" y="29"/>
                    <a:pt x="53" y="25"/>
                  </a:cubicBezTo>
                  <a:cubicBezTo>
                    <a:pt x="51" y="22"/>
                    <a:pt x="49" y="19"/>
                    <a:pt x="46" y="16"/>
                  </a:cubicBezTo>
                  <a:cubicBezTo>
                    <a:pt x="43" y="13"/>
                    <a:pt x="40" y="12"/>
                    <a:pt x="36" y="11"/>
                  </a:cubicBezTo>
                  <a:close/>
                </a:path>
              </a:pathLst>
            </a:custGeom>
            <a:solidFill>
              <a:srgbClr val="C2C0B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48929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日本商机：（将来）哪些领域多？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14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930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15" name="図 3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931" name="正方形/長方形 55"/>
          <p:cNvSpPr/>
          <p:nvPr/>
        </p:nvSpPr>
        <p:spPr>
          <a:xfrm>
            <a:off x="1002111" y="1506270"/>
            <a:ext cx="3040380" cy="332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赴日投资可能增加的几个主要领域</a:t>
            </a:r>
            <a:endParaRPr lang="en-US" altLang="ja-JP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32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933" name="右矢印 60"/>
          <p:cNvSpPr>
            <a:spLocks noChangeAspect="1"/>
          </p:cNvSpPr>
          <p:nvPr/>
        </p:nvSpPr>
        <p:spPr>
          <a:xfrm>
            <a:off x="683568" y="1576642"/>
            <a:ext cx="180550" cy="19781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  <a:latin typeface="MS PGothic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934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935" name="文本框 48"/>
          <p:cNvSpPr txBox="1"/>
          <p:nvPr/>
        </p:nvSpPr>
        <p:spPr>
          <a:xfrm>
            <a:off x="4665304" y="3713649"/>
            <a:ext cx="2787016" cy="100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just">
              <a:lnSpc>
                <a:spcPct val="150000"/>
              </a:lnSpc>
              <a:defRPr sz="1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algn="ctr"/>
            <a:r>
              <a:rPr lang="zh-CN" altLang="en-US" dirty="0">
                <a:solidFill>
                  <a:schemeClr val="tx1"/>
                </a:solidFill>
              </a:rPr>
              <a:t>贸易、服务业、初创企业、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共享单车等商业模式创新、</a:t>
            </a:r>
            <a:endParaRPr lang="en-US" altLang="zh-CN" dirty="0">
              <a:solidFill>
                <a:schemeClr val="tx1"/>
              </a:solidFill>
            </a:endParaRP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友好并购等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1048936" name="正方形/長方形 38"/>
          <p:cNvSpPr/>
          <p:nvPr/>
        </p:nvSpPr>
        <p:spPr>
          <a:xfrm>
            <a:off x="216795" y="862420"/>
            <a:ext cx="8996497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* JETRO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近期关注</a:t>
            </a:r>
            <a:r>
              <a:rPr lang="en-US" altLang="zh-CN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Start U</a:t>
            </a:r>
            <a:r>
              <a:rPr lang="en-US" altLang="ja-JP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P</a:t>
            </a:r>
            <a:r>
              <a:rPr lang="ja-JP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・</a:t>
            </a:r>
            <a:r>
              <a:rPr lang="en-US" altLang="ja-JP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Innovation</a:t>
            </a:r>
            <a:r>
              <a:rPr lang="ja-JP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・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有助于日本商品的出口</a:t>
            </a:r>
            <a:r>
              <a:rPr lang="ja-JP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・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Meiryo UI" panose="020B0604030504040204" pitchFamily="50" charset="-128"/>
              </a:rPr>
              <a:t>地方经济振兴的企业</a:t>
            </a:r>
            <a:endParaRPr lang="en-US" altLang="ja-JP" sz="16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Meiryo UI" panose="020B0604030504040204" pitchFamily="50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0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日本商机：（将来）哪些领域多？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1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941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17" name="図 3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942" name="正方形/長方形 55"/>
          <p:cNvSpPr/>
          <p:nvPr/>
        </p:nvSpPr>
        <p:spPr>
          <a:xfrm>
            <a:off x="786087" y="836712"/>
            <a:ext cx="3040380" cy="332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赴日投资可能增加的领域（部分）</a:t>
            </a:r>
            <a:endParaRPr lang="en-US" altLang="ja-JP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43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944" name="右矢印 60"/>
          <p:cNvSpPr>
            <a:spLocks noChangeAspect="1"/>
          </p:cNvSpPr>
          <p:nvPr/>
        </p:nvSpPr>
        <p:spPr>
          <a:xfrm>
            <a:off x="467544" y="907084"/>
            <a:ext cx="180550" cy="19781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  <a:latin typeface="MS PGothic" panose="020B060007020508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945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946" name="テキスト ボックス 49"/>
          <p:cNvSpPr txBox="1"/>
          <p:nvPr/>
        </p:nvSpPr>
        <p:spPr>
          <a:xfrm>
            <a:off x="107505" y="1261204"/>
            <a:ext cx="6642543" cy="4701541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numCol="1" rtlCol="0">
            <a:spAutoFit/>
          </a:bodyPr>
          <a:lstStyle/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跨境电商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药妆店并购    保健食品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OEM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  医疗器械研发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机器人研发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ja-JP" sz="1600" b="1" dirty="0">
                <a:latin typeface="微软雅黑" panose="020B0503020204020204" charset="-122"/>
                <a:ea typeface="微软雅黑" panose="020B0503020204020204" charset="-122"/>
              </a:rPr>
              <a:t>IT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＋　</a:t>
            </a:r>
            <a:r>
              <a:rPr lang="ja-JP" altLang="en-US" sz="2400" b="1" dirty="0">
                <a:latin typeface="微软雅黑" panose="020B0503020204020204" charset="-122"/>
                <a:ea typeface="微软雅黑" panose="020B0503020204020204" charset="-122"/>
              </a:rPr>
              <a:t>新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能源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新材料　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房产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日化品研发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内容产业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废弃物处理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直播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各类</a:t>
            </a:r>
            <a:r>
              <a:rPr lang="en-US" altLang="ja-JP" sz="1600" b="1" dirty="0">
                <a:latin typeface="微软雅黑" panose="020B0503020204020204" charset="-122"/>
                <a:ea typeface="微软雅黑" panose="020B0503020204020204" charset="-122"/>
              </a:rPr>
              <a:t>APP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区块链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互联网金融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    汽车研发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家电研发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孵化器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ja-JP" altLang="en-US" sz="2400" b="1" dirty="0">
                <a:latin typeface="微软雅黑" panose="020B0503020204020204" charset="-122"/>
                <a:ea typeface="微软雅黑" panose="020B0503020204020204" charset="-122"/>
              </a:rPr>
              <a:t>教育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贸易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en-US" altLang="ja-JP" sz="16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航空公司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制药企业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旅行社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知识产权代理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体育文化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ja-JP" altLang="en-US" sz="2000" b="1" dirty="0">
                <a:latin typeface="微软雅黑" panose="020B0503020204020204" charset="-122"/>
                <a:ea typeface="微软雅黑" panose="020B0503020204020204" charset="-122"/>
              </a:rPr>
              <a:t>医療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观光</a:t>
            </a:r>
            <a:r>
              <a:rPr lang="ja-JP" altLang="en-US" sz="20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         翻译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出版　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</a:rPr>
              <a:t>养</a:t>
            </a:r>
            <a:r>
              <a:rPr lang="ja-JP" altLang="en-US" sz="2400" b="1" dirty="0">
                <a:latin typeface="微软雅黑" panose="020B0503020204020204" charset="-122"/>
                <a:ea typeface="微软雅黑" panose="020B0503020204020204" charset="-122"/>
              </a:rPr>
              <a:t>老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农业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支付系统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软件开发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機械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加工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</a:rPr>
              <a:t>太阳能发电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ja-JP" altLang="en-US" sz="2000" b="1" dirty="0">
                <a:latin typeface="微软雅黑" panose="020B0503020204020204" charset="-122"/>
                <a:ea typeface="微软雅黑" panose="020B0503020204020204" charset="-122"/>
              </a:rPr>
              <a:t>人材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服务</a:t>
            </a:r>
            <a:r>
              <a:rPr lang="ja-JP" altLang="en-US" sz="1600" b="1" dirty="0">
                <a:latin typeface="微软雅黑" panose="020B0503020204020204" charset="-122"/>
                <a:ea typeface="微软雅黑" panose="020B0503020204020204" charset="-122"/>
              </a:rPr>
              <a:t>　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电池 </a:t>
            </a:r>
            <a:r>
              <a:rPr lang="ja-JP" altLang="en-US" sz="2800" b="1" dirty="0">
                <a:latin typeface="微软雅黑" panose="020B0503020204020204" charset="-122"/>
                <a:ea typeface="微软雅黑" panose="020B0503020204020204" charset="-122"/>
              </a:rPr>
              <a:t>・・・</a:t>
            </a:r>
            <a:endParaRPr lang="en-US" altLang="ja-JP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947" name="正方形/長方形 1"/>
          <p:cNvSpPr/>
          <p:nvPr/>
        </p:nvSpPr>
        <p:spPr>
          <a:xfrm>
            <a:off x="6750049" y="907084"/>
            <a:ext cx="2142431" cy="46935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2018.5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李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安会谈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Keyword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（李总理）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节能环保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科技创新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高端制造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财政金融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共享经济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医疗养老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（安倍首相）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投资 旅游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文化 食品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减灾 </a:t>
            </a:r>
            <a:endParaRPr lang="en-US" altLang="zh-CN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海洋开发</a:t>
            </a:r>
            <a:endParaRPr lang="ja-JP" alt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145737" name="直線コネクタ 7"/>
          <p:cNvCxnSpPr/>
          <p:nvPr/>
        </p:nvCxnSpPr>
        <p:spPr>
          <a:xfrm>
            <a:off x="6804248" y="3789040"/>
            <a:ext cx="1998415" cy="0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日本商机：从部分案例了解商机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049060" name="矩形 3"/>
          <p:cNvSpPr/>
          <p:nvPr/>
        </p:nvSpPr>
        <p:spPr>
          <a:xfrm>
            <a:off x="261498" y="1215336"/>
            <a:ext cx="8774997" cy="4053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中国银行卡</a:t>
            </a: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结算服务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公司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银联商务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在东京成立日本公司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导热材料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制造商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苏州天脉导热科技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在横滨成立成立日本公司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世界最大</a:t>
            </a:r>
            <a:r>
              <a: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EV</a:t>
            </a: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蓄电池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制造商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宁德时代新能源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CATL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）在横滨成立日本公司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中国</a:t>
            </a: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真空皮带脱水机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制造商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上海旭和环境设备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在横滨成立日本公司</a:t>
            </a:r>
            <a:endParaRPr lang="en-US" altLang="zh-CN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机器人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厂家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深圳创客工场科技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在东京设立日本公司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中国大型</a:t>
            </a: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锂电池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厂家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合肥国轩高科动力能源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在茨城县设立日本公司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中国高纯度</a:t>
            </a:r>
            <a:r>
              <a:rPr lang="zh-CN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铝箔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厂家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南通海星电子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在大阪设立日本公司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1" name="文本框 1023"/>
          <p:cNvSpPr txBox="1"/>
          <p:nvPr/>
        </p:nvSpPr>
        <p:spPr>
          <a:xfrm>
            <a:off x="107504" y="3998330"/>
            <a:ext cx="8928992" cy="358140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endParaRPr kumimoji="1" lang="zh-CN" altLang="en-US"/>
          </a:p>
        </p:txBody>
      </p:sp>
      <p:sp>
        <p:nvSpPr>
          <p:cNvPr id="1048952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日本商机：从部分案例了解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商机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18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17171" y="551954"/>
            <a:ext cx="2219325" cy="590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219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953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954" name="文本框 1"/>
          <p:cNvSpPr txBox="1"/>
          <p:nvPr/>
        </p:nvSpPr>
        <p:spPr>
          <a:xfrm>
            <a:off x="683568" y="1052736"/>
            <a:ext cx="3133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华为设立日本研究机构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55" name="Bent Arrow 49"/>
          <p:cNvSpPr/>
          <p:nvPr/>
        </p:nvSpPr>
        <p:spPr>
          <a:xfrm flipH="1">
            <a:off x="667941" y="2079154"/>
            <a:ext cx="7936507" cy="600227"/>
          </a:xfrm>
          <a:prstGeom prst="bentArrow">
            <a:avLst>
              <a:gd name="adj1" fmla="val 17673"/>
              <a:gd name="adj2" fmla="val 2457"/>
              <a:gd name="adj3" fmla="val 0"/>
              <a:gd name="adj4" fmla="val 51336"/>
            </a:avLst>
          </a:prstGeom>
          <a:solidFill>
            <a:srgbClr val="4F81BD"/>
          </a:solidFill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56" name="Oval 34"/>
          <p:cNvSpPr/>
          <p:nvPr/>
        </p:nvSpPr>
        <p:spPr>
          <a:xfrm>
            <a:off x="2416608" y="1981005"/>
            <a:ext cx="196299" cy="1962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57" name="Oval 34"/>
          <p:cNvSpPr/>
          <p:nvPr/>
        </p:nvSpPr>
        <p:spPr>
          <a:xfrm>
            <a:off x="4556207" y="1981005"/>
            <a:ext cx="196299" cy="1962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58" name="Oval 34"/>
          <p:cNvSpPr/>
          <p:nvPr/>
        </p:nvSpPr>
        <p:spPr>
          <a:xfrm>
            <a:off x="6717888" y="1981005"/>
            <a:ext cx="196299" cy="1962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9BBC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59" name="Oval 34"/>
          <p:cNvSpPr/>
          <p:nvPr/>
        </p:nvSpPr>
        <p:spPr>
          <a:xfrm>
            <a:off x="635458" y="2574054"/>
            <a:ext cx="134201" cy="134199"/>
          </a:xfrm>
          <a:prstGeom prst="ellipse">
            <a:avLst/>
          </a:prstGeom>
          <a:solidFill>
            <a:schemeClr val="bg1"/>
          </a:solidFill>
          <a:ln w="5715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145738" name="Straight Connector 32"/>
          <p:cNvCxnSpPr/>
          <p:nvPr/>
        </p:nvCxnSpPr>
        <p:spPr>
          <a:xfrm flipV="1">
            <a:off x="2517883" y="2079154"/>
            <a:ext cx="0" cy="360000"/>
          </a:xfrm>
          <a:prstGeom prst="line">
            <a:avLst/>
          </a:prstGeom>
          <a:ln w="19050">
            <a:solidFill>
              <a:srgbClr val="F79646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Straight Connector 32"/>
          <p:cNvCxnSpPr/>
          <p:nvPr/>
        </p:nvCxnSpPr>
        <p:spPr>
          <a:xfrm flipV="1">
            <a:off x="4654357" y="2079154"/>
            <a:ext cx="0" cy="360000"/>
          </a:xfrm>
          <a:prstGeom prst="line">
            <a:avLst/>
          </a:prstGeom>
          <a:ln w="19050">
            <a:solidFill>
              <a:srgbClr val="8064A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0" name="Straight Connector 32"/>
          <p:cNvCxnSpPr/>
          <p:nvPr/>
        </p:nvCxnSpPr>
        <p:spPr>
          <a:xfrm flipV="1">
            <a:off x="6816780" y="2079154"/>
            <a:ext cx="0" cy="360000"/>
          </a:xfrm>
          <a:prstGeom prst="line">
            <a:avLst/>
          </a:prstGeom>
          <a:ln w="19050">
            <a:solidFill>
              <a:srgbClr val="9BBC59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60" name="圆角矩形 79"/>
          <p:cNvSpPr/>
          <p:nvPr/>
        </p:nvSpPr>
        <p:spPr>
          <a:xfrm>
            <a:off x="1762217" y="2497254"/>
            <a:ext cx="1505080" cy="322504"/>
          </a:xfrm>
          <a:prstGeom prst="roundRect">
            <a:avLst/>
          </a:prstGeom>
          <a:solidFill>
            <a:srgbClr val="F796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61" name="圆角矩形 80"/>
          <p:cNvSpPr/>
          <p:nvPr/>
        </p:nvSpPr>
        <p:spPr>
          <a:xfrm>
            <a:off x="3901816" y="2497254"/>
            <a:ext cx="1505080" cy="322504"/>
          </a:xfrm>
          <a:prstGeom prst="roundRect">
            <a:avLst/>
          </a:prstGeom>
          <a:solidFill>
            <a:srgbClr val="806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62" name="圆角矩形 81"/>
          <p:cNvSpPr/>
          <p:nvPr/>
        </p:nvSpPr>
        <p:spPr>
          <a:xfrm>
            <a:off x="6041415" y="2474232"/>
            <a:ext cx="1505080" cy="322504"/>
          </a:xfrm>
          <a:prstGeom prst="roundRect">
            <a:avLst/>
          </a:prstGeom>
          <a:solidFill>
            <a:srgbClr val="9BB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63" name="文本框 82"/>
          <p:cNvSpPr txBox="1"/>
          <p:nvPr/>
        </p:nvSpPr>
        <p:spPr>
          <a:xfrm>
            <a:off x="2005156" y="2474636"/>
            <a:ext cx="1088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业务内容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64" name="文本框 83"/>
          <p:cNvSpPr txBox="1"/>
          <p:nvPr/>
        </p:nvSpPr>
        <p:spPr>
          <a:xfrm>
            <a:off x="1619012" y="2878853"/>
            <a:ext cx="1811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通信终端、通信网络等的研究</a:t>
            </a:r>
            <a:endParaRPr lang="ja-JP" altLang="en-US" sz="12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65" name="文本框 84"/>
          <p:cNvSpPr txBox="1"/>
          <p:nvPr/>
        </p:nvSpPr>
        <p:spPr>
          <a:xfrm>
            <a:off x="4059382" y="2489549"/>
            <a:ext cx="1189948" cy="337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/>
              <a:t>政府补助</a:t>
            </a:r>
            <a:endParaRPr lang="zh-CN" altLang="en-US" dirty="0"/>
          </a:p>
        </p:txBody>
      </p:sp>
      <p:sp>
        <p:nvSpPr>
          <p:cNvPr id="1048966" name="文本框 85"/>
          <p:cNvSpPr txBox="1"/>
          <p:nvPr/>
        </p:nvSpPr>
        <p:spPr>
          <a:xfrm>
            <a:off x="3359994" y="2876204"/>
            <a:ext cx="2592372" cy="73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fontAlgn="base">
              <a:spcBef>
                <a:spcPct val="0"/>
              </a:spcBef>
              <a:spcAft>
                <a:spcPts val="600"/>
              </a:spcAft>
              <a:defRPr sz="1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altLang="zh-CN" sz="1200" dirty="0"/>
              <a:t>《</a:t>
            </a:r>
            <a:r>
              <a:rPr lang="zh-CN" altLang="en-US" sz="1200" dirty="0"/>
              <a:t>企业</a:t>
            </a:r>
            <a:r>
              <a:rPr lang="ja-JP" altLang="en-US" sz="1200" dirty="0"/>
              <a:t>立地</a:t>
            </a:r>
            <a:r>
              <a:rPr lang="zh-CN" altLang="en-US" sz="1200" dirty="0"/>
              <a:t>促进条例</a:t>
            </a:r>
            <a:r>
              <a:rPr lang="en-US" altLang="zh-CN" sz="1200" dirty="0"/>
              <a:t>》</a:t>
            </a:r>
            <a:endParaRPr lang="en-US" altLang="zh-CN" sz="12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zh-CN" altLang="en-US" sz="1200" dirty="0"/>
              <a:t>横滨市认定为协助对象</a:t>
            </a:r>
            <a:endParaRPr lang="en-US" altLang="zh-CN" sz="1200" dirty="0"/>
          </a:p>
          <a:p>
            <a:pPr algn="ctr"/>
            <a:r>
              <a:rPr lang="zh-CN" altLang="en-US" sz="1000" dirty="0"/>
              <a:t>    </a:t>
            </a:r>
            <a:r>
              <a:rPr lang="ja-JP" altLang="en-US" sz="1000" b="1" dirty="0">
                <a:solidFill>
                  <a:srgbClr val="C00000"/>
                </a:solidFill>
              </a:rPr>
              <a:t>（</a:t>
            </a:r>
            <a:r>
              <a:rPr lang="zh-CN" altLang="en-US" sz="1000" b="1" dirty="0">
                <a:solidFill>
                  <a:srgbClr val="C00000"/>
                </a:solidFill>
              </a:rPr>
              <a:t>补助相当于</a:t>
            </a:r>
            <a:r>
              <a:rPr lang="en-US" altLang="zh-CN" sz="1000" b="1" dirty="0">
                <a:solidFill>
                  <a:srgbClr val="C00000"/>
                </a:solidFill>
              </a:rPr>
              <a:t>3</a:t>
            </a:r>
            <a:r>
              <a:rPr lang="zh-CN" altLang="en-US" sz="1000" b="1" dirty="0">
                <a:solidFill>
                  <a:srgbClr val="C00000"/>
                </a:solidFill>
              </a:rPr>
              <a:t>年的</a:t>
            </a:r>
            <a:r>
              <a:rPr lang="ja-JP" altLang="en-US" sz="1000" b="1" dirty="0">
                <a:solidFill>
                  <a:srgbClr val="C00000"/>
                </a:solidFill>
              </a:rPr>
              <a:t>法人市民税</a:t>
            </a:r>
            <a:r>
              <a:rPr lang="zh-CN" altLang="en-US" sz="1000" b="1" dirty="0">
                <a:solidFill>
                  <a:srgbClr val="C00000"/>
                </a:solidFill>
              </a:rPr>
              <a:t>的金额</a:t>
            </a:r>
            <a:r>
              <a:rPr lang="ja-JP" altLang="en-US" sz="1000" b="1" dirty="0">
                <a:solidFill>
                  <a:srgbClr val="C00000"/>
                </a:solidFill>
              </a:rPr>
              <a:t>）</a:t>
            </a:r>
            <a:endParaRPr lang="ja-JP" altLang="en-US" sz="1000" b="1" dirty="0">
              <a:solidFill>
                <a:srgbClr val="C00000"/>
              </a:solidFill>
            </a:endParaRPr>
          </a:p>
        </p:txBody>
      </p:sp>
      <p:sp>
        <p:nvSpPr>
          <p:cNvPr id="1048967" name="文本框 86"/>
          <p:cNvSpPr txBox="1"/>
          <p:nvPr/>
        </p:nvSpPr>
        <p:spPr>
          <a:xfrm>
            <a:off x="6452693" y="2477226"/>
            <a:ext cx="726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ctr">
              <a:defRPr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/>
              <a:t>员工</a:t>
            </a:r>
            <a:endParaRPr lang="zh-CN" altLang="en-US" dirty="0"/>
          </a:p>
        </p:txBody>
      </p:sp>
      <p:sp>
        <p:nvSpPr>
          <p:cNvPr id="1048968" name="文本框 87"/>
          <p:cNvSpPr txBox="1"/>
          <p:nvPr/>
        </p:nvSpPr>
        <p:spPr>
          <a:xfrm>
            <a:off x="6064240" y="2879680"/>
            <a:ext cx="1505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1200" dirty="0">
                <a:solidFill>
                  <a:srgbClr val="FF0000"/>
                </a:solidFill>
              </a:rPr>
              <a:t>约</a:t>
            </a:r>
            <a:r>
              <a:rPr lang="en-US" altLang="zh-CN" sz="1200" dirty="0">
                <a:solidFill>
                  <a:srgbClr val="FF0000"/>
                </a:solidFill>
              </a:rPr>
              <a:t>900</a:t>
            </a:r>
            <a:r>
              <a:rPr lang="zh-CN" altLang="en-US" sz="1200" dirty="0">
                <a:solidFill>
                  <a:srgbClr val="FF0000"/>
                </a:solidFill>
              </a:rPr>
              <a:t>名</a:t>
            </a:r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1048969" name="Sev01"/>
          <p:cNvSpPr>
            <a:spLocks noChangeAspect="1"/>
          </p:cNvSpPr>
          <p:nvPr/>
        </p:nvSpPr>
        <p:spPr>
          <a:xfrm>
            <a:off x="6551260" y="1412776"/>
            <a:ext cx="485398" cy="485392"/>
          </a:xfrm>
          <a:prstGeom prst="ellipse">
            <a:avLst/>
          </a:prstGeom>
          <a:solidFill>
            <a:srgbClr val="9BBC5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7" name="组合 63"/>
          <p:cNvGrpSpPr/>
          <p:nvPr/>
        </p:nvGrpSpPr>
        <p:grpSpPr>
          <a:xfrm>
            <a:off x="2275184" y="1412776"/>
            <a:ext cx="485398" cy="485392"/>
            <a:chOff x="1972263" y="1791342"/>
            <a:chExt cx="815598" cy="815596"/>
          </a:xfrm>
        </p:grpSpPr>
        <p:sp>
          <p:nvSpPr>
            <p:cNvPr id="1048970" name="Sev01"/>
            <p:cNvSpPr>
              <a:spLocks noChangeAspect="1"/>
            </p:cNvSpPr>
            <p:nvPr/>
          </p:nvSpPr>
          <p:spPr>
            <a:xfrm>
              <a:off x="1972263" y="1791342"/>
              <a:ext cx="815598" cy="815596"/>
            </a:xfrm>
            <a:prstGeom prst="ellipse">
              <a:avLst/>
            </a:prstGeom>
            <a:solidFill>
              <a:srgbClr val="F7964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971" name="Freeform 62"/>
            <p:cNvSpPr>
              <a:spLocks noEditPoints="1"/>
            </p:cNvSpPr>
            <p:nvPr/>
          </p:nvSpPr>
          <p:spPr bwMode="auto">
            <a:xfrm>
              <a:off x="2149946" y="1967184"/>
              <a:ext cx="460232" cy="463913"/>
            </a:xfrm>
            <a:custGeom>
              <a:avLst/>
              <a:gdLst/>
              <a:ahLst/>
              <a:cxnLst>
                <a:cxn ang="0">
                  <a:pos x="58" y="33"/>
                </a:cxn>
                <a:cxn ang="0">
                  <a:pos x="57" y="34"/>
                </a:cxn>
                <a:cxn ang="0">
                  <a:pos x="50" y="35"/>
                </a:cxn>
                <a:cxn ang="0">
                  <a:pos x="49" y="39"/>
                </a:cxn>
                <a:cxn ang="0">
                  <a:pos x="53" y="44"/>
                </a:cxn>
                <a:cxn ang="0">
                  <a:pos x="53" y="45"/>
                </a:cxn>
                <a:cxn ang="0">
                  <a:pos x="53" y="46"/>
                </a:cxn>
                <a:cxn ang="0">
                  <a:pos x="45" y="53"/>
                </a:cxn>
                <a:cxn ang="0">
                  <a:pos x="44" y="52"/>
                </a:cxn>
                <a:cxn ang="0">
                  <a:pos x="39" y="48"/>
                </a:cxn>
                <a:cxn ang="0">
                  <a:pos x="36" y="50"/>
                </a:cxn>
                <a:cxn ang="0">
                  <a:pos x="34" y="57"/>
                </a:cxn>
                <a:cxn ang="0">
                  <a:pos x="33" y="58"/>
                </a:cxn>
                <a:cxn ang="0">
                  <a:pos x="25" y="58"/>
                </a:cxn>
                <a:cxn ang="0">
                  <a:pos x="23" y="57"/>
                </a:cxn>
                <a:cxn ang="0">
                  <a:pos x="22" y="50"/>
                </a:cxn>
                <a:cxn ang="0">
                  <a:pos x="19" y="48"/>
                </a:cxn>
                <a:cxn ang="0">
                  <a:pos x="14" y="52"/>
                </a:cxn>
                <a:cxn ang="0">
                  <a:pos x="13" y="53"/>
                </a:cxn>
                <a:cxn ang="0">
                  <a:pos x="12" y="52"/>
                </a:cxn>
                <a:cxn ang="0">
                  <a:pos x="5" y="46"/>
                </a:cxn>
                <a:cxn ang="0">
                  <a:pos x="5" y="45"/>
                </a:cxn>
                <a:cxn ang="0">
                  <a:pos x="5" y="44"/>
                </a:cxn>
                <a:cxn ang="0">
                  <a:pos x="9" y="39"/>
                </a:cxn>
                <a:cxn ang="0">
                  <a:pos x="8" y="35"/>
                </a:cxn>
                <a:cxn ang="0">
                  <a:pos x="1" y="34"/>
                </a:cxn>
                <a:cxn ang="0">
                  <a:pos x="0" y="33"/>
                </a:cxn>
                <a:cxn ang="0">
                  <a:pos x="0" y="24"/>
                </a:cxn>
                <a:cxn ang="0">
                  <a:pos x="1" y="23"/>
                </a:cxn>
                <a:cxn ang="0">
                  <a:pos x="8" y="22"/>
                </a:cxn>
                <a:cxn ang="0">
                  <a:pos x="9" y="18"/>
                </a:cxn>
                <a:cxn ang="0">
                  <a:pos x="5" y="13"/>
                </a:cxn>
                <a:cxn ang="0">
                  <a:pos x="5" y="12"/>
                </a:cxn>
                <a:cxn ang="0">
                  <a:pos x="5" y="11"/>
                </a:cxn>
                <a:cxn ang="0">
                  <a:pos x="13" y="5"/>
                </a:cxn>
                <a:cxn ang="0">
                  <a:pos x="14" y="5"/>
                </a:cxn>
                <a:cxn ang="0">
                  <a:pos x="19" y="9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5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6" y="8"/>
                </a:cxn>
                <a:cxn ang="0">
                  <a:pos x="39" y="9"/>
                </a:cxn>
                <a:cxn ang="0">
                  <a:pos x="44" y="5"/>
                </a:cxn>
                <a:cxn ang="0">
                  <a:pos x="45" y="5"/>
                </a:cxn>
                <a:cxn ang="0">
                  <a:pos x="46" y="5"/>
                </a:cxn>
                <a:cxn ang="0">
                  <a:pos x="52" y="12"/>
                </a:cxn>
                <a:cxn ang="0">
                  <a:pos x="53" y="12"/>
                </a:cxn>
                <a:cxn ang="0">
                  <a:pos x="52" y="13"/>
                </a:cxn>
                <a:cxn ang="0">
                  <a:pos x="48" y="18"/>
                </a:cxn>
                <a:cxn ang="0">
                  <a:pos x="50" y="22"/>
                </a:cxn>
                <a:cxn ang="0">
                  <a:pos x="57" y="23"/>
                </a:cxn>
                <a:cxn ang="0">
                  <a:pos x="58" y="25"/>
                </a:cxn>
                <a:cxn ang="0">
                  <a:pos x="58" y="33"/>
                </a:cxn>
                <a:cxn ang="0">
                  <a:pos x="29" y="19"/>
                </a:cxn>
                <a:cxn ang="0">
                  <a:pos x="19" y="29"/>
                </a:cxn>
                <a:cxn ang="0">
                  <a:pos x="29" y="38"/>
                </a:cxn>
                <a:cxn ang="0">
                  <a:pos x="39" y="29"/>
                </a:cxn>
                <a:cxn ang="0">
                  <a:pos x="29" y="19"/>
                </a:cxn>
              </a:cxnLst>
              <a:rect l="0" t="0" r="r" b="b"/>
              <a:pathLst>
                <a:path w="58" h="58">
                  <a:moveTo>
                    <a:pt x="58" y="33"/>
                  </a:moveTo>
                  <a:cubicBezTo>
                    <a:pt x="58" y="34"/>
                    <a:pt x="58" y="34"/>
                    <a:pt x="57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7"/>
                    <a:pt x="49" y="38"/>
                    <a:pt x="49" y="39"/>
                  </a:cubicBezTo>
                  <a:cubicBezTo>
                    <a:pt x="50" y="41"/>
                    <a:pt x="51" y="42"/>
                    <a:pt x="53" y="44"/>
                  </a:cubicBezTo>
                  <a:cubicBezTo>
                    <a:pt x="53" y="44"/>
                    <a:pt x="53" y="45"/>
                    <a:pt x="53" y="45"/>
                  </a:cubicBezTo>
                  <a:cubicBezTo>
                    <a:pt x="53" y="45"/>
                    <a:pt x="53" y="46"/>
                    <a:pt x="53" y="46"/>
                  </a:cubicBezTo>
                  <a:cubicBezTo>
                    <a:pt x="52" y="47"/>
                    <a:pt x="47" y="53"/>
                    <a:pt x="45" y="53"/>
                  </a:cubicBezTo>
                  <a:cubicBezTo>
                    <a:pt x="45" y="53"/>
                    <a:pt x="45" y="53"/>
                    <a:pt x="44" y="52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8" y="49"/>
                    <a:pt x="37" y="49"/>
                    <a:pt x="36" y="50"/>
                  </a:cubicBezTo>
                  <a:cubicBezTo>
                    <a:pt x="35" y="52"/>
                    <a:pt x="35" y="55"/>
                    <a:pt x="34" y="57"/>
                  </a:cubicBezTo>
                  <a:cubicBezTo>
                    <a:pt x="34" y="57"/>
                    <a:pt x="34" y="58"/>
                    <a:pt x="33" y="58"/>
                  </a:cubicBezTo>
                  <a:cubicBezTo>
                    <a:pt x="25" y="58"/>
                    <a:pt x="25" y="58"/>
                    <a:pt x="25" y="58"/>
                  </a:cubicBezTo>
                  <a:cubicBezTo>
                    <a:pt x="24" y="58"/>
                    <a:pt x="23" y="57"/>
                    <a:pt x="23" y="57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1" y="49"/>
                    <a:pt x="20" y="49"/>
                    <a:pt x="19" y="48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2" y="53"/>
                    <a:pt x="12" y="53"/>
                    <a:pt x="12" y="52"/>
                  </a:cubicBezTo>
                  <a:cubicBezTo>
                    <a:pt x="10" y="50"/>
                    <a:pt x="7" y="48"/>
                    <a:pt x="5" y="46"/>
                  </a:cubicBezTo>
                  <a:cubicBezTo>
                    <a:pt x="5" y="46"/>
                    <a:pt x="5" y="45"/>
                    <a:pt x="5" y="45"/>
                  </a:cubicBezTo>
                  <a:cubicBezTo>
                    <a:pt x="5" y="45"/>
                    <a:pt x="5" y="44"/>
                    <a:pt x="5" y="44"/>
                  </a:cubicBezTo>
                  <a:cubicBezTo>
                    <a:pt x="7" y="42"/>
                    <a:pt x="8" y="41"/>
                    <a:pt x="9" y="39"/>
                  </a:cubicBezTo>
                  <a:cubicBezTo>
                    <a:pt x="9" y="38"/>
                    <a:pt x="8" y="37"/>
                    <a:pt x="8" y="35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3"/>
                    <a:pt x="0" y="3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3"/>
                    <a:pt x="1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1"/>
                    <a:pt x="9" y="20"/>
                    <a:pt x="9" y="18"/>
                  </a:cubicBezTo>
                  <a:cubicBezTo>
                    <a:pt x="8" y="17"/>
                    <a:pt x="7" y="15"/>
                    <a:pt x="5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5" y="12"/>
                    <a:pt x="5" y="12"/>
                    <a:pt x="5" y="11"/>
                  </a:cubicBezTo>
                  <a:cubicBezTo>
                    <a:pt x="6" y="10"/>
                    <a:pt x="11" y="5"/>
                    <a:pt x="13" y="5"/>
                  </a:cubicBezTo>
                  <a:cubicBezTo>
                    <a:pt x="13" y="5"/>
                    <a:pt x="13" y="5"/>
                    <a:pt x="14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0" y="9"/>
                    <a:pt x="21" y="8"/>
                    <a:pt x="22" y="8"/>
                  </a:cubicBezTo>
                  <a:cubicBezTo>
                    <a:pt x="22" y="5"/>
                    <a:pt x="23" y="3"/>
                    <a:pt x="23" y="1"/>
                  </a:cubicBezTo>
                  <a:cubicBezTo>
                    <a:pt x="23" y="0"/>
                    <a:pt x="24" y="0"/>
                    <a:pt x="25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4" y="0"/>
                    <a:pt x="34" y="1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8"/>
                    <a:pt x="38" y="9"/>
                    <a:pt x="39" y="9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8" y="7"/>
                    <a:pt x="51" y="9"/>
                    <a:pt x="52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3" y="13"/>
                    <a:pt x="53" y="13"/>
                    <a:pt x="52" y="13"/>
                  </a:cubicBezTo>
                  <a:cubicBezTo>
                    <a:pt x="51" y="15"/>
                    <a:pt x="50" y="17"/>
                    <a:pt x="48" y="18"/>
                  </a:cubicBezTo>
                  <a:cubicBezTo>
                    <a:pt x="49" y="20"/>
                    <a:pt x="50" y="21"/>
                    <a:pt x="50" y="22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58" y="23"/>
                    <a:pt x="58" y="24"/>
                    <a:pt x="58" y="25"/>
                  </a:cubicBezTo>
                  <a:lnTo>
                    <a:pt x="58" y="33"/>
                  </a:lnTo>
                  <a:close/>
                  <a:moveTo>
                    <a:pt x="29" y="19"/>
                  </a:moveTo>
                  <a:cubicBezTo>
                    <a:pt x="24" y="19"/>
                    <a:pt x="19" y="23"/>
                    <a:pt x="19" y="29"/>
                  </a:cubicBezTo>
                  <a:cubicBezTo>
                    <a:pt x="19" y="34"/>
                    <a:pt x="24" y="38"/>
                    <a:pt x="29" y="38"/>
                  </a:cubicBezTo>
                  <a:cubicBezTo>
                    <a:pt x="34" y="38"/>
                    <a:pt x="39" y="34"/>
                    <a:pt x="39" y="29"/>
                  </a:cubicBezTo>
                  <a:cubicBezTo>
                    <a:pt x="39" y="23"/>
                    <a:pt x="34" y="19"/>
                    <a:pt x="29" y="1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972" name="Sev01"/>
          <p:cNvSpPr>
            <a:spLocks noChangeAspect="1"/>
          </p:cNvSpPr>
          <p:nvPr/>
        </p:nvSpPr>
        <p:spPr>
          <a:xfrm>
            <a:off x="4413222" y="1412776"/>
            <a:ext cx="485398" cy="485392"/>
          </a:xfrm>
          <a:prstGeom prst="ellipse">
            <a:avLst/>
          </a:prstGeom>
          <a:solidFill>
            <a:srgbClr val="8064A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73" name="Freeform 135"/>
          <p:cNvSpPr>
            <a:spLocks noEditPoints="1"/>
          </p:cNvSpPr>
          <p:nvPr/>
        </p:nvSpPr>
        <p:spPr bwMode="auto">
          <a:xfrm>
            <a:off x="6671069" y="1517932"/>
            <a:ext cx="289936" cy="271583"/>
          </a:xfrm>
          <a:custGeom>
            <a:avLst/>
            <a:gdLst/>
            <a:ahLst/>
            <a:cxnLst>
              <a:cxn ang="0">
                <a:pos x="13" y="39"/>
              </a:cxn>
              <a:cxn ang="0">
                <a:pos x="8" y="39"/>
              </a:cxn>
              <a:cxn ang="0">
                <a:pos x="0" y="33"/>
              </a:cxn>
              <a:cxn ang="0">
                <a:pos x="5" y="19"/>
              </a:cxn>
              <a:cxn ang="0">
                <a:pos x="15" y="22"/>
              </a:cxn>
              <a:cxn ang="0">
                <a:pos x="20" y="21"/>
              </a:cxn>
              <a:cxn ang="0">
                <a:pos x="20" y="24"/>
              </a:cxn>
              <a:cxn ang="0">
                <a:pos x="23" y="34"/>
              </a:cxn>
              <a:cxn ang="0">
                <a:pos x="13" y="39"/>
              </a:cxn>
              <a:cxn ang="0">
                <a:pos x="15" y="19"/>
              </a:cxn>
              <a:cxn ang="0">
                <a:pos x="5" y="9"/>
              </a:cxn>
              <a:cxn ang="0">
                <a:pos x="15" y="0"/>
              </a:cxn>
              <a:cxn ang="0">
                <a:pos x="25" y="9"/>
              </a:cxn>
              <a:cxn ang="0">
                <a:pos x="15" y="19"/>
              </a:cxn>
              <a:cxn ang="0">
                <a:pos x="53" y="68"/>
              </a:cxn>
              <a:cxn ang="0">
                <a:pos x="20" y="68"/>
              </a:cxn>
              <a:cxn ang="0">
                <a:pos x="10" y="58"/>
              </a:cxn>
              <a:cxn ang="0">
                <a:pos x="23" y="36"/>
              </a:cxn>
              <a:cxn ang="0">
                <a:pos x="37" y="41"/>
              </a:cxn>
              <a:cxn ang="0">
                <a:pos x="50" y="36"/>
              </a:cxn>
              <a:cxn ang="0">
                <a:pos x="64" y="58"/>
              </a:cxn>
              <a:cxn ang="0">
                <a:pos x="53" y="68"/>
              </a:cxn>
              <a:cxn ang="0">
                <a:pos x="37" y="39"/>
              </a:cxn>
              <a:cxn ang="0">
                <a:pos x="22" y="24"/>
              </a:cxn>
              <a:cxn ang="0">
                <a:pos x="37" y="9"/>
              </a:cxn>
              <a:cxn ang="0">
                <a:pos x="51" y="24"/>
              </a:cxn>
              <a:cxn ang="0">
                <a:pos x="37" y="39"/>
              </a:cxn>
              <a:cxn ang="0">
                <a:pos x="59" y="19"/>
              </a:cxn>
              <a:cxn ang="0">
                <a:pos x="49" y="9"/>
              </a:cxn>
              <a:cxn ang="0">
                <a:pos x="59" y="0"/>
              </a:cxn>
              <a:cxn ang="0">
                <a:pos x="68" y="9"/>
              </a:cxn>
              <a:cxn ang="0">
                <a:pos x="59" y="19"/>
              </a:cxn>
              <a:cxn ang="0">
                <a:pos x="66" y="39"/>
              </a:cxn>
              <a:cxn ang="0">
                <a:pos x="61" y="39"/>
              </a:cxn>
              <a:cxn ang="0">
                <a:pos x="51" y="34"/>
              </a:cxn>
              <a:cxn ang="0">
                <a:pos x="54" y="24"/>
              </a:cxn>
              <a:cxn ang="0">
                <a:pos x="54" y="21"/>
              </a:cxn>
              <a:cxn ang="0">
                <a:pos x="59" y="22"/>
              </a:cxn>
              <a:cxn ang="0">
                <a:pos x="69" y="19"/>
              </a:cxn>
              <a:cxn ang="0">
                <a:pos x="73" y="33"/>
              </a:cxn>
              <a:cxn ang="0">
                <a:pos x="66" y="39"/>
              </a:cxn>
            </a:cxnLst>
            <a:rect l="0" t="0" r="r" b="b"/>
            <a:pathLst>
              <a:path w="73" h="68">
                <a:moveTo>
                  <a:pt x="13" y="39"/>
                </a:moveTo>
                <a:cubicBezTo>
                  <a:pt x="8" y="39"/>
                  <a:pt x="8" y="39"/>
                  <a:pt x="8" y="39"/>
                </a:cubicBezTo>
                <a:cubicBezTo>
                  <a:pt x="4" y="39"/>
                  <a:pt x="0" y="37"/>
                  <a:pt x="0" y="33"/>
                </a:cubicBezTo>
                <a:cubicBezTo>
                  <a:pt x="0" y="29"/>
                  <a:pt x="0" y="19"/>
                  <a:pt x="5" y="19"/>
                </a:cubicBezTo>
                <a:cubicBezTo>
                  <a:pt x="6" y="19"/>
                  <a:pt x="10" y="22"/>
                  <a:pt x="15" y="22"/>
                </a:cubicBezTo>
                <a:cubicBezTo>
                  <a:pt x="17" y="22"/>
                  <a:pt x="18" y="22"/>
                  <a:pt x="20" y="21"/>
                </a:cubicBezTo>
                <a:cubicBezTo>
                  <a:pt x="20" y="22"/>
                  <a:pt x="20" y="23"/>
                  <a:pt x="20" y="24"/>
                </a:cubicBezTo>
                <a:cubicBezTo>
                  <a:pt x="20" y="27"/>
                  <a:pt x="21" y="31"/>
                  <a:pt x="23" y="34"/>
                </a:cubicBezTo>
                <a:cubicBezTo>
                  <a:pt x="19" y="34"/>
                  <a:pt x="15" y="36"/>
                  <a:pt x="13" y="39"/>
                </a:cubicBezTo>
                <a:close/>
                <a:moveTo>
                  <a:pt x="15" y="19"/>
                </a:moveTo>
                <a:cubicBezTo>
                  <a:pt x="10" y="19"/>
                  <a:pt x="5" y="15"/>
                  <a:pt x="5" y="9"/>
                </a:cubicBezTo>
                <a:cubicBezTo>
                  <a:pt x="5" y="4"/>
                  <a:pt x="10" y="0"/>
                  <a:pt x="15" y="0"/>
                </a:cubicBezTo>
                <a:cubicBezTo>
                  <a:pt x="20" y="0"/>
                  <a:pt x="25" y="4"/>
                  <a:pt x="25" y="9"/>
                </a:cubicBezTo>
                <a:cubicBezTo>
                  <a:pt x="25" y="15"/>
                  <a:pt x="20" y="19"/>
                  <a:pt x="15" y="19"/>
                </a:cubicBezTo>
                <a:close/>
                <a:moveTo>
                  <a:pt x="53" y="68"/>
                </a:moveTo>
                <a:cubicBezTo>
                  <a:pt x="20" y="68"/>
                  <a:pt x="20" y="68"/>
                  <a:pt x="20" y="68"/>
                </a:cubicBezTo>
                <a:cubicBezTo>
                  <a:pt x="14" y="68"/>
                  <a:pt x="10" y="64"/>
                  <a:pt x="10" y="58"/>
                </a:cubicBezTo>
                <a:cubicBezTo>
                  <a:pt x="10" y="49"/>
                  <a:pt x="12" y="36"/>
                  <a:pt x="23" y="36"/>
                </a:cubicBezTo>
                <a:cubicBezTo>
                  <a:pt x="25" y="36"/>
                  <a:pt x="29" y="41"/>
                  <a:pt x="37" y="41"/>
                </a:cubicBezTo>
                <a:cubicBezTo>
                  <a:pt x="44" y="41"/>
                  <a:pt x="49" y="36"/>
                  <a:pt x="50" y="36"/>
                </a:cubicBezTo>
                <a:cubicBezTo>
                  <a:pt x="62" y="36"/>
                  <a:pt x="64" y="49"/>
                  <a:pt x="64" y="58"/>
                </a:cubicBezTo>
                <a:cubicBezTo>
                  <a:pt x="64" y="64"/>
                  <a:pt x="60" y="68"/>
                  <a:pt x="53" y="68"/>
                </a:cubicBezTo>
                <a:close/>
                <a:moveTo>
                  <a:pt x="37" y="39"/>
                </a:moveTo>
                <a:cubicBezTo>
                  <a:pt x="29" y="39"/>
                  <a:pt x="22" y="32"/>
                  <a:pt x="22" y="24"/>
                </a:cubicBezTo>
                <a:cubicBezTo>
                  <a:pt x="22" y="16"/>
                  <a:pt x="29" y="9"/>
                  <a:pt x="37" y="9"/>
                </a:cubicBezTo>
                <a:cubicBezTo>
                  <a:pt x="45" y="9"/>
                  <a:pt x="51" y="16"/>
                  <a:pt x="51" y="24"/>
                </a:cubicBezTo>
                <a:cubicBezTo>
                  <a:pt x="51" y="32"/>
                  <a:pt x="45" y="39"/>
                  <a:pt x="37" y="39"/>
                </a:cubicBezTo>
                <a:close/>
                <a:moveTo>
                  <a:pt x="59" y="19"/>
                </a:moveTo>
                <a:cubicBezTo>
                  <a:pt x="53" y="19"/>
                  <a:pt x="49" y="15"/>
                  <a:pt x="49" y="9"/>
                </a:cubicBezTo>
                <a:cubicBezTo>
                  <a:pt x="49" y="4"/>
                  <a:pt x="53" y="0"/>
                  <a:pt x="59" y="0"/>
                </a:cubicBezTo>
                <a:cubicBezTo>
                  <a:pt x="64" y="0"/>
                  <a:pt x="68" y="4"/>
                  <a:pt x="68" y="9"/>
                </a:cubicBezTo>
                <a:cubicBezTo>
                  <a:pt x="68" y="15"/>
                  <a:pt x="64" y="19"/>
                  <a:pt x="59" y="19"/>
                </a:cubicBezTo>
                <a:close/>
                <a:moveTo>
                  <a:pt x="66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58" y="36"/>
                  <a:pt x="55" y="34"/>
                  <a:pt x="51" y="34"/>
                </a:cubicBezTo>
                <a:cubicBezTo>
                  <a:pt x="53" y="31"/>
                  <a:pt x="54" y="27"/>
                  <a:pt x="54" y="24"/>
                </a:cubicBezTo>
                <a:cubicBezTo>
                  <a:pt x="54" y="23"/>
                  <a:pt x="54" y="22"/>
                  <a:pt x="54" y="21"/>
                </a:cubicBezTo>
                <a:cubicBezTo>
                  <a:pt x="55" y="22"/>
                  <a:pt x="57" y="22"/>
                  <a:pt x="59" y="22"/>
                </a:cubicBezTo>
                <a:cubicBezTo>
                  <a:pt x="64" y="22"/>
                  <a:pt x="68" y="19"/>
                  <a:pt x="69" y="19"/>
                </a:cubicBezTo>
                <a:cubicBezTo>
                  <a:pt x="73" y="19"/>
                  <a:pt x="73" y="29"/>
                  <a:pt x="73" y="33"/>
                </a:cubicBezTo>
                <a:cubicBezTo>
                  <a:pt x="73" y="37"/>
                  <a:pt x="70" y="39"/>
                  <a:pt x="66" y="3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974" name="文本框 97"/>
          <p:cNvSpPr txBox="1"/>
          <p:nvPr/>
        </p:nvSpPr>
        <p:spPr>
          <a:xfrm>
            <a:off x="295492" y="2736465"/>
            <a:ext cx="823003" cy="80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2013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横滨市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38" name="组 8"/>
          <p:cNvGrpSpPr>
            <a:grpSpLocks noChangeAspect="1"/>
          </p:cNvGrpSpPr>
          <p:nvPr/>
        </p:nvGrpSpPr>
        <p:grpSpPr>
          <a:xfrm>
            <a:off x="4512498" y="1505244"/>
            <a:ext cx="288000" cy="297668"/>
            <a:chOff x="9239251" y="4297363"/>
            <a:chExt cx="898525" cy="928688"/>
          </a:xfrm>
        </p:grpSpPr>
        <p:sp>
          <p:nvSpPr>
            <p:cNvPr id="1048975" name="Freeform 155"/>
            <p:cNvSpPr/>
            <p:nvPr/>
          </p:nvSpPr>
          <p:spPr bwMode="auto">
            <a:xfrm>
              <a:off x="9728201" y="5102226"/>
              <a:ext cx="192088" cy="93663"/>
            </a:xfrm>
            <a:custGeom>
              <a:avLst/>
              <a:gdLst>
                <a:gd name="T0" fmla="*/ 25 w 51"/>
                <a:gd name="T1" fmla="*/ 24 h 25"/>
                <a:gd name="T2" fmla="*/ 29 w 51"/>
                <a:gd name="T3" fmla="*/ 23 h 25"/>
                <a:gd name="T4" fmla="*/ 31 w 51"/>
                <a:gd name="T5" fmla="*/ 22 h 25"/>
                <a:gd name="T6" fmla="*/ 35 w 51"/>
                <a:gd name="T7" fmla="*/ 20 h 25"/>
                <a:gd name="T8" fmla="*/ 36 w 51"/>
                <a:gd name="T9" fmla="*/ 19 h 25"/>
                <a:gd name="T10" fmla="*/ 37 w 51"/>
                <a:gd name="T11" fmla="*/ 19 h 25"/>
                <a:gd name="T12" fmla="*/ 40 w 51"/>
                <a:gd name="T13" fmla="*/ 17 h 25"/>
                <a:gd name="T14" fmla="*/ 42 w 51"/>
                <a:gd name="T15" fmla="*/ 16 h 25"/>
                <a:gd name="T16" fmla="*/ 47 w 51"/>
                <a:gd name="T17" fmla="*/ 13 h 25"/>
                <a:gd name="T18" fmla="*/ 47 w 51"/>
                <a:gd name="T19" fmla="*/ 13 h 25"/>
                <a:gd name="T20" fmla="*/ 47 w 51"/>
                <a:gd name="T21" fmla="*/ 13 h 25"/>
                <a:gd name="T22" fmla="*/ 51 w 51"/>
                <a:gd name="T23" fmla="*/ 10 h 25"/>
                <a:gd name="T24" fmla="*/ 26 w 51"/>
                <a:gd name="T25" fmla="*/ 0 h 25"/>
                <a:gd name="T26" fmla="*/ 0 w 51"/>
                <a:gd name="T27" fmla="*/ 15 h 25"/>
                <a:gd name="T28" fmla="*/ 24 w 51"/>
                <a:gd name="T29" fmla="*/ 25 h 25"/>
                <a:gd name="T30" fmla="*/ 25 w 51"/>
                <a:gd name="T3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1" h="25">
                  <a:moveTo>
                    <a:pt x="25" y="24"/>
                  </a:moveTo>
                  <a:cubicBezTo>
                    <a:pt x="27" y="24"/>
                    <a:pt x="28" y="23"/>
                    <a:pt x="29" y="23"/>
                  </a:cubicBezTo>
                  <a:cubicBezTo>
                    <a:pt x="30" y="22"/>
                    <a:pt x="31" y="22"/>
                    <a:pt x="31" y="22"/>
                  </a:cubicBezTo>
                  <a:cubicBezTo>
                    <a:pt x="33" y="21"/>
                    <a:pt x="34" y="21"/>
                    <a:pt x="35" y="20"/>
                  </a:cubicBezTo>
                  <a:cubicBezTo>
                    <a:pt x="36" y="20"/>
                    <a:pt x="36" y="19"/>
                    <a:pt x="36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9" y="18"/>
                    <a:pt x="40" y="17"/>
                  </a:cubicBezTo>
                  <a:cubicBezTo>
                    <a:pt x="41" y="17"/>
                    <a:pt x="42" y="16"/>
                    <a:pt x="42" y="16"/>
                  </a:cubicBezTo>
                  <a:cubicBezTo>
                    <a:pt x="44" y="15"/>
                    <a:pt x="45" y="14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8" y="12"/>
                    <a:pt x="50" y="11"/>
                    <a:pt x="51" y="1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8" y="6"/>
                    <a:pt x="9" y="11"/>
                    <a:pt x="0" y="1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5"/>
                    <a:pt x="25" y="25"/>
                    <a:pt x="25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76" name="Freeform 156"/>
            <p:cNvSpPr/>
            <p:nvPr/>
          </p:nvSpPr>
          <p:spPr bwMode="auto">
            <a:xfrm>
              <a:off x="9859963" y="5008563"/>
              <a:ext cx="157163" cy="104775"/>
            </a:xfrm>
            <a:custGeom>
              <a:avLst/>
              <a:gdLst>
                <a:gd name="T0" fmla="*/ 27 w 42"/>
                <a:gd name="T1" fmla="*/ 26 h 28"/>
                <a:gd name="T2" fmla="*/ 27 w 42"/>
                <a:gd name="T3" fmla="*/ 26 h 28"/>
                <a:gd name="T4" fmla="*/ 28 w 42"/>
                <a:gd name="T5" fmla="*/ 25 h 28"/>
                <a:gd name="T6" fmla="*/ 33 w 42"/>
                <a:gd name="T7" fmla="*/ 20 h 28"/>
                <a:gd name="T8" fmla="*/ 33 w 42"/>
                <a:gd name="T9" fmla="*/ 20 h 28"/>
                <a:gd name="T10" fmla="*/ 33 w 42"/>
                <a:gd name="T11" fmla="*/ 19 h 28"/>
                <a:gd name="T12" fmla="*/ 38 w 42"/>
                <a:gd name="T13" fmla="*/ 14 h 28"/>
                <a:gd name="T14" fmla="*/ 39 w 42"/>
                <a:gd name="T15" fmla="*/ 14 h 28"/>
                <a:gd name="T16" fmla="*/ 39 w 42"/>
                <a:gd name="T17" fmla="*/ 13 h 28"/>
                <a:gd name="T18" fmla="*/ 42 w 42"/>
                <a:gd name="T19" fmla="*/ 9 h 28"/>
                <a:gd name="T20" fmla="*/ 18 w 42"/>
                <a:gd name="T21" fmla="*/ 0 h 28"/>
                <a:gd name="T22" fmla="*/ 0 w 42"/>
                <a:gd name="T23" fmla="*/ 18 h 28"/>
                <a:gd name="T24" fmla="*/ 25 w 42"/>
                <a:gd name="T25" fmla="*/ 28 h 28"/>
                <a:gd name="T26" fmla="*/ 27 w 42"/>
                <a:gd name="T27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" h="28">
                  <a:moveTo>
                    <a:pt x="27" y="26"/>
                  </a:moveTo>
                  <a:cubicBezTo>
                    <a:pt x="27" y="26"/>
                    <a:pt x="27" y="26"/>
                    <a:pt x="27" y="26"/>
                  </a:cubicBezTo>
                  <a:cubicBezTo>
                    <a:pt x="27" y="25"/>
                    <a:pt x="28" y="25"/>
                    <a:pt x="28" y="25"/>
                  </a:cubicBezTo>
                  <a:cubicBezTo>
                    <a:pt x="30" y="23"/>
                    <a:pt x="31" y="22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19"/>
                  </a:cubicBezTo>
                  <a:cubicBezTo>
                    <a:pt x="35" y="18"/>
                    <a:pt x="37" y="16"/>
                    <a:pt x="38" y="14"/>
                  </a:cubicBezTo>
                  <a:cubicBezTo>
                    <a:pt x="38" y="14"/>
                    <a:pt x="39" y="14"/>
                    <a:pt x="39" y="14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2"/>
                    <a:pt x="41" y="11"/>
                    <a:pt x="42" y="9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6"/>
                    <a:pt x="7" y="12"/>
                    <a:pt x="0" y="18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5" y="27"/>
                    <a:pt x="26" y="27"/>
                    <a:pt x="27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77" name="Freeform 157"/>
            <p:cNvSpPr/>
            <p:nvPr/>
          </p:nvSpPr>
          <p:spPr bwMode="auto">
            <a:xfrm>
              <a:off x="9937751" y="4362451"/>
              <a:ext cx="131763" cy="115888"/>
            </a:xfrm>
            <a:custGeom>
              <a:avLst/>
              <a:gdLst>
                <a:gd name="T0" fmla="*/ 34 w 35"/>
                <a:gd name="T1" fmla="*/ 30 h 31"/>
                <a:gd name="T2" fmla="*/ 32 w 35"/>
                <a:gd name="T3" fmla="*/ 28 h 31"/>
                <a:gd name="T4" fmla="*/ 30 w 35"/>
                <a:gd name="T5" fmla="*/ 25 h 31"/>
                <a:gd name="T6" fmla="*/ 30 w 35"/>
                <a:gd name="T7" fmla="*/ 24 h 31"/>
                <a:gd name="T8" fmla="*/ 28 w 35"/>
                <a:gd name="T9" fmla="*/ 22 h 31"/>
                <a:gd name="T10" fmla="*/ 25 w 35"/>
                <a:gd name="T11" fmla="*/ 19 h 31"/>
                <a:gd name="T12" fmla="*/ 25 w 35"/>
                <a:gd name="T13" fmla="*/ 19 h 31"/>
                <a:gd name="T14" fmla="*/ 22 w 35"/>
                <a:gd name="T15" fmla="*/ 16 h 31"/>
                <a:gd name="T16" fmla="*/ 20 w 35"/>
                <a:gd name="T17" fmla="*/ 14 h 31"/>
                <a:gd name="T18" fmla="*/ 20 w 35"/>
                <a:gd name="T19" fmla="*/ 14 h 31"/>
                <a:gd name="T20" fmla="*/ 15 w 35"/>
                <a:gd name="T21" fmla="*/ 10 h 31"/>
                <a:gd name="T22" fmla="*/ 15 w 35"/>
                <a:gd name="T23" fmla="*/ 10 h 31"/>
                <a:gd name="T24" fmla="*/ 14 w 35"/>
                <a:gd name="T25" fmla="*/ 9 h 31"/>
                <a:gd name="T26" fmla="*/ 10 w 35"/>
                <a:gd name="T27" fmla="*/ 6 h 31"/>
                <a:gd name="T28" fmla="*/ 10 w 35"/>
                <a:gd name="T29" fmla="*/ 6 h 31"/>
                <a:gd name="T30" fmla="*/ 7 w 35"/>
                <a:gd name="T31" fmla="*/ 5 h 31"/>
                <a:gd name="T32" fmla="*/ 5 w 35"/>
                <a:gd name="T33" fmla="*/ 3 h 31"/>
                <a:gd name="T34" fmla="*/ 3 w 35"/>
                <a:gd name="T35" fmla="*/ 2 h 31"/>
                <a:gd name="T36" fmla="*/ 0 w 35"/>
                <a:gd name="T37" fmla="*/ 0 h 31"/>
                <a:gd name="T38" fmla="*/ 5 w 35"/>
                <a:gd name="T39" fmla="*/ 6 h 31"/>
                <a:gd name="T40" fmla="*/ 17 w 35"/>
                <a:gd name="T41" fmla="*/ 24 h 31"/>
                <a:gd name="T42" fmla="*/ 35 w 35"/>
                <a:gd name="T43" fmla="*/ 31 h 31"/>
                <a:gd name="T44" fmla="*/ 35 w 35"/>
                <a:gd name="T45" fmla="*/ 31 h 31"/>
                <a:gd name="T46" fmla="*/ 34 w 35"/>
                <a:gd name="T47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5" h="31">
                  <a:moveTo>
                    <a:pt x="34" y="30"/>
                  </a:moveTo>
                  <a:cubicBezTo>
                    <a:pt x="34" y="29"/>
                    <a:pt x="33" y="28"/>
                    <a:pt x="32" y="28"/>
                  </a:cubicBezTo>
                  <a:cubicBezTo>
                    <a:pt x="32" y="27"/>
                    <a:pt x="31" y="26"/>
                    <a:pt x="30" y="25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3"/>
                    <a:pt x="28" y="22"/>
                    <a:pt x="28" y="22"/>
                  </a:cubicBezTo>
                  <a:cubicBezTo>
                    <a:pt x="27" y="21"/>
                    <a:pt x="26" y="20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4" y="18"/>
                    <a:pt x="23" y="17"/>
                    <a:pt x="22" y="16"/>
                  </a:cubicBezTo>
                  <a:cubicBezTo>
                    <a:pt x="22" y="16"/>
                    <a:pt x="21" y="15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7" y="11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4" y="9"/>
                    <a:pt x="14" y="9"/>
                  </a:cubicBezTo>
                  <a:cubicBezTo>
                    <a:pt x="13" y="8"/>
                    <a:pt x="11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6" y="4"/>
                    <a:pt x="5" y="4"/>
                    <a:pt x="5" y="3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3" y="4"/>
                    <a:pt x="5" y="6"/>
                  </a:cubicBezTo>
                  <a:cubicBezTo>
                    <a:pt x="10" y="11"/>
                    <a:pt x="14" y="18"/>
                    <a:pt x="17" y="24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0"/>
                    <a:pt x="34" y="30"/>
                    <a:pt x="34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78" name="Freeform 158"/>
            <p:cNvSpPr/>
            <p:nvPr/>
          </p:nvSpPr>
          <p:spPr bwMode="auto">
            <a:xfrm>
              <a:off x="9510713" y="5176838"/>
              <a:ext cx="255588" cy="49213"/>
            </a:xfrm>
            <a:custGeom>
              <a:avLst/>
              <a:gdLst>
                <a:gd name="T0" fmla="*/ 18 w 68"/>
                <a:gd name="T1" fmla="*/ 3 h 13"/>
                <a:gd name="T2" fmla="*/ 0 w 68"/>
                <a:gd name="T3" fmla="*/ 2 h 13"/>
                <a:gd name="T4" fmla="*/ 3 w 68"/>
                <a:gd name="T5" fmla="*/ 3 h 13"/>
                <a:gd name="T6" fmla="*/ 44 w 68"/>
                <a:gd name="T7" fmla="*/ 13 h 13"/>
                <a:gd name="T8" fmla="*/ 50 w 68"/>
                <a:gd name="T9" fmla="*/ 13 h 13"/>
                <a:gd name="T10" fmla="*/ 52 w 68"/>
                <a:gd name="T11" fmla="*/ 12 h 13"/>
                <a:gd name="T12" fmla="*/ 56 w 68"/>
                <a:gd name="T13" fmla="*/ 12 h 13"/>
                <a:gd name="T14" fmla="*/ 58 w 68"/>
                <a:gd name="T15" fmla="*/ 12 h 13"/>
                <a:gd name="T16" fmla="*/ 62 w 68"/>
                <a:gd name="T17" fmla="*/ 11 h 13"/>
                <a:gd name="T18" fmla="*/ 64 w 68"/>
                <a:gd name="T19" fmla="*/ 11 h 13"/>
                <a:gd name="T20" fmla="*/ 68 w 68"/>
                <a:gd name="T21" fmla="*/ 10 h 13"/>
                <a:gd name="T22" fmla="*/ 44 w 68"/>
                <a:gd name="T23" fmla="*/ 0 h 13"/>
                <a:gd name="T24" fmla="*/ 18 w 68"/>
                <a:gd name="T2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13">
                  <a:moveTo>
                    <a:pt x="18" y="3"/>
                  </a:moveTo>
                  <a:cubicBezTo>
                    <a:pt x="12" y="3"/>
                    <a:pt x="6" y="3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5" y="9"/>
                    <a:pt x="29" y="13"/>
                    <a:pt x="44" y="13"/>
                  </a:cubicBezTo>
                  <a:cubicBezTo>
                    <a:pt x="46" y="13"/>
                    <a:pt x="48" y="13"/>
                    <a:pt x="50" y="13"/>
                  </a:cubicBezTo>
                  <a:cubicBezTo>
                    <a:pt x="50" y="13"/>
                    <a:pt x="51" y="12"/>
                    <a:pt x="52" y="12"/>
                  </a:cubicBezTo>
                  <a:cubicBezTo>
                    <a:pt x="53" y="12"/>
                    <a:pt x="54" y="12"/>
                    <a:pt x="56" y="12"/>
                  </a:cubicBezTo>
                  <a:cubicBezTo>
                    <a:pt x="57" y="12"/>
                    <a:pt x="57" y="12"/>
                    <a:pt x="58" y="12"/>
                  </a:cubicBezTo>
                  <a:cubicBezTo>
                    <a:pt x="59" y="11"/>
                    <a:pt x="61" y="11"/>
                    <a:pt x="62" y="11"/>
                  </a:cubicBezTo>
                  <a:cubicBezTo>
                    <a:pt x="63" y="11"/>
                    <a:pt x="63" y="11"/>
                    <a:pt x="64" y="11"/>
                  </a:cubicBezTo>
                  <a:cubicBezTo>
                    <a:pt x="65" y="10"/>
                    <a:pt x="67" y="10"/>
                    <a:pt x="68" y="1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5" y="2"/>
                    <a:pt x="26" y="3"/>
                    <a:pt x="18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79" name="Freeform 159"/>
            <p:cNvSpPr>
              <a:spLocks noEditPoints="1"/>
            </p:cNvSpPr>
            <p:nvPr/>
          </p:nvSpPr>
          <p:spPr bwMode="auto">
            <a:xfrm>
              <a:off x="9239251" y="4297363"/>
              <a:ext cx="796925" cy="860425"/>
            </a:xfrm>
            <a:custGeom>
              <a:avLst/>
              <a:gdLst>
                <a:gd name="T0" fmla="*/ 122 w 212"/>
                <a:gd name="T1" fmla="*/ 0 h 229"/>
                <a:gd name="T2" fmla="*/ 5 w 212"/>
                <a:gd name="T3" fmla="*/ 115 h 229"/>
                <a:gd name="T4" fmla="*/ 27 w 212"/>
                <a:gd name="T5" fmla="*/ 201 h 229"/>
                <a:gd name="T6" fmla="*/ 90 w 212"/>
                <a:gd name="T7" fmla="*/ 229 h 229"/>
                <a:gd name="T8" fmla="*/ 208 w 212"/>
                <a:gd name="T9" fmla="*/ 114 h 229"/>
                <a:gd name="T10" fmla="*/ 185 w 212"/>
                <a:gd name="T11" fmla="*/ 28 h 229"/>
                <a:gd name="T12" fmla="*/ 122 w 212"/>
                <a:gd name="T13" fmla="*/ 0 h 229"/>
                <a:gd name="T14" fmla="*/ 90 w 212"/>
                <a:gd name="T15" fmla="*/ 222 h 229"/>
                <a:gd name="T16" fmla="*/ 31 w 212"/>
                <a:gd name="T17" fmla="*/ 196 h 229"/>
                <a:gd name="T18" fmla="*/ 10 w 212"/>
                <a:gd name="T19" fmla="*/ 115 h 229"/>
                <a:gd name="T20" fmla="*/ 121 w 212"/>
                <a:gd name="T21" fmla="*/ 7 h 229"/>
                <a:gd name="T22" fmla="*/ 123 w 212"/>
                <a:gd name="T23" fmla="*/ 7 h 229"/>
                <a:gd name="T24" fmla="*/ 14 w 212"/>
                <a:gd name="T25" fmla="*/ 115 h 229"/>
                <a:gd name="T26" fmla="*/ 35 w 212"/>
                <a:gd name="T27" fmla="*/ 196 h 229"/>
                <a:gd name="T28" fmla="*/ 92 w 212"/>
                <a:gd name="T29" fmla="*/ 222 h 229"/>
                <a:gd name="T30" fmla="*/ 90 w 212"/>
                <a:gd name="T31" fmla="*/ 222 h 229"/>
                <a:gd name="T32" fmla="*/ 130 w 212"/>
                <a:gd name="T33" fmla="*/ 108 h 229"/>
                <a:gd name="T34" fmla="*/ 156 w 212"/>
                <a:gd name="T35" fmla="*/ 108 h 229"/>
                <a:gd name="T36" fmla="*/ 153 w 212"/>
                <a:gd name="T37" fmla="*/ 125 h 229"/>
                <a:gd name="T38" fmla="*/ 120 w 212"/>
                <a:gd name="T39" fmla="*/ 125 h 229"/>
                <a:gd name="T40" fmla="*/ 118 w 212"/>
                <a:gd name="T41" fmla="*/ 140 h 229"/>
                <a:gd name="T42" fmla="*/ 151 w 212"/>
                <a:gd name="T43" fmla="*/ 140 h 229"/>
                <a:gd name="T44" fmla="*/ 149 w 212"/>
                <a:gd name="T45" fmla="*/ 157 h 229"/>
                <a:gd name="T46" fmla="*/ 116 w 212"/>
                <a:gd name="T47" fmla="*/ 157 h 229"/>
                <a:gd name="T48" fmla="*/ 110 w 212"/>
                <a:gd name="T49" fmla="*/ 195 h 229"/>
                <a:gd name="T50" fmla="*/ 80 w 212"/>
                <a:gd name="T51" fmla="*/ 195 h 229"/>
                <a:gd name="T52" fmla="*/ 86 w 212"/>
                <a:gd name="T53" fmla="*/ 157 h 229"/>
                <a:gd name="T54" fmla="*/ 52 w 212"/>
                <a:gd name="T55" fmla="*/ 157 h 229"/>
                <a:gd name="T56" fmla="*/ 55 w 212"/>
                <a:gd name="T57" fmla="*/ 140 h 229"/>
                <a:gd name="T58" fmla="*/ 88 w 212"/>
                <a:gd name="T59" fmla="*/ 140 h 229"/>
                <a:gd name="T60" fmla="*/ 90 w 212"/>
                <a:gd name="T61" fmla="*/ 125 h 229"/>
                <a:gd name="T62" fmla="*/ 57 w 212"/>
                <a:gd name="T63" fmla="*/ 125 h 229"/>
                <a:gd name="T64" fmla="*/ 59 w 212"/>
                <a:gd name="T65" fmla="*/ 108 h 229"/>
                <a:gd name="T66" fmla="*/ 85 w 212"/>
                <a:gd name="T67" fmla="*/ 108 h 229"/>
                <a:gd name="T68" fmla="*/ 60 w 212"/>
                <a:gd name="T69" fmla="*/ 40 h 229"/>
                <a:gd name="T70" fmla="*/ 94 w 212"/>
                <a:gd name="T71" fmla="*/ 40 h 229"/>
                <a:gd name="T72" fmla="*/ 104 w 212"/>
                <a:gd name="T73" fmla="*/ 78 h 229"/>
                <a:gd name="T74" fmla="*/ 109 w 212"/>
                <a:gd name="T75" fmla="*/ 104 h 229"/>
                <a:gd name="T76" fmla="*/ 109 w 212"/>
                <a:gd name="T77" fmla="*/ 104 h 229"/>
                <a:gd name="T78" fmla="*/ 122 w 212"/>
                <a:gd name="T79" fmla="*/ 78 h 229"/>
                <a:gd name="T80" fmla="*/ 142 w 212"/>
                <a:gd name="T81" fmla="*/ 40 h 229"/>
                <a:gd name="T82" fmla="*/ 176 w 212"/>
                <a:gd name="T83" fmla="*/ 40 h 229"/>
                <a:gd name="T84" fmla="*/ 130 w 212"/>
                <a:gd name="T85" fmla="*/ 10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2" h="229">
                  <a:moveTo>
                    <a:pt x="122" y="0"/>
                  </a:moveTo>
                  <a:cubicBezTo>
                    <a:pt x="66" y="0"/>
                    <a:pt x="13" y="52"/>
                    <a:pt x="5" y="115"/>
                  </a:cubicBezTo>
                  <a:cubicBezTo>
                    <a:pt x="0" y="148"/>
                    <a:pt x="8" y="180"/>
                    <a:pt x="27" y="201"/>
                  </a:cubicBezTo>
                  <a:cubicBezTo>
                    <a:pt x="43" y="219"/>
                    <a:pt x="65" y="229"/>
                    <a:pt x="90" y="229"/>
                  </a:cubicBezTo>
                  <a:cubicBezTo>
                    <a:pt x="146" y="229"/>
                    <a:pt x="199" y="178"/>
                    <a:pt x="208" y="114"/>
                  </a:cubicBezTo>
                  <a:cubicBezTo>
                    <a:pt x="212" y="81"/>
                    <a:pt x="204" y="50"/>
                    <a:pt x="185" y="28"/>
                  </a:cubicBezTo>
                  <a:cubicBezTo>
                    <a:pt x="169" y="10"/>
                    <a:pt x="147" y="0"/>
                    <a:pt x="122" y="0"/>
                  </a:cubicBezTo>
                  <a:close/>
                  <a:moveTo>
                    <a:pt x="90" y="222"/>
                  </a:moveTo>
                  <a:cubicBezTo>
                    <a:pt x="67" y="222"/>
                    <a:pt x="46" y="213"/>
                    <a:pt x="31" y="196"/>
                  </a:cubicBezTo>
                  <a:cubicBezTo>
                    <a:pt x="14" y="175"/>
                    <a:pt x="6" y="146"/>
                    <a:pt x="10" y="115"/>
                  </a:cubicBezTo>
                  <a:cubicBezTo>
                    <a:pt x="19" y="55"/>
                    <a:pt x="68" y="7"/>
                    <a:pt x="121" y="7"/>
                  </a:cubicBezTo>
                  <a:cubicBezTo>
                    <a:pt x="122" y="7"/>
                    <a:pt x="122" y="7"/>
                    <a:pt x="123" y="7"/>
                  </a:cubicBezTo>
                  <a:cubicBezTo>
                    <a:pt x="71" y="8"/>
                    <a:pt x="22" y="56"/>
                    <a:pt x="14" y="115"/>
                  </a:cubicBezTo>
                  <a:cubicBezTo>
                    <a:pt x="10" y="146"/>
                    <a:pt x="17" y="175"/>
                    <a:pt x="35" y="196"/>
                  </a:cubicBezTo>
                  <a:cubicBezTo>
                    <a:pt x="50" y="212"/>
                    <a:pt x="70" y="222"/>
                    <a:pt x="92" y="222"/>
                  </a:cubicBezTo>
                  <a:cubicBezTo>
                    <a:pt x="91" y="222"/>
                    <a:pt x="91" y="222"/>
                    <a:pt x="90" y="222"/>
                  </a:cubicBezTo>
                  <a:close/>
                  <a:moveTo>
                    <a:pt x="130" y="108"/>
                  </a:moveTo>
                  <a:cubicBezTo>
                    <a:pt x="156" y="108"/>
                    <a:pt x="156" y="108"/>
                    <a:pt x="156" y="108"/>
                  </a:cubicBezTo>
                  <a:cubicBezTo>
                    <a:pt x="153" y="125"/>
                    <a:pt x="153" y="125"/>
                    <a:pt x="153" y="125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18" y="140"/>
                    <a:pt x="118" y="140"/>
                    <a:pt x="118" y="140"/>
                  </a:cubicBezTo>
                  <a:cubicBezTo>
                    <a:pt x="151" y="140"/>
                    <a:pt x="151" y="140"/>
                    <a:pt x="151" y="140"/>
                  </a:cubicBezTo>
                  <a:cubicBezTo>
                    <a:pt x="149" y="157"/>
                    <a:pt x="149" y="157"/>
                    <a:pt x="149" y="157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10" y="195"/>
                    <a:pt x="110" y="195"/>
                    <a:pt x="110" y="195"/>
                  </a:cubicBezTo>
                  <a:cubicBezTo>
                    <a:pt x="80" y="195"/>
                    <a:pt x="80" y="195"/>
                    <a:pt x="80" y="195"/>
                  </a:cubicBezTo>
                  <a:cubicBezTo>
                    <a:pt x="86" y="157"/>
                    <a:pt x="86" y="157"/>
                    <a:pt x="86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5" y="140"/>
                    <a:pt x="55" y="140"/>
                    <a:pt x="55" y="140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85" y="108"/>
                    <a:pt x="85" y="108"/>
                    <a:pt x="85" y="10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94" y="40"/>
                    <a:pt x="94" y="40"/>
                    <a:pt x="94" y="40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6" y="88"/>
                    <a:pt x="107" y="96"/>
                    <a:pt x="109" y="104"/>
                  </a:cubicBezTo>
                  <a:cubicBezTo>
                    <a:pt x="109" y="104"/>
                    <a:pt x="109" y="104"/>
                    <a:pt x="109" y="104"/>
                  </a:cubicBezTo>
                  <a:cubicBezTo>
                    <a:pt x="113" y="97"/>
                    <a:pt x="117" y="88"/>
                    <a:pt x="122" y="78"/>
                  </a:cubicBezTo>
                  <a:cubicBezTo>
                    <a:pt x="142" y="40"/>
                    <a:pt x="142" y="40"/>
                    <a:pt x="142" y="40"/>
                  </a:cubicBezTo>
                  <a:cubicBezTo>
                    <a:pt x="176" y="40"/>
                    <a:pt x="176" y="40"/>
                    <a:pt x="176" y="40"/>
                  </a:cubicBezTo>
                  <a:lnTo>
                    <a:pt x="13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80" name="Freeform 160"/>
            <p:cNvSpPr/>
            <p:nvPr/>
          </p:nvSpPr>
          <p:spPr bwMode="auto">
            <a:xfrm>
              <a:off x="10047288" y="4646613"/>
              <a:ext cx="90488" cy="131763"/>
            </a:xfrm>
            <a:custGeom>
              <a:avLst/>
              <a:gdLst>
                <a:gd name="T0" fmla="*/ 23 w 24"/>
                <a:gd name="T1" fmla="*/ 27 h 35"/>
                <a:gd name="T2" fmla="*/ 23 w 24"/>
                <a:gd name="T3" fmla="*/ 24 h 35"/>
                <a:gd name="T4" fmla="*/ 24 w 24"/>
                <a:gd name="T5" fmla="*/ 18 h 35"/>
                <a:gd name="T6" fmla="*/ 24 w 24"/>
                <a:gd name="T7" fmla="*/ 16 h 35"/>
                <a:gd name="T8" fmla="*/ 23 w 24"/>
                <a:gd name="T9" fmla="*/ 10 h 35"/>
                <a:gd name="T10" fmla="*/ 23 w 24"/>
                <a:gd name="T11" fmla="*/ 9 h 35"/>
                <a:gd name="T12" fmla="*/ 1 w 24"/>
                <a:gd name="T13" fmla="*/ 0 h 35"/>
                <a:gd name="T14" fmla="*/ 0 w 24"/>
                <a:gd name="T15" fmla="*/ 22 h 35"/>
                <a:gd name="T16" fmla="*/ 0 w 24"/>
                <a:gd name="T17" fmla="*/ 25 h 35"/>
                <a:gd name="T18" fmla="*/ 22 w 24"/>
                <a:gd name="T19" fmla="*/ 35 h 35"/>
                <a:gd name="T20" fmla="*/ 23 w 24"/>
                <a:gd name="T2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35">
                  <a:moveTo>
                    <a:pt x="23" y="27"/>
                  </a:moveTo>
                  <a:cubicBezTo>
                    <a:pt x="23" y="26"/>
                    <a:pt x="23" y="25"/>
                    <a:pt x="23" y="24"/>
                  </a:cubicBezTo>
                  <a:cubicBezTo>
                    <a:pt x="23" y="22"/>
                    <a:pt x="24" y="20"/>
                    <a:pt x="24" y="18"/>
                  </a:cubicBezTo>
                  <a:cubicBezTo>
                    <a:pt x="24" y="17"/>
                    <a:pt x="24" y="17"/>
                    <a:pt x="24" y="16"/>
                  </a:cubicBezTo>
                  <a:cubicBezTo>
                    <a:pt x="24" y="14"/>
                    <a:pt x="24" y="12"/>
                    <a:pt x="23" y="10"/>
                  </a:cubicBezTo>
                  <a:cubicBezTo>
                    <a:pt x="23" y="10"/>
                    <a:pt x="23" y="10"/>
                    <a:pt x="23" y="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7"/>
                    <a:pt x="1" y="15"/>
                    <a:pt x="0" y="22"/>
                  </a:cubicBezTo>
                  <a:cubicBezTo>
                    <a:pt x="0" y="23"/>
                    <a:pt x="0" y="24"/>
                    <a:pt x="0" y="25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3" y="32"/>
                    <a:pt x="23" y="29"/>
                    <a:pt x="23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81" name="Freeform 161"/>
            <p:cNvSpPr/>
            <p:nvPr/>
          </p:nvSpPr>
          <p:spPr bwMode="auto">
            <a:xfrm>
              <a:off x="10013951" y="4778376"/>
              <a:ext cx="112713" cy="120650"/>
            </a:xfrm>
            <a:custGeom>
              <a:avLst/>
              <a:gdLst>
                <a:gd name="T0" fmla="*/ 25 w 30"/>
                <a:gd name="T1" fmla="*/ 26 h 32"/>
                <a:gd name="T2" fmla="*/ 25 w 30"/>
                <a:gd name="T3" fmla="*/ 26 h 32"/>
                <a:gd name="T4" fmla="*/ 26 w 30"/>
                <a:gd name="T5" fmla="*/ 25 h 32"/>
                <a:gd name="T6" fmla="*/ 28 w 30"/>
                <a:gd name="T7" fmla="*/ 16 h 32"/>
                <a:gd name="T8" fmla="*/ 28 w 30"/>
                <a:gd name="T9" fmla="*/ 15 h 32"/>
                <a:gd name="T10" fmla="*/ 29 w 30"/>
                <a:gd name="T11" fmla="*/ 14 h 32"/>
                <a:gd name="T12" fmla="*/ 30 w 30"/>
                <a:gd name="T13" fmla="*/ 10 h 32"/>
                <a:gd name="T14" fmla="*/ 30 w 30"/>
                <a:gd name="T15" fmla="*/ 9 h 32"/>
                <a:gd name="T16" fmla="*/ 7 w 30"/>
                <a:gd name="T17" fmla="*/ 0 h 32"/>
                <a:gd name="T18" fmla="*/ 0 w 30"/>
                <a:gd name="T19" fmla="*/ 23 h 32"/>
                <a:gd name="T20" fmla="*/ 23 w 30"/>
                <a:gd name="T21" fmla="*/ 32 h 32"/>
                <a:gd name="T22" fmla="*/ 25 w 30"/>
                <a:gd name="T23" fmla="*/ 2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2">
                  <a:moveTo>
                    <a:pt x="25" y="26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6" y="25"/>
                  </a:cubicBezTo>
                  <a:cubicBezTo>
                    <a:pt x="26" y="22"/>
                    <a:pt x="27" y="19"/>
                    <a:pt x="28" y="16"/>
                  </a:cubicBezTo>
                  <a:cubicBezTo>
                    <a:pt x="28" y="16"/>
                    <a:pt x="28" y="16"/>
                    <a:pt x="28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9" y="13"/>
                    <a:pt x="29" y="12"/>
                    <a:pt x="30" y="10"/>
                  </a:cubicBezTo>
                  <a:cubicBezTo>
                    <a:pt x="30" y="10"/>
                    <a:pt x="30" y="10"/>
                    <a:pt x="30" y="9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8"/>
                    <a:pt x="3" y="16"/>
                    <a:pt x="0" y="23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0"/>
                    <a:pt x="24" y="28"/>
                    <a:pt x="25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82" name="Freeform 162"/>
            <p:cNvSpPr/>
            <p:nvPr/>
          </p:nvSpPr>
          <p:spPr bwMode="auto">
            <a:xfrm>
              <a:off x="9950451" y="4899026"/>
              <a:ext cx="134938" cy="112713"/>
            </a:xfrm>
            <a:custGeom>
              <a:avLst/>
              <a:gdLst>
                <a:gd name="T0" fmla="*/ 24 w 36"/>
                <a:gd name="T1" fmla="*/ 30 h 30"/>
                <a:gd name="T2" fmla="*/ 28 w 36"/>
                <a:gd name="T3" fmla="*/ 24 h 30"/>
                <a:gd name="T4" fmla="*/ 28 w 36"/>
                <a:gd name="T5" fmla="*/ 24 h 30"/>
                <a:gd name="T6" fmla="*/ 29 w 36"/>
                <a:gd name="T7" fmla="*/ 24 h 30"/>
                <a:gd name="T8" fmla="*/ 32 w 36"/>
                <a:gd name="T9" fmla="*/ 18 h 30"/>
                <a:gd name="T10" fmla="*/ 32 w 36"/>
                <a:gd name="T11" fmla="*/ 17 h 30"/>
                <a:gd name="T12" fmla="*/ 33 w 36"/>
                <a:gd name="T13" fmla="*/ 16 h 30"/>
                <a:gd name="T14" fmla="*/ 35 w 36"/>
                <a:gd name="T15" fmla="*/ 11 h 30"/>
                <a:gd name="T16" fmla="*/ 36 w 36"/>
                <a:gd name="T17" fmla="*/ 10 h 30"/>
                <a:gd name="T18" fmla="*/ 36 w 36"/>
                <a:gd name="T19" fmla="*/ 10 h 30"/>
                <a:gd name="T20" fmla="*/ 36 w 36"/>
                <a:gd name="T21" fmla="*/ 9 h 30"/>
                <a:gd name="T22" fmla="*/ 12 w 36"/>
                <a:gd name="T23" fmla="*/ 0 h 30"/>
                <a:gd name="T24" fmla="*/ 0 w 36"/>
                <a:gd name="T25" fmla="*/ 21 h 30"/>
                <a:gd name="T26" fmla="*/ 24 w 36"/>
                <a:gd name="T27" fmla="*/ 30 h 30"/>
                <a:gd name="T28" fmla="*/ 24 w 36"/>
                <a:gd name="T2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30">
                  <a:moveTo>
                    <a:pt x="24" y="30"/>
                  </a:moveTo>
                  <a:cubicBezTo>
                    <a:pt x="26" y="28"/>
                    <a:pt x="27" y="26"/>
                    <a:pt x="28" y="24"/>
                  </a:cubicBezTo>
                  <a:cubicBezTo>
                    <a:pt x="28" y="24"/>
                    <a:pt x="28" y="24"/>
                    <a:pt x="28" y="24"/>
                  </a:cubicBezTo>
                  <a:cubicBezTo>
                    <a:pt x="28" y="24"/>
                    <a:pt x="28" y="24"/>
                    <a:pt x="29" y="24"/>
                  </a:cubicBezTo>
                  <a:cubicBezTo>
                    <a:pt x="30" y="22"/>
                    <a:pt x="31" y="20"/>
                    <a:pt x="32" y="18"/>
                  </a:cubicBezTo>
                  <a:cubicBezTo>
                    <a:pt x="32" y="18"/>
                    <a:pt x="32" y="17"/>
                    <a:pt x="32" y="17"/>
                  </a:cubicBezTo>
                  <a:cubicBezTo>
                    <a:pt x="32" y="17"/>
                    <a:pt x="32" y="17"/>
                    <a:pt x="33" y="16"/>
                  </a:cubicBezTo>
                  <a:cubicBezTo>
                    <a:pt x="34" y="15"/>
                    <a:pt x="34" y="13"/>
                    <a:pt x="35" y="11"/>
                  </a:cubicBezTo>
                  <a:cubicBezTo>
                    <a:pt x="36" y="11"/>
                    <a:pt x="36" y="10"/>
                    <a:pt x="36" y="1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6" y="10"/>
                    <a:pt x="36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7"/>
                    <a:pt x="5" y="14"/>
                    <a:pt x="0" y="2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983" name="Freeform 163"/>
            <p:cNvSpPr/>
            <p:nvPr/>
          </p:nvSpPr>
          <p:spPr bwMode="auto">
            <a:xfrm>
              <a:off x="10025063" y="4500563"/>
              <a:ext cx="104775" cy="139700"/>
            </a:xfrm>
            <a:custGeom>
              <a:avLst/>
              <a:gdLst>
                <a:gd name="T0" fmla="*/ 27 w 28"/>
                <a:gd name="T1" fmla="*/ 29 h 37"/>
                <a:gd name="T2" fmla="*/ 25 w 28"/>
                <a:gd name="T3" fmla="*/ 24 h 37"/>
                <a:gd name="T4" fmla="*/ 25 w 28"/>
                <a:gd name="T5" fmla="*/ 21 h 37"/>
                <a:gd name="T6" fmla="*/ 24 w 28"/>
                <a:gd name="T7" fmla="*/ 19 h 37"/>
                <a:gd name="T8" fmla="*/ 23 w 28"/>
                <a:gd name="T9" fmla="*/ 17 h 37"/>
                <a:gd name="T10" fmla="*/ 22 w 28"/>
                <a:gd name="T11" fmla="*/ 15 h 37"/>
                <a:gd name="T12" fmla="*/ 20 w 28"/>
                <a:gd name="T13" fmla="*/ 8 h 37"/>
                <a:gd name="T14" fmla="*/ 20 w 28"/>
                <a:gd name="T15" fmla="*/ 8 h 37"/>
                <a:gd name="T16" fmla="*/ 0 w 28"/>
                <a:gd name="T17" fmla="*/ 0 h 37"/>
                <a:gd name="T18" fmla="*/ 7 w 28"/>
                <a:gd name="T19" fmla="*/ 29 h 37"/>
                <a:gd name="T20" fmla="*/ 28 w 28"/>
                <a:gd name="T21" fmla="*/ 37 h 37"/>
                <a:gd name="T22" fmla="*/ 27 w 28"/>
                <a:gd name="T23" fmla="*/ 31 h 37"/>
                <a:gd name="T24" fmla="*/ 27 w 28"/>
                <a:gd name="T25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" h="37">
                  <a:moveTo>
                    <a:pt x="27" y="29"/>
                  </a:moveTo>
                  <a:cubicBezTo>
                    <a:pt x="26" y="27"/>
                    <a:pt x="26" y="26"/>
                    <a:pt x="25" y="24"/>
                  </a:cubicBezTo>
                  <a:cubicBezTo>
                    <a:pt x="25" y="23"/>
                    <a:pt x="25" y="22"/>
                    <a:pt x="25" y="21"/>
                  </a:cubicBezTo>
                  <a:cubicBezTo>
                    <a:pt x="24" y="21"/>
                    <a:pt x="24" y="20"/>
                    <a:pt x="24" y="19"/>
                  </a:cubicBezTo>
                  <a:cubicBezTo>
                    <a:pt x="24" y="18"/>
                    <a:pt x="23" y="17"/>
                    <a:pt x="23" y="17"/>
                  </a:cubicBezTo>
                  <a:cubicBezTo>
                    <a:pt x="23" y="16"/>
                    <a:pt x="23" y="15"/>
                    <a:pt x="22" y="15"/>
                  </a:cubicBezTo>
                  <a:cubicBezTo>
                    <a:pt x="22" y="12"/>
                    <a:pt x="21" y="10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9"/>
                    <a:pt x="6" y="19"/>
                    <a:pt x="7" y="29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8" y="35"/>
                    <a:pt x="28" y="33"/>
                    <a:pt x="27" y="31"/>
                  </a:cubicBezTo>
                  <a:cubicBezTo>
                    <a:pt x="27" y="31"/>
                    <a:pt x="27" y="30"/>
                    <a:pt x="27" y="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39" name="组 125"/>
          <p:cNvGrpSpPr>
            <a:grpSpLocks noChangeAspect="1"/>
          </p:cNvGrpSpPr>
          <p:nvPr/>
        </p:nvGrpSpPr>
        <p:grpSpPr>
          <a:xfrm>
            <a:off x="146870" y="4042955"/>
            <a:ext cx="8863486" cy="2842429"/>
            <a:chOff x="-175992" y="3884844"/>
            <a:chExt cx="9356504" cy="3000540"/>
          </a:xfrm>
        </p:grpSpPr>
        <p:sp>
          <p:nvSpPr>
            <p:cNvPr id="1048984" name="TextBox 67"/>
            <p:cNvSpPr txBox="1"/>
            <p:nvPr/>
          </p:nvSpPr>
          <p:spPr>
            <a:xfrm>
              <a:off x="192981" y="5493670"/>
              <a:ext cx="2445331" cy="3378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fontAlgn="base">
                <a:spcBef>
                  <a:spcPct val="0"/>
                </a:spcBef>
                <a:spcAft>
                  <a:spcPts val="600"/>
                </a:spcAft>
                <a:defRPr sz="1600" b="1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defRPr>
              </a:lvl1pPr>
            </a:lstStyle>
            <a:p>
              <a:r>
                <a:rPr lang="zh-CN" altLang="en-US" sz="1500" dirty="0">
                  <a:solidFill>
                    <a:schemeClr val="bg1"/>
                  </a:solidFill>
                </a:rPr>
                <a:t>强化与客户之间的合作关系</a:t>
              </a:r>
              <a:endParaRPr lang="ja-JP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048985" name="TextBox 68"/>
            <p:cNvSpPr txBox="1"/>
            <p:nvPr/>
          </p:nvSpPr>
          <p:spPr>
            <a:xfrm>
              <a:off x="5507996" y="5490346"/>
              <a:ext cx="367251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fontAlgn="base">
                <a:spcBef>
                  <a:spcPct val="0"/>
                </a:spcBef>
                <a:spcAft>
                  <a:spcPts val="600"/>
                </a:spcAft>
                <a:defRPr sz="1600" b="1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defRPr>
              </a:lvl1pPr>
            </a:lstStyle>
            <a:p>
              <a:r>
                <a:rPr lang="zh-CN" altLang="en-US" sz="1500" dirty="0">
                  <a:solidFill>
                    <a:schemeClr val="bg1"/>
                  </a:solidFill>
                </a:rPr>
                <a:t>学习日本的质量管理文化</a:t>
              </a:r>
              <a:r>
                <a:rPr lang="ja-JP" altLang="en-US" sz="1500" dirty="0">
                  <a:solidFill>
                    <a:schemeClr val="bg1"/>
                  </a:solidFill>
                </a:rPr>
                <a:t>（管理手法）</a:t>
              </a:r>
              <a:endParaRPr lang="ja-JP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048986" name="TextBox 69"/>
            <p:cNvSpPr txBox="1"/>
            <p:nvPr/>
          </p:nvSpPr>
          <p:spPr>
            <a:xfrm>
              <a:off x="5507996" y="4137540"/>
              <a:ext cx="3289937" cy="3378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fontAlgn="base">
                <a:spcBef>
                  <a:spcPct val="0"/>
                </a:spcBef>
                <a:spcAft>
                  <a:spcPts val="600"/>
                </a:spcAft>
                <a:defRPr sz="1600" b="1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defRPr>
              </a:lvl1pPr>
            </a:lstStyle>
            <a:p>
              <a:r>
                <a:rPr lang="zh-CN" altLang="en-US" sz="1500" dirty="0">
                  <a:solidFill>
                    <a:schemeClr val="bg1"/>
                  </a:solidFill>
                </a:rPr>
                <a:t>强化与大学</a:t>
              </a:r>
              <a:r>
                <a:rPr lang="en-US" altLang="zh-CN" sz="1500" dirty="0">
                  <a:solidFill>
                    <a:schemeClr val="bg1"/>
                  </a:solidFill>
                </a:rPr>
                <a:t>/</a:t>
              </a:r>
              <a:r>
                <a:rPr lang="zh-CN" altLang="en-US" sz="1500" dirty="0">
                  <a:solidFill>
                    <a:schemeClr val="bg1"/>
                  </a:solidFill>
                </a:rPr>
                <a:t>研究机构之间的合作关系</a:t>
              </a:r>
              <a:endParaRPr lang="ja-JP" alt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048987" name="TextBox 70"/>
            <p:cNvSpPr txBox="1"/>
            <p:nvPr/>
          </p:nvSpPr>
          <p:spPr>
            <a:xfrm>
              <a:off x="192981" y="4139092"/>
              <a:ext cx="2633022" cy="33784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</a:pPr>
              <a:r>
                <a:rPr lang="zh-CN" altLang="en-US" sz="15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强化与供应商之间的合作关系</a:t>
              </a:r>
              <a:endParaRPr lang="ja-JP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048988" name="椭圆 34"/>
            <p:cNvSpPr/>
            <p:nvPr/>
          </p:nvSpPr>
          <p:spPr>
            <a:xfrm rot="10800000">
              <a:off x="3005634" y="3922944"/>
              <a:ext cx="1077642" cy="1385911"/>
            </a:xfrm>
            <a:custGeom>
              <a:avLst/>
              <a:gdLst/>
              <a:ahLst/>
              <a:cxnLst/>
              <a:rect l="l" t="t" r="r" b="b"/>
              <a:pathLst>
                <a:path w="1118836" h="1438889">
                  <a:moveTo>
                    <a:pt x="548270" y="0"/>
                  </a:moveTo>
                  <a:lnTo>
                    <a:pt x="721662" y="346785"/>
                  </a:lnTo>
                  <a:cubicBezTo>
                    <a:pt x="951885" y="413972"/>
                    <a:pt x="1118836" y="627225"/>
                    <a:pt x="1118836" y="879471"/>
                  </a:cubicBezTo>
                  <a:cubicBezTo>
                    <a:pt x="1118836" y="1188429"/>
                    <a:pt x="868376" y="1438889"/>
                    <a:pt x="559418" y="1438889"/>
                  </a:cubicBezTo>
                  <a:cubicBezTo>
                    <a:pt x="250460" y="1438889"/>
                    <a:pt x="0" y="1188429"/>
                    <a:pt x="0" y="879471"/>
                  </a:cubicBezTo>
                  <a:cubicBezTo>
                    <a:pt x="0" y="636984"/>
                    <a:pt x="154283" y="430531"/>
                    <a:pt x="370781" y="35497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84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pSp>
          <p:nvGrpSpPr>
            <p:cNvPr id="140" name="组合 95"/>
            <p:cNvGrpSpPr/>
            <p:nvPr/>
          </p:nvGrpSpPr>
          <p:grpSpPr>
            <a:xfrm rot="5400000">
              <a:off x="3209837" y="5150012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48989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8990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48991" name="椭圆 34"/>
            <p:cNvSpPr/>
            <p:nvPr/>
          </p:nvSpPr>
          <p:spPr>
            <a:xfrm>
              <a:off x="4437518" y="4984617"/>
              <a:ext cx="1077642" cy="1385911"/>
            </a:xfrm>
            <a:custGeom>
              <a:avLst/>
              <a:gdLst/>
              <a:ahLst/>
              <a:cxnLst/>
              <a:rect l="l" t="t" r="r" b="b"/>
              <a:pathLst>
                <a:path w="1118836" h="1438889">
                  <a:moveTo>
                    <a:pt x="548270" y="0"/>
                  </a:moveTo>
                  <a:lnTo>
                    <a:pt x="721662" y="346785"/>
                  </a:lnTo>
                  <a:cubicBezTo>
                    <a:pt x="951885" y="413972"/>
                    <a:pt x="1118836" y="627225"/>
                    <a:pt x="1118836" y="879471"/>
                  </a:cubicBezTo>
                  <a:cubicBezTo>
                    <a:pt x="1118836" y="1188429"/>
                    <a:pt x="868376" y="1438889"/>
                    <a:pt x="559418" y="1438889"/>
                  </a:cubicBezTo>
                  <a:cubicBezTo>
                    <a:pt x="250460" y="1438889"/>
                    <a:pt x="0" y="1188429"/>
                    <a:pt x="0" y="879471"/>
                  </a:cubicBezTo>
                  <a:cubicBezTo>
                    <a:pt x="0" y="636984"/>
                    <a:pt x="154283" y="430531"/>
                    <a:pt x="370781" y="35497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84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grpSp>
          <p:nvGrpSpPr>
            <p:cNvPr id="141" name="组合 116"/>
            <p:cNvGrpSpPr/>
            <p:nvPr/>
          </p:nvGrpSpPr>
          <p:grpSpPr>
            <a:xfrm rot="16200000">
              <a:off x="4242120" y="3726000"/>
              <a:ext cx="1061672" cy="1379360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48992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048993" name="等腰三角形 42"/>
              <p:cNvSpPr/>
              <p:nvPr/>
            </p:nvSpPr>
            <p:spPr>
              <a:xfrm>
                <a:off x="4044928" y="2251925"/>
                <a:ext cx="1054142" cy="1350592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048994" name="TextBox 22"/>
            <p:cNvSpPr txBox="1"/>
            <p:nvPr/>
          </p:nvSpPr>
          <p:spPr>
            <a:xfrm>
              <a:off x="-175992" y="6280074"/>
              <a:ext cx="3403429" cy="36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共同进行下一代移动通信技术的实验以及研发</a:t>
              </a:r>
              <a:endParaRPr lang="zh-CN" altLang="en-US" sz="11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48995" name="TextBox 24"/>
            <p:cNvSpPr txBox="1"/>
            <p:nvPr/>
          </p:nvSpPr>
          <p:spPr>
            <a:xfrm>
              <a:off x="5869402" y="5717692"/>
              <a:ext cx="2749318" cy="116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>
                <a:lnSpc>
                  <a:spcPct val="150000"/>
                </a:lnSpc>
                <a:defRPr sz="120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defRPr>
              </a:lvl1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ja-JP" altLang="en-US" sz="1100" dirty="0">
                  <a:solidFill>
                    <a:schemeClr val="bg1">
                      <a:lumMod val="95000"/>
                    </a:schemeClr>
                  </a:solidFill>
                </a:rPr>
                <a:t>日本是目前公认世界质量领袖，其质量管理的方法和文化值得学习</a:t>
              </a:r>
              <a:endParaRPr lang="en-US" altLang="zh-CN" sz="1100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ja-JP" altLang="en-US" sz="1100" dirty="0">
                  <a:solidFill>
                    <a:schemeClr val="bg1">
                      <a:lumMod val="95000"/>
                    </a:schemeClr>
                  </a:solidFill>
                </a:rPr>
                <a:t>满足了日本市场的质量要求</a:t>
              </a:r>
              <a:r>
                <a:rPr lang="zh-CN" altLang="en-US" sz="1100" dirty="0">
                  <a:solidFill>
                    <a:schemeClr val="bg1">
                      <a:lumMod val="95000"/>
                    </a:schemeClr>
                  </a:solidFill>
                </a:rPr>
                <a:t>，</a:t>
              </a:r>
              <a:r>
                <a:rPr lang="ja-JP" altLang="en-US" sz="1100" dirty="0">
                  <a:solidFill>
                    <a:schemeClr val="bg1">
                      <a:lumMod val="95000"/>
                    </a:schemeClr>
                  </a:solidFill>
                </a:rPr>
                <a:t>也就基本满足世界的质量要求。</a:t>
              </a:r>
              <a:endParaRPr lang="ja-JP" altLang="en-US" sz="11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48996" name="文本框 2"/>
            <p:cNvSpPr txBox="1"/>
            <p:nvPr/>
          </p:nvSpPr>
          <p:spPr>
            <a:xfrm>
              <a:off x="3698691" y="4984617"/>
              <a:ext cx="1123822" cy="35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设立 目的</a:t>
              </a:r>
              <a:endParaRPr kumimoji="1"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142" name="组 3"/>
            <p:cNvGrpSpPr>
              <a:grpSpLocks noChangeAspect="1"/>
            </p:cNvGrpSpPr>
            <p:nvPr/>
          </p:nvGrpSpPr>
          <p:grpSpPr>
            <a:xfrm>
              <a:off x="3147172" y="4155882"/>
              <a:ext cx="756000" cy="595798"/>
              <a:chOff x="9417051" y="5562601"/>
              <a:chExt cx="906462" cy="714375"/>
            </a:xfrm>
          </p:grpSpPr>
          <p:sp>
            <p:nvSpPr>
              <p:cNvPr id="1048997" name="Freeform 158"/>
              <p:cNvSpPr/>
              <p:nvPr/>
            </p:nvSpPr>
            <p:spPr bwMode="auto">
              <a:xfrm>
                <a:off x="9801226" y="5603876"/>
                <a:ext cx="266700" cy="203200"/>
              </a:xfrm>
              <a:custGeom>
                <a:avLst/>
                <a:gdLst>
                  <a:gd name="T0" fmla="*/ 13 w 71"/>
                  <a:gd name="T1" fmla="*/ 21 h 54"/>
                  <a:gd name="T2" fmla="*/ 4 w 71"/>
                  <a:gd name="T3" fmla="*/ 35 h 54"/>
                  <a:gd name="T4" fmla="*/ 0 w 71"/>
                  <a:gd name="T5" fmla="*/ 50 h 54"/>
                  <a:gd name="T6" fmla="*/ 18 w 71"/>
                  <a:gd name="T7" fmla="*/ 54 h 54"/>
                  <a:gd name="T8" fmla="*/ 18 w 71"/>
                  <a:gd name="T9" fmla="*/ 54 h 54"/>
                  <a:gd name="T10" fmla="*/ 18 w 71"/>
                  <a:gd name="T11" fmla="*/ 52 h 54"/>
                  <a:gd name="T12" fmla="*/ 18 w 71"/>
                  <a:gd name="T13" fmla="*/ 51 h 54"/>
                  <a:gd name="T14" fmla="*/ 18 w 71"/>
                  <a:gd name="T15" fmla="*/ 50 h 54"/>
                  <a:gd name="T16" fmla="*/ 18 w 71"/>
                  <a:gd name="T17" fmla="*/ 50 h 54"/>
                  <a:gd name="T18" fmla="*/ 18 w 71"/>
                  <a:gd name="T19" fmla="*/ 50 h 54"/>
                  <a:gd name="T20" fmla="*/ 19 w 71"/>
                  <a:gd name="T21" fmla="*/ 48 h 54"/>
                  <a:gd name="T22" fmla="*/ 18 w 71"/>
                  <a:gd name="T23" fmla="*/ 47 h 54"/>
                  <a:gd name="T24" fmla="*/ 18 w 71"/>
                  <a:gd name="T25" fmla="*/ 47 h 54"/>
                  <a:gd name="T26" fmla="*/ 13 w 71"/>
                  <a:gd name="T27" fmla="*/ 36 h 54"/>
                  <a:gd name="T28" fmla="*/ 5 w 71"/>
                  <a:gd name="T29" fmla="*/ 36 h 54"/>
                  <a:gd name="T30" fmla="*/ 9 w 71"/>
                  <a:gd name="T31" fmla="*/ 30 h 54"/>
                  <a:gd name="T32" fmla="*/ 15 w 71"/>
                  <a:gd name="T33" fmla="*/ 29 h 54"/>
                  <a:gd name="T34" fmla="*/ 24 w 71"/>
                  <a:gd name="T35" fmla="*/ 18 h 54"/>
                  <a:gd name="T36" fmla="*/ 31 w 71"/>
                  <a:gd name="T37" fmla="*/ 19 h 54"/>
                  <a:gd name="T38" fmla="*/ 23 w 71"/>
                  <a:gd name="T39" fmla="*/ 31 h 54"/>
                  <a:gd name="T40" fmla="*/ 22 w 71"/>
                  <a:gd name="T41" fmla="*/ 36 h 54"/>
                  <a:gd name="T42" fmla="*/ 24 w 71"/>
                  <a:gd name="T43" fmla="*/ 33 h 54"/>
                  <a:gd name="T44" fmla="*/ 27 w 71"/>
                  <a:gd name="T45" fmla="*/ 29 h 54"/>
                  <a:gd name="T46" fmla="*/ 29 w 71"/>
                  <a:gd name="T47" fmla="*/ 27 h 54"/>
                  <a:gd name="T48" fmla="*/ 30 w 71"/>
                  <a:gd name="T49" fmla="*/ 24 h 54"/>
                  <a:gd name="T50" fmla="*/ 35 w 71"/>
                  <a:gd name="T51" fmla="*/ 20 h 54"/>
                  <a:gd name="T52" fmla="*/ 45 w 71"/>
                  <a:gd name="T53" fmla="*/ 17 h 54"/>
                  <a:gd name="T54" fmla="*/ 50 w 71"/>
                  <a:gd name="T55" fmla="*/ 17 h 54"/>
                  <a:gd name="T56" fmla="*/ 52 w 71"/>
                  <a:gd name="T57" fmla="*/ 17 h 54"/>
                  <a:gd name="T58" fmla="*/ 53 w 71"/>
                  <a:gd name="T59" fmla="*/ 17 h 54"/>
                  <a:gd name="T60" fmla="*/ 57 w 71"/>
                  <a:gd name="T61" fmla="*/ 17 h 54"/>
                  <a:gd name="T62" fmla="*/ 58 w 71"/>
                  <a:gd name="T63" fmla="*/ 17 h 54"/>
                  <a:gd name="T64" fmla="*/ 61 w 71"/>
                  <a:gd name="T65" fmla="*/ 18 h 54"/>
                  <a:gd name="T66" fmla="*/ 71 w 71"/>
                  <a:gd name="T67" fmla="*/ 6 h 54"/>
                  <a:gd name="T68" fmla="*/ 54 w 71"/>
                  <a:gd name="T69" fmla="*/ 0 h 54"/>
                  <a:gd name="T70" fmla="*/ 13 w 71"/>
                  <a:gd name="T71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1" h="54">
                    <a:moveTo>
                      <a:pt x="13" y="21"/>
                    </a:moveTo>
                    <a:cubicBezTo>
                      <a:pt x="9" y="26"/>
                      <a:pt x="6" y="30"/>
                      <a:pt x="4" y="35"/>
                    </a:cubicBezTo>
                    <a:cubicBezTo>
                      <a:pt x="1" y="40"/>
                      <a:pt x="0" y="45"/>
                      <a:pt x="0" y="50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8" y="53"/>
                      <a:pt x="18" y="52"/>
                      <a:pt x="18" y="52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18" y="51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49"/>
                      <a:pt x="19" y="48"/>
                      <a:pt x="19" y="48"/>
                    </a:cubicBezTo>
                    <a:cubicBezTo>
                      <a:pt x="19" y="48"/>
                      <a:pt x="18" y="47"/>
                      <a:pt x="18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3" y="46"/>
                      <a:pt x="11" y="42"/>
                      <a:pt x="13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8" y="25"/>
                      <a:pt x="21" y="20"/>
                      <a:pt x="24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22"/>
                      <a:pt x="25" y="26"/>
                      <a:pt x="23" y="31"/>
                    </a:cubicBezTo>
                    <a:cubicBezTo>
                      <a:pt x="21" y="33"/>
                      <a:pt x="21" y="35"/>
                      <a:pt x="22" y="36"/>
                    </a:cubicBezTo>
                    <a:cubicBezTo>
                      <a:pt x="23" y="35"/>
                      <a:pt x="23" y="34"/>
                      <a:pt x="24" y="33"/>
                    </a:cubicBezTo>
                    <a:cubicBezTo>
                      <a:pt x="25" y="31"/>
                      <a:pt x="26" y="30"/>
                      <a:pt x="27" y="29"/>
                    </a:cubicBezTo>
                    <a:cubicBezTo>
                      <a:pt x="27" y="28"/>
                      <a:pt x="28" y="27"/>
                      <a:pt x="29" y="27"/>
                    </a:cubicBezTo>
                    <a:cubicBezTo>
                      <a:pt x="29" y="26"/>
                      <a:pt x="30" y="25"/>
                      <a:pt x="30" y="24"/>
                    </a:cubicBezTo>
                    <a:cubicBezTo>
                      <a:pt x="32" y="23"/>
                      <a:pt x="34" y="21"/>
                      <a:pt x="35" y="20"/>
                    </a:cubicBezTo>
                    <a:cubicBezTo>
                      <a:pt x="38" y="18"/>
                      <a:pt x="42" y="17"/>
                      <a:pt x="45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51" y="17"/>
                      <a:pt x="51" y="17"/>
                      <a:pt x="52" y="17"/>
                    </a:cubicBezTo>
                    <a:cubicBezTo>
                      <a:pt x="52" y="17"/>
                      <a:pt x="52" y="17"/>
                      <a:pt x="53" y="17"/>
                    </a:cubicBezTo>
                    <a:cubicBezTo>
                      <a:pt x="54" y="17"/>
                      <a:pt x="56" y="17"/>
                      <a:pt x="57" y="17"/>
                    </a:cubicBezTo>
                    <a:cubicBezTo>
                      <a:pt x="57" y="17"/>
                      <a:pt x="57" y="17"/>
                      <a:pt x="58" y="17"/>
                    </a:cubicBezTo>
                    <a:cubicBezTo>
                      <a:pt x="59" y="17"/>
                      <a:pt x="60" y="17"/>
                      <a:pt x="61" y="18"/>
                    </a:cubicBezTo>
                    <a:cubicBezTo>
                      <a:pt x="64" y="13"/>
                      <a:pt x="67" y="9"/>
                      <a:pt x="71" y="6"/>
                    </a:cubicBezTo>
                    <a:cubicBezTo>
                      <a:pt x="67" y="2"/>
                      <a:pt x="61" y="0"/>
                      <a:pt x="54" y="0"/>
                    </a:cubicBezTo>
                    <a:cubicBezTo>
                      <a:pt x="40" y="1"/>
                      <a:pt x="24" y="9"/>
                      <a:pt x="13" y="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998" name="Freeform 159"/>
              <p:cNvSpPr/>
              <p:nvPr/>
            </p:nvSpPr>
            <p:spPr bwMode="auto">
              <a:xfrm>
                <a:off x="9804401" y="5638801"/>
                <a:ext cx="41275" cy="58738"/>
              </a:xfrm>
              <a:custGeom>
                <a:avLst/>
                <a:gdLst>
                  <a:gd name="T0" fmla="*/ 4 w 11"/>
                  <a:gd name="T1" fmla="*/ 1 h 16"/>
                  <a:gd name="T2" fmla="*/ 0 w 11"/>
                  <a:gd name="T3" fmla="*/ 7 h 16"/>
                  <a:gd name="T4" fmla="*/ 5 w 11"/>
                  <a:gd name="T5" fmla="*/ 16 h 16"/>
                  <a:gd name="T6" fmla="*/ 10 w 11"/>
                  <a:gd name="T7" fmla="*/ 10 h 16"/>
                  <a:gd name="T8" fmla="*/ 11 w 11"/>
                  <a:gd name="T9" fmla="*/ 9 h 16"/>
                  <a:gd name="T10" fmla="*/ 6 w 11"/>
                  <a:gd name="T11" fmla="*/ 0 h 16"/>
                  <a:gd name="T12" fmla="*/ 4 w 11"/>
                  <a:gd name="T1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6">
                    <a:moveTo>
                      <a:pt x="4" y="1"/>
                    </a:moveTo>
                    <a:cubicBezTo>
                      <a:pt x="3" y="3"/>
                      <a:pt x="1" y="5"/>
                      <a:pt x="0" y="7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8" y="12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999" name="Freeform 160"/>
              <p:cNvSpPr/>
              <p:nvPr/>
            </p:nvSpPr>
            <p:spPr bwMode="auto">
              <a:xfrm>
                <a:off x="9771063" y="5727701"/>
                <a:ext cx="22225" cy="60325"/>
              </a:xfrm>
              <a:custGeom>
                <a:avLst/>
                <a:gdLst>
                  <a:gd name="T0" fmla="*/ 0 w 6"/>
                  <a:gd name="T1" fmla="*/ 1 h 16"/>
                  <a:gd name="T2" fmla="*/ 0 w 6"/>
                  <a:gd name="T3" fmla="*/ 3 h 16"/>
                  <a:gd name="T4" fmla="*/ 0 w 6"/>
                  <a:gd name="T5" fmla="*/ 3 h 16"/>
                  <a:gd name="T6" fmla="*/ 0 w 6"/>
                  <a:gd name="T7" fmla="*/ 5 h 16"/>
                  <a:gd name="T8" fmla="*/ 0 w 6"/>
                  <a:gd name="T9" fmla="*/ 5 h 16"/>
                  <a:gd name="T10" fmla="*/ 0 w 6"/>
                  <a:gd name="T11" fmla="*/ 8 h 16"/>
                  <a:gd name="T12" fmla="*/ 0 w 6"/>
                  <a:gd name="T13" fmla="*/ 8 h 16"/>
                  <a:gd name="T14" fmla="*/ 1 w 6"/>
                  <a:gd name="T15" fmla="*/ 11 h 16"/>
                  <a:gd name="T16" fmla="*/ 1 w 6"/>
                  <a:gd name="T17" fmla="*/ 11 h 16"/>
                  <a:gd name="T18" fmla="*/ 1 w 6"/>
                  <a:gd name="T19" fmla="*/ 12 h 16"/>
                  <a:gd name="T20" fmla="*/ 2 w 6"/>
                  <a:gd name="T21" fmla="*/ 14 h 16"/>
                  <a:gd name="T22" fmla="*/ 2 w 6"/>
                  <a:gd name="T23" fmla="*/ 15 h 16"/>
                  <a:gd name="T24" fmla="*/ 3 w 6"/>
                  <a:gd name="T25" fmla="*/ 16 h 16"/>
                  <a:gd name="T26" fmla="*/ 6 w 6"/>
                  <a:gd name="T27" fmla="*/ 16 h 16"/>
                  <a:gd name="T28" fmla="*/ 6 w 6"/>
                  <a:gd name="T29" fmla="*/ 9 h 16"/>
                  <a:gd name="T30" fmla="*/ 1 w 6"/>
                  <a:gd name="T31" fmla="*/ 0 h 16"/>
                  <a:gd name="T32" fmla="*/ 0 w 6"/>
                  <a:gd name="T3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16">
                    <a:moveTo>
                      <a:pt x="0" y="1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5" y="14"/>
                      <a:pt x="6" y="11"/>
                      <a:pt x="6" y="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0" name="Freeform 161"/>
              <p:cNvSpPr/>
              <p:nvPr/>
            </p:nvSpPr>
            <p:spPr bwMode="auto">
              <a:xfrm>
                <a:off x="9779001" y="5675313"/>
                <a:ext cx="36513" cy="68263"/>
              </a:xfrm>
              <a:custGeom>
                <a:avLst/>
                <a:gdLst>
                  <a:gd name="T0" fmla="*/ 1 w 10"/>
                  <a:gd name="T1" fmla="*/ 6 h 18"/>
                  <a:gd name="T2" fmla="*/ 0 w 10"/>
                  <a:gd name="T3" fmla="*/ 9 h 18"/>
                  <a:gd name="T4" fmla="*/ 0 w 10"/>
                  <a:gd name="T5" fmla="*/ 9 h 18"/>
                  <a:gd name="T6" fmla="*/ 6 w 10"/>
                  <a:gd name="T7" fmla="*/ 18 h 18"/>
                  <a:gd name="T8" fmla="*/ 7 w 10"/>
                  <a:gd name="T9" fmla="*/ 15 h 18"/>
                  <a:gd name="T10" fmla="*/ 10 w 10"/>
                  <a:gd name="T11" fmla="*/ 9 h 18"/>
                  <a:gd name="T12" fmla="*/ 4 w 10"/>
                  <a:gd name="T13" fmla="*/ 0 h 18"/>
                  <a:gd name="T14" fmla="*/ 1 w 10"/>
                  <a:gd name="T15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8">
                    <a:moveTo>
                      <a:pt x="1" y="6"/>
                    </a:moveTo>
                    <a:cubicBezTo>
                      <a:pt x="1" y="7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7"/>
                      <a:pt x="7" y="16"/>
                      <a:pt x="7" y="15"/>
                    </a:cubicBezTo>
                    <a:cubicBezTo>
                      <a:pt x="8" y="13"/>
                      <a:pt x="9" y="11"/>
                      <a:pt x="10" y="9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2"/>
                      <a:pt x="2" y="4"/>
                      <a:pt x="1" y="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1" name="Freeform 162"/>
              <p:cNvSpPr/>
              <p:nvPr/>
            </p:nvSpPr>
            <p:spPr bwMode="auto">
              <a:xfrm>
                <a:off x="9958388" y="5562601"/>
                <a:ext cx="52388" cy="38100"/>
              </a:xfrm>
              <a:custGeom>
                <a:avLst/>
                <a:gdLst>
                  <a:gd name="T0" fmla="*/ 5 w 14"/>
                  <a:gd name="T1" fmla="*/ 0 h 10"/>
                  <a:gd name="T2" fmla="*/ 0 w 14"/>
                  <a:gd name="T3" fmla="*/ 1 h 10"/>
                  <a:gd name="T4" fmla="*/ 0 w 14"/>
                  <a:gd name="T5" fmla="*/ 1 h 10"/>
                  <a:gd name="T6" fmla="*/ 5 w 14"/>
                  <a:gd name="T7" fmla="*/ 10 h 10"/>
                  <a:gd name="T8" fmla="*/ 12 w 14"/>
                  <a:gd name="T9" fmla="*/ 9 h 10"/>
                  <a:gd name="T10" fmla="*/ 14 w 14"/>
                  <a:gd name="T11" fmla="*/ 9 h 10"/>
                  <a:gd name="T12" fmla="*/ 9 w 14"/>
                  <a:gd name="T13" fmla="*/ 0 h 10"/>
                  <a:gd name="T14" fmla="*/ 5 w 14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0">
                    <a:moveTo>
                      <a:pt x="5" y="0"/>
                    </a:moveTo>
                    <a:cubicBezTo>
                      <a:pt x="3" y="0"/>
                      <a:pt x="2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10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2" name="Freeform 163"/>
              <p:cNvSpPr/>
              <p:nvPr/>
            </p:nvSpPr>
            <p:spPr bwMode="auto">
              <a:xfrm>
                <a:off x="10010776" y="5567363"/>
                <a:ext cx="49213" cy="41275"/>
              </a:xfrm>
              <a:custGeom>
                <a:avLst/>
                <a:gdLst>
                  <a:gd name="T0" fmla="*/ 5 w 13"/>
                  <a:gd name="T1" fmla="*/ 2 h 11"/>
                  <a:gd name="T2" fmla="*/ 0 w 13"/>
                  <a:gd name="T3" fmla="*/ 0 h 11"/>
                  <a:gd name="T4" fmla="*/ 5 w 13"/>
                  <a:gd name="T5" fmla="*/ 8 h 11"/>
                  <a:gd name="T6" fmla="*/ 13 w 13"/>
                  <a:gd name="T7" fmla="*/ 11 h 11"/>
                  <a:gd name="T8" fmla="*/ 10 w 13"/>
                  <a:gd name="T9" fmla="*/ 7 h 11"/>
                  <a:gd name="T10" fmla="*/ 5 w 13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5" y="2"/>
                    </a:moveTo>
                    <a:cubicBezTo>
                      <a:pt x="3" y="1"/>
                      <a:pt x="2" y="1"/>
                      <a:pt x="0" y="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8" y="8"/>
                      <a:pt x="11" y="10"/>
                      <a:pt x="13" y="1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5"/>
                      <a:pt x="7" y="3"/>
                      <a:pt x="5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3" name="Freeform 164"/>
              <p:cNvSpPr/>
              <p:nvPr/>
            </p:nvSpPr>
            <p:spPr bwMode="auto">
              <a:xfrm>
                <a:off x="9872663" y="5584826"/>
                <a:ext cx="47625" cy="49213"/>
              </a:xfrm>
              <a:custGeom>
                <a:avLst/>
                <a:gdLst>
                  <a:gd name="T0" fmla="*/ 7 w 13"/>
                  <a:gd name="T1" fmla="*/ 0 h 13"/>
                  <a:gd name="T2" fmla="*/ 6 w 13"/>
                  <a:gd name="T3" fmla="*/ 0 h 13"/>
                  <a:gd name="T4" fmla="*/ 6 w 13"/>
                  <a:gd name="T5" fmla="*/ 1 h 13"/>
                  <a:gd name="T6" fmla="*/ 1 w 13"/>
                  <a:gd name="T7" fmla="*/ 3 h 13"/>
                  <a:gd name="T8" fmla="*/ 1 w 13"/>
                  <a:gd name="T9" fmla="*/ 3 h 13"/>
                  <a:gd name="T10" fmla="*/ 1 w 13"/>
                  <a:gd name="T11" fmla="*/ 3 h 13"/>
                  <a:gd name="T12" fmla="*/ 0 w 13"/>
                  <a:gd name="T13" fmla="*/ 4 h 13"/>
                  <a:gd name="T14" fmla="*/ 6 w 13"/>
                  <a:gd name="T15" fmla="*/ 13 h 13"/>
                  <a:gd name="T16" fmla="*/ 13 w 13"/>
                  <a:gd name="T17" fmla="*/ 9 h 13"/>
                  <a:gd name="T18" fmla="*/ 7 w 13"/>
                  <a:gd name="T19" fmla="*/ 0 h 13"/>
                  <a:gd name="T20" fmla="*/ 7 w 13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7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10" y="10"/>
                      <a:pt x="13" y="9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4" name="Freeform 165"/>
              <p:cNvSpPr/>
              <p:nvPr/>
            </p:nvSpPr>
            <p:spPr bwMode="auto">
              <a:xfrm>
                <a:off x="9913938" y="5570538"/>
                <a:ext cx="47625" cy="41275"/>
              </a:xfrm>
              <a:custGeom>
                <a:avLst/>
                <a:gdLst>
                  <a:gd name="T0" fmla="*/ 7 w 13"/>
                  <a:gd name="T1" fmla="*/ 0 h 11"/>
                  <a:gd name="T2" fmla="*/ 7 w 13"/>
                  <a:gd name="T3" fmla="*/ 0 h 11"/>
                  <a:gd name="T4" fmla="*/ 1 w 13"/>
                  <a:gd name="T5" fmla="*/ 2 h 11"/>
                  <a:gd name="T6" fmla="*/ 1 w 13"/>
                  <a:gd name="T7" fmla="*/ 2 h 11"/>
                  <a:gd name="T8" fmla="*/ 0 w 13"/>
                  <a:gd name="T9" fmla="*/ 2 h 11"/>
                  <a:gd name="T10" fmla="*/ 0 w 13"/>
                  <a:gd name="T11" fmla="*/ 2 h 11"/>
                  <a:gd name="T12" fmla="*/ 5 w 13"/>
                  <a:gd name="T13" fmla="*/ 11 h 11"/>
                  <a:gd name="T14" fmla="*/ 13 w 13"/>
                  <a:gd name="T15" fmla="*/ 8 h 11"/>
                  <a:gd name="T16" fmla="*/ 8 w 13"/>
                  <a:gd name="T17" fmla="*/ 0 h 11"/>
                  <a:gd name="T18" fmla="*/ 7 w 13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1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1"/>
                      <a:pt x="3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8" y="10"/>
                      <a:pt x="10" y="9"/>
                      <a:pt x="13" y="8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5" name="Freeform 166"/>
              <p:cNvSpPr/>
              <p:nvPr/>
            </p:nvSpPr>
            <p:spPr bwMode="auto">
              <a:xfrm>
                <a:off x="9834563" y="5608638"/>
                <a:ext cx="44450" cy="55563"/>
              </a:xfrm>
              <a:custGeom>
                <a:avLst/>
                <a:gdLst>
                  <a:gd name="T0" fmla="*/ 6 w 12"/>
                  <a:gd name="T1" fmla="*/ 1 h 15"/>
                  <a:gd name="T2" fmla="*/ 6 w 12"/>
                  <a:gd name="T3" fmla="*/ 1 h 15"/>
                  <a:gd name="T4" fmla="*/ 1 w 12"/>
                  <a:gd name="T5" fmla="*/ 5 h 15"/>
                  <a:gd name="T6" fmla="*/ 1 w 12"/>
                  <a:gd name="T7" fmla="*/ 5 h 15"/>
                  <a:gd name="T8" fmla="*/ 0 w 12"/>
                  <a:gd name="T9" fmla="*/ 5 h 15"/>
                  <a:gd name="T10" fmla="*/ 6 w 12"/>
                  <a:gd name="T11" fmla="*/ 15 h 15"/>
                  <a:gd name="T12" fmla="*/ 12 w 12"/>
                  <a:gd name="T13" fmla="*/ 9 h 15"/>
                  <a:gd name="T14" fmla="*/ 7 w 12"/>
                  <a:gd name="T15" fmla="*/ 0 h 15"/>
                  <a:gd name="T16" fmla="*/ 6 w 12"/>
                  <a:gd name="T17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5">
                    <a:moveTo>
                      <a:pt x="6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4" y="2"/>
                      <a:pt x="3" y="3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10" y="11"/>
                      <a:pt x="12" y="9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6" name="Freeform 167"/>
              <p:cNvSpPr/>
              <p:nvPr/>
            </p:nvSpPr>
            <p:spPr bwMode="auto">
              <a:xfrm>
                <a:off x="9936163" y="5691188"/>
                <a:ext cx="82550" cy="146050"/>
              </a:xfrm>
              <a:custGeom>
                <a:avLst/>
                <a:gdLst>
                  <a:gd name="T0" fmla="*/ 22 w 22"/>
                  <a:gd name="T1" fmla="*/ 0 h 39"/>
                  <a:gd name="T2" fmla="*/ 22 w 22"/>
                  <a:gd name="T3" fmla="*/ 0 h 39"/>
                  <a:gd name="T4" fmla="*/ 6 w 22"/>
                  <a:gd name="T5" fmla="*/ 12 h 39"/>
                  <a:gd name="T6" fmla="*/ 0 w 22"/>
                  <a:gd name="T7" fmla="*/ 35 h 39"/>
                  <a:gd name="T8" fmla="*/ 19 w 22"/>
                  <a:gd name="T9" fmla="*/ 39 h 39"/>
                  <a:gd name="T10" fmla="*/ 17 w 22"/>
                  <a:gd name="T11" fmla="*/ 32 h 39"/>
                  <a:gd name="T12" fmla="*/ 17 w 22"/>
                  <a:gd name="T13" fmla="*/ 16 h 39"/>
                  <a:gd name="T14" fmla="*/ 22 w 22"/>
                  <a:gd name="T15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9"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16" y="0"/>
                      <a:pt x="10" y="5"/>
                      <a:pt x="6" y="12"/>
                    </a:cubicBezTo>
                    <a:cubicBezTo>
                      <a:pt x="3" y="19"/>
                      <a:pt x="1" y="27"/>
                      <a:pt x="0" y="35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8" y="37"/>
                      <a:pt x="18" y="34"/>
                      <a:pt x="17" y="32"/>
                    </a:cubicBezTo>
                    <a:cubicBezTo>
                      <a:pt x="16" y="27"/>
                      <a:pt x="16" y="22"/>
                      <a:pt x="17" y="16"/>
                    </a:cubicBezTo>
                    <a:cubicBezTo>
                      <a:pt x="18" y="10"/>
                      <a:pt x="20" y="5"/>
                      <a:pt x="2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7" name="Freeform 168"/>
              <p:cNvSpPr/>
              <p:nvPr/>
            </p:nvSpPr>
            <p:spPr bwMode="auto">
              <a:xfrm>
                <a:off x="9902826" y="5724526"/>
                <a:ext cx="52388" cy="30163"/>
              </a:xfrm>
              <a:custGeom>
                <a:avLst/>
                <a:gdLst>
                  <a:gd name="T0" fmla="*/ 12 w 14"/>
                  <a:gd name="T1" fmla="*/ 2 h 8"/>
                  <a:gd name="T2" fmla="*/ 14 w 14"/>
                  <a:gd name="T3" fmla="*/ 0 h 8"/>
                  <a:gd name="T4" fmla="*/ 4 w 14"/>
                  <a:gd name="T5" fmla="*/ 0 h 8"/>
                  <a:gd name="T6" fmla="*/ 2 w 14"/>
                  <a:gd name="T7" fmla="*/ 4 h 8"/>
                  <a:gd name="T8" fmla="*/ 0 w 14"/>
                  <a:gd name="T9" fmla="*/ 8 h 8"/>
                  <a:gd name="T10" fmla="*/ 0 w 14"/>
                  <a:gd name="T11" fmla="*/ 8 h 8"/>
                  <a:gd name="T12" fmla="*/ 10 w 14"/>
                  <a:gd name="T13" fmla="*/ 8 h 8"/>
                  <a:gd name="T14" fmla="*/ 12 w 14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8">
                    <a:moveTo>
                      <a:pt x="12" y="2"/>
                    </a:moveTo>
                    <a:cubicBezTo>
                      <a:pt x="13" y="1"/>
                      <a:pt x="13" y="1"/>
                      <a:pt x="1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2" y="4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6"/>
                      <a:pt x="11" y="4"/>
                      <a:pt x="12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8" name="Freeform 169"/>
              <p:cNvSpPr/>
              <p:nvPr/>
            </p:nvSpPr>
            <p:spPr bwMode="auto">
              <a:xfrm>
                <a:off x="9928226" y="5686426"/>
                <a:ext cx="60325" cy="23813"/>
              </a:xfrm>
              <a:custGeom>
                <a:avLst/>
                <a:gdLst>
                  <a:gd name="T0" fmla="*/ 16 w 16"/>
                  <a:gd name="T1" fmla="*/ 0 h 6"/>
                  <a:gd name="T2" fmla="*/ 11 w 16"/>
                  <a:gd name="T3" fmla="*/ 1 h 6"/>
                  <a:gd name="T4" fmla="*/ 4 w 16"/>
                  <a:gd name="T5" fmla="*/ 3 h 6"/>
                  <a:gd name="T6" fmla="*/ 0 w 16"/>
                  <a:gd name="T7" fmla="*/ 6 h 6"/>
                  <a:gd name="T8" fmla="*/ 9 w 16"/>
                  <a:gd name="T9" fmla="*/ 6 h 6"/>
                  <a:gd name="T10" fmla="*/ 16 w 16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6">
                    <a:moveTo>
                      <a:pt x="16" y="0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9" y="1"/>
                      <a:pt x="7" y="2"/>
                      <a:pt x="4" y="3"/>
                    </a:cubicBezTo>
                    <a:cubicBezTo>
                      <a:pt x="3" y="4"/>
                      <a:pt x="1" y="5"/>
                      <a:pt x="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1" y="4"/>
                      <a:pt x="14" y="2"/>
                      <a:pt x="1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09" name="Freeform 170"/>
              <p:cNvSpPr/>
              <p:nvPr/>
            </p:nvSpPr>
            <p:spPr bwMode="auto">
              <a:xfrm>
                <a:off x="9906001" y="5815013"/>
                <a:ext cx="22225" cy="3175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5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0" name="Freeform 171"/>
              <p:cNvSpPr/>
              <p:nvPr/>
            </p:nvSpPr>
            <p:spPr bwMode="auto">
              <a:xfrm>
                <a:off x="9886951" y="5768976"/>
                <a:ext cx="49213" cy="30163"/>
              </a:xfrm>
              <a:custGeom>
                <a:avLst/>
                <a:gdLst>
                  <a:gd name="T0" fmla="*/ 13 w 13"/>
                  <a:gd name="T1" fmla="*/ 0 h 8"/>
                  <a:gd name="T2" fmla="*/ 2 w 13"/>
                  <a:gd name="T3" fmla="*/ 0 h 8"/>
                  <a:gd name="T4" fmla="*/ 2 w 13"/>
                  <a:gd name="T5" fmla="*/ 1 h 8"/>
                  <a:gd name="T6" fmla="*/ 2 w 13"/>
                  <a:gd name="T7" fmla="*/ 1 h 8"/>
                  <a:gd name="T8" fmla="*/ 1 w 13"/>
                  <a:gd name="T9" fmla="*/ 7 h 8"/>
                  <a:gd name="T10" fmla="*/ 1 w 13"/>
                  <a:gd name="T11" fmla="*/ 7 h 8"/>
                  <a:gd name="T12" fmla="*/ 0 w 13"/>
                  <a:gd name="T13" fmla="*/ 8 h 8"/>
                  <a:gd name="T14" fmla="*/ 0 w 13"/>
                  <a:gd name="T15" fmla="*/ 8 h 8"/>
                  <a:gd name="T16" fmla="*/ 11 w 13"/>
                  <a:gd name="T17" fmla="*/ 8 h 8"/>
                  <a:gd name="T18" fmla="*/ 13 w 13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8">
                    <a:moveTo>
                      <a:pt x="1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3"/>
                      <a:pt x="1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5"/>
                      <a:pt x="12" y="3"/>
                      <a:pt x="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1" name="Freeform 172"/>
              <p:cNvSpPr/>
              <p:nvPr/>
            </p:nvSpPr>
            <p:spPr bwMode="auto">
              <a:xfrm>
                <a:off x="10210801" y="5881688"/>
                <a:ext cx="36513" cy="15875"/>
              </a:xfrm>
              <a:custGeom>
                <a:avLst/>
                <a:gdLst>
                  <a:gd name="T0" fmla="*/ 9 w 10"/>
                  <a:gd name="T1" fmla="*/ 4 h 4"/>
                  <a:gd name="T2" fmla="*/ 10 w 10"/>
                  <a:gd name="T3" fmla="*/ 3 h 4"/>
                  <a:gd name="T4" fmla="*/ 2 w 10"/>
                  <a:gd name="T5" fmla="*/ 0 h 4"/>
                  <a:gd name="T6" fmla="*/ 0 w 10"/>
                  <a:gd name="T7" fmla="*/ 1 h 4"/>
                  <a:gd name="T8" fmla="*/ 5 w 10"/>
                  <a:gd name="T9" fmla="*/ 2 h 4"/>
                  <a:gd name="T10" fmla="*/ 9 w 10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4">
                    <a:moveTo>
                      <a:pt x="9" y="4"/>
                    </a:moveTo>
                    <a:cubicBezTo>
                      <a:pt x="10" y="4"/>
                      <a:pt x="10" y="3"/>
                      <a:pt x="1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7" y="2"/>
                      <a:pt x="8" y="3"/>
                      <a:pt x="9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2" name="Freeform 173"/>
              <p:cNvSpPr/>
              <p:nvPr/>
            </p:nvSpPr>
            <p:spPr bwMode="auto">
              <a:xfrm>
                <a:off x="10229851" y="5848351"/>
                <a:ext cx="52388" cy="38100"/>
              </a:xfrm>
              <a:custGeom>
                <a:avLst/>
                <a:gdLst>
                  <a:gd name="T0" fmla="*/ 0 w 14"/>
                  <a:gd name="T1" fmla="*/ 7 h 10"/>
                  <a:gd name="T2" fmla="*/ 8 w 14"/>
                  <a:gd name="T3" fmla="*/ 10 h 10"/>
                  <a:gd name="T4" fmla="*/ 9 w 14"/>
                  <a:gd name="T5" fmla="*/ 9 h 10"/>
                  <a:gd name="T6" fmla="*/ 9 w 14"/>
                  <a:gd name="T7" fmla="*/ 9 h 10"/>
                  <a:gd name="T8" fmla="*/ 9 w 14"/>
                  <a:gd name="T9" fmla="*/ 9 h 10"/>
                  <a:gd name="T10" fmla="*/ 11 w 14"/>
                  <a:gd name="T11" fmla="*/ 7 h 10"/>
                  <a:gd name="T12" fmla="*/ 11 w 14"/>
                  <a:gd name="T13" fmla="*/ 7 h 10"/>
                  <a:gd name="T14" fmla="*/ 11 w 14"/>
                  <a:gd name="T15" fmla="*/ 7 h 10"/>
                  <a:gd name="T16" fmla="*/ 13 w 14"/>
                  <a:gd name="T17" fmla="*/ 5 h 10"/>
                  <a:gd name="T18" fmla="*/ 13 w 14"/>
                  <a:gd name="T19" fmla="*/ 5 h 10"/>
                  <a:gd name="T20" fmla="*/ 13 w 14"/>
                  <a:gd name="T21" fmla="*/ 5 h 10"/>
                  <a:gd name="T22" fmla="*/ 14 w 14"/>
                  <a:gd name="T23" fmla="*/ 4 h 10"/>
                  <a:gd name="T24" fmla="*/ 6 w 14"/>
                  <a:gd name="T25" fmla="*/ 0 h 10"/>
                  <a:gd name="T26" fmla="*/ 0 w 14"/>
                  <a:gd name="T2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10">
                    <a:moveTo>
                      <a:pt x="0" y="7"/>
                    </a:move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2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4" y="4"/>
                      <a:pt x="14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2"/>
                      <a:pt x="2" y="5"/>
                      <a:pt x="0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3" name="Freeform 174"/>
              <p:cNvSpPr/>
              <p:nvPr/>
            </p:nvSpPr>
            <p:spPr bwMode="auto">
              <a:xfrm>
                <a:off x="10255251" y="5626101"/>
                <a:ext cx="46038" cy="42863"/>
              </a:xfrm>
              <a:custGeom>
                <a:avLst/>
                <a:gdLst>
                  <a:gd name="T0" fmla="*/ 11 w 12"/>
                  <a:gd name="T1" fmla="*/ 11 h 11"/>
                  <a:gd name="T2" fmla="*/ 11 w 12"/>
                  <a:gd name="T3" fmla="*/ 10 h 11"/>
                  <a:gd name="T4" fmla="*/ 10 w 12"/>
                  <a:gd name="T5" fmla="*/ 9 h 11"/>
                  <a:gd name="T6" fmla="*/ 10 w 12"/>
                  <a:gd name="T7" fmla="*/ 9 h 11"/>
                  <a:gd name="T8" fmla="*/ 9 w 12"/>
                  <a:gd name="T9" fmla="*/ 8 h 11"/>
                  <a:gd name="T10" fmla="*/ 8 w 12"/>
                  <a:gd name="T11" fmla="*/ 7 h 11"/>
                  <a:gd name="T12" fmla="*/ 8 w 12"/>
                  <a:gd name="T13" fmla="*/ 7 h 11"/>
                  <a:gd name="T14" fmla="*/ 7 w 12"/>
                  <a:gd name="T15" fmla="*/ 6 h 11"/>
                  <a:gd name="T16" fmla="*/ 7 w 12"/>
                  <a:gd name="T17" fmla="*/ 5 h 11"/>
                  <a:gd name="T18" fmla="*/ 7 w 12"/>
                  <a:gd name="T19" fmla="*/ 5 h 11"/>
                  <a:gd name="T20" fmla="*/ 5 w 12"/>
                  <a:gd name="T21" fmla="*/ 4 h 11"/>
                  <a:gd name="T22" fmla="*/ 5 w 12"/>
                  <a:gd name="T23" fmla="*/ 4 h 11"/>
                  <a:gd name="T24" fmla="*/ 4 w 12"/>
                  <a:gd name="T25" fmla="*/ 3 h 11"/>
                  <a:gd name="T26" fmla="*/ 3 w 12"/>
                  <a:gd name="T27" fmla="*/ 3 h 11"/>
                  <a:gd name="T28" fmla="*/ 3 w 12"/>
                  <a:gd name="T29" fmla="*/ 2 h 11"/>
                  <a:gd name="T30" fmla="*/ 2 w 12"/>
                  <a:gd name="T31" fmla="*/ 2 h 11"/>
                  <a:gd name="T32" fmla="*/ 1 w 12"/>
                  <a:gd name="T33" fmla="*/ 1 h 11"/>
                  <a:gd name="T34" fmla="*/ 1 w 12"/>
                  <a:gd name="T35" fmla="*/ 1 h 11"/>
                  <a:gd name="T36" fmla="*/ 0 w 12"/>
                  <a:gd name="T37" fmla="*/ 0 h 11"/>
                  <a:gd name="T38" fmla="*/ 1 w 12"/>
                  <a:gd name="T39" fmla="*/ 2 h 11"/>
                  <a:gd name="T40" fmla="*/ 6 w 12"/>
                  <a:gd name="T41" fmla="*/ 9 h 11"/>
                  <a:gd name="T42" fmla="*/ 12 w 12"/>
                  <a:gd name="T43" fmla="*/ 11 h 11"/>
                  <a:gd name="T44" fmla="*/ 11 w 12"/>
                  <a:gd name="T45" fmla="*/ 11 h 11"/>
                  <a:gd name="T46" fmla="*/ 11 w 12"/>
                  <a:gd name="T4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9" y="8"/>
                      <a:pt x="9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3" y="4"/>
                      <a:pt x="4" y="6"/>
                      <a:pt x="6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4" name="Freeform 175"/>
              <p:cNvSpPr/>
              <p:nvPr/>
            </p:nvSpPr>
            <p:spPr bwMode="auto">
              <a:xfrm>
                <a:off x="10015538" y="5603876"/>
                <a:ext cx="273050" cy="277813"/>
              </a:xfrm>
              <a:custGeom>
                <a:avLst/>
                <a:gdLst>
                  <a:gd name="T0" fmla="*/ 1 w 73"/>
                  <a:gd name="T1" fmla="*/ 40 h 74"/>
                  <a:gd name="T2" fmla="*/ 5 w 73"/>
                  <a:gd name="T3" fmla="*/ 64 h 74"/>
                  <a:gd name="T4" fmla="*/ 9 w 73"/>
                  <a:gd name="T5" fmla="*/ 65 h 74"/>
                  <a:gd name="T6" fmla="*/ 3 w 73"/>
                  <a:gd name="T7" fmla="*/ 40 h 74"/>
                  <a:gd name="T8" fmla="*/ 41 w 73"/>
                  <a:gd name="T9" fmla="*/ 3 h 74"/>
                  <a:gd name="T10" fmla="*/ 42 w 73"/>
                  <a:gd name="T11" fmla="*/ 3 h 74"/>
                  <a:gd name="T12" fmla="*/ 5 w 73"/>
                  <a:gd name="T13" fmla="*/ 40 h 74"/>
                  <a:gd name="T14" fmla="*/ 10 w 73"/>
                  <a:gd name="T15" fmla="*/ 65 h 74"/>
                  <a:gd name="T16" fmla="*/ 29 w 73"/>
                  <a:gd name="T17" fmla="*/ 70 h 74"/>
                  <a:gd name="T18" fmla="*/ 29 w 73"/>
                  <a:gd name="T19" fmla="*/ 65 h 74"/>
                  <a:gd name="T20" fmla="*/ 17 w 73"/>
                  <a:gd name="T21" fmla="*/ 62 h 74"/>
                  <a:gd name="T22" fmla="*/ 21 w 73"/>
                  <a:gd name="T23" fmla="*/ 52 h 74"/>
                  <a:gd name="T24" fmla="*/ 32 w 73"/>
                  <a:gd name="T25" fmla="*/ 56 h 74"/>
                  <a:gd name="T26" fmla="*/ 40 w 73"/>
                  <a:gd name="T27" fmla="*/ 51 h 74"/>
                  <a:gd name="T28" fmla="*/ 33 w 73"/>
                  <a:gd name="T29" fmla="*/ 44 h 74"/>
                  <a:gd name="T30" fmla="*/ 22 w 73"/>
                  <a:gd name="T31" fmla="*/ 29 h 74"/>
                  <a:gd name="T32" fmla="*/ 37 w 73"/>
                  <a:gd name="T33" fmla="*/ 14 h 74"/>
                  <a:gd name="T34" fmla="*/ 38 w 73"/>
                  <a:gd name="T35" fmla="*/ 6 h 74"/>
                  <a:gd name="T36" fmla="*/ 45 w 73"/>
                  <a:gd name="T37" fmla="*/ 6 h 74"/>
                  <a:gd name="T38" fmla="*/ 44 w 73"/>
                  <a:gd name="T39" fmla="*/ 14 h 74"/>
                  <a:gd name="T40" fmla="*/ 54 w 73"/>
                  <a:gd name="T41" fmla="*/ 16 h 74"/>
                  <a:gd name="T42" fmla="*/ 51 w 73"/>
                  <a:gd name="T43" fmla="*/ 26 h 74"/>
                  <a:gd name="T44" fmla="*/ 41 w 73"/>
                  <a:gd name="T45" fmla="*/ 23 h 74"/>
                  <a:gd name="T46" fmla="*/ 34 w 73"/>
                  <a:gd name="T47" fmla="*/ 27 h 74"/>
                  <a:gd name="T48" fmla="*/ 41 w 73"/>
                  <a:gd name="T49" fmla="*/ 34 h 74"/>
                  <a:gd name="T50" fmla="*/ 51 w 73"/>
                  <a:gd name="T51" fmla="*/ 50 h 74"/>
                  <a:gd name="T52" fmla="*/ 36 w 73"/>
                  <a:gd name="T53" fmla="*/ 65 h 74"/>
                  <a:gd name="T54" fmla="*/ 35 w 73"/>
                  <a:gd name="T55" fmla="*/ 71 h 74"/>
                  <a:gd name="T56" fmla="*/ 48 w 73"/>
                  <a:gd name="T57" fmla="*/ 74 h 74"/>
                  <a:gd name="T58" fmla="*/ 71 w 73"/>
                  <a:gd name="T59" fmla="*/ 40 h 74"/>
                  <a:gd name="T60" fmla="*/ 63 w 73"/>
                  <a:gd name="T61" fmla="*/ 10 h 74"/>
                  <a:gd name="T62" fmla="*/ 42 w 73"/>
                  <a:gd name="T63" fmla="*/ 0 h 74"/>
                  <a:gd name="T64" fmla="*/ 1 w 73"/>
                  <a:gd name="T65" fmla="*/ 4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3" h="74">
                    <a:moveTo>
                      <a:pt x="1" y="40"/>
                    </a:moveTo>
                    <a:cubicBezTo>
                      <a:pt x="0" y="49"/>
                      <a:pt x="2" y="57"/>
                      <a:pt x="5" y="64"/>
                    </a:cubicBezTo>
                    <a:cubicBezTo>
                      <a:pt x="9" y="65"/>
                      <a:pt x="9" y="65"/>
                      <a:pt x="9" y="65"/>
                    </a:cubicBezTo>
                    <a:cubicBezTo>
                      <a:pt x="4" y="58"/>
                      <a:pt x="2" y="49"/>
                      <a:pt x="3" y="40"/>
                    </a:cubicBezTo>
                    <a:cubicBezTo>
                      <a:pt x="6" y="20"/>
                      <a:pt x="23" y="3"/>
                      <a:pt x="4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24" y="3"/>
                      <a:pt x="7" y="20"/>
                      <a:pt x="5" y="40"/>
                    </a:cubicBezTo>
                    <a:cubicBezTo>
                      <a:pt x="3" y="49"/>
                      <a:pt x="5" y="58"/>
                      <a:pt x="10" y="65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4" y="65"/>
                      <a:pt x="20" y="64"/>
                      <a:pt x="17" y="62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24" y="54"/>
                      <a:pt x="28" y="56"/>
                      <a:pt x="32" y="56"/>
                    </a:cubicBezTo>
                    <a:cubicBezTo>
                      <a:pt x="37" y="56"/>
                      <a:pt x="40" y="54"/>
                      <a:pt x="40" y="51"/>
                    </a:cubicBezTo>
                    <a:cubicBezTo>
                      <a:pt x="41" y="48"/>
                      <a:pt x="38" y="46"/>
                      <a:pt x="33" y="44"/>
                    </a:cubicBezTo>
                    <a:cubicBezTo>
                      <a:pt x="26" y="41"/>
                      <a:pt x="21" y="37"/>
                      <a:pt x="22" y="29"/>
                    </a:cubicBezTo>
                    <a:cubicBezTo>
                      <a:pt x="23" y="21"/>
                      <a:pt x="29" y="16"/>
                      <a:pt x="37" y="14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9" y="14"/>
                      <a:pt x="52" y="15"/>
                      <a:pt x="54" y="16"/>
                    </a:cubicBezTo>
                    <a:cubicBezTo>
                      <a:pt x="51" y="26"/>
                      <a:pt x="51" y="26"/>
                      <a:pt x="51" y="26"/>
                    </a:cubicBezTo>
                    <a:cubicBezTo>
                      <a:pt x="49" y="25"/>
                      <a:pt x="46" y="23"/>
                      <a:pt x="41" y="23"/>
                    </a:cubicBezTo>
                    <a:cubicBezTo>
                      <a:pt x="36" y="23"/>
                      <a:pt x="34" y="25"/>
                      <a:pt x="34" y="27"/>
                    </a:cubicBezTo>
                    <a:cubicBezTo>
                      <a:pt x="33" y="30"/>
                      <a:pt x="36" y="32"/>
                      <a:pt x="41" y="34"/>
                    </a:cubicBezTo>
                    <a:cubicBezTo>
                      <a:pt x="50" y="38"/>
                      <a:pt x="52" y="42"/>
                      <a:pt x="51" y="50"/>
                    </a:cubicBezTo>
                    <a:cubicBezTo>
                      <a:pt x="50" y="57"/>
                      <a:pt x="45" y="63"/>
                      <a:pt x="36" y="65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60" y="67"/>
                      <a:pt x="69" y="54"/>
                      <a:pt x="71" y="40"/>
                    </a:cubicBezTo>
                    <a:cubicBezTo>
                      <a:pt x="73" y="28"/>
                      <a:pt x="70" y="18"/>
                      <a:pt x="63" y="10"/>
                    </a:cubicBezTo>
                    <a:cubicBezTo>
                      <a:pt x="58" y="4"/>
                      <a:pt x="50" y="0"/>
                      <a:pt x="42" y="0"/>
                    </a:cubicBezTo>
                    <a:cubicBezTo>
                      <a:pt x="23" y="0"/>
                      <a:pt x="4" y="18"/>
                      <a:pt x="1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5" name="Freeform 176"/>
              <p:cNvSpPr/>
              <p:nvPr/>
            </p:nvSpPr>
            <p:spPr bwMode="auto">
              <a:xfrm>
                <a:off x="10288588" y="5727701"/>
                <a:ext cx="34925" cy="41275"/>
              </a:xfrm>
              <a:custGeom>
                <a:avLst/>
                <a:gdLst>
                  <a:gd name="T0" fmla="*/ 9 w 9"/>
                  <a:gd name="T1" fmla="*/ 3 h 11"/>
                  <a:gd name="T2" fmla="*/ 1 w 9"/>
                  <a:gd name="T3" fmla="*/ 0 h 11"/>
                  <a:gd name="T4" fmla="*/ 1 w 9"/>
                  <a:gd name="T5" fmla="*/ 7 h 11"/>
                  <a:gd name="T6" fmla="*/ 0 w 9"/>
                  <a:gd name="T7" fmla="*/ 8 h 11"/>
                  <a:gd name="T8" fmla="*/ 8 w 9"/>
                  <a:gd name="T9" fmla="*/ 11 h 11"/>
                  <a:gd name="T10" fmla="*/ 9 w 9"/>
                  <a:gd name="T11" fmla="*/ 9 h 11"/>
                  <a:gd name="T12" fmla="*/ 9 w 9"/>
                  <a:gd name="T13" fmla="*/ 8 h 11"/>
                  <a:gd name="T14" fmla="*/ 9 w 9"/>
                  <a:gd name="T15" fmla="*/ 6 h 11"/>
                  <a:gd name="T16" fmla="*/ 9 w 9"/>
                  <a:gd name="T17" fmla="*/ 5 h 11"/>
                  <a:gd name="T18" fmla="*/ 9 w 9"/>
                  <a:gd name="T19" fmla="*/ 3 h 11"/>
                  <a:gd name="T20" fmla="*/ 9 w 9"/>
                  <a:gd name="T2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1">
                    <a:moveTo>
                      <a:pt x="9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1" y="4"/>
                      <a:pt x="1" y="7"/>
                    </a:cubicBezTo>
                    <a:cubicBezTo>
                      <a:pt x="1" y="7"/>
                      <a:pt x="1" y="8"/>
                      <a:pt x="0" y="8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9"/>
                      <a:pt x="9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6" name="Freeform 177"/>
              <p:cNvSpPr/>
              <p:nvPr/>
            </p:nvSpPr>
            <p:spPr bwMode="auto">
              <a:xfrm>
                <a:off x="10277476" y="5768976"/>
                <a:ext cx="41275" cy="46038"/>
              </a:xfrm>
              <a:custGeom>
                <a:avLst/>
                <a:gdLst>
                  <a:gd name="T0" fmla="*/ 0 w 11"/>
                  <a:gd name="T1" fmla="*/ 8 h 12"/>
                  <a:gd name="T2" fmla="*/ 8 w 11"/>
                  <a:gd name="T3" fmla="*/ 12 h 12"/>
                  <a:gd name="T4" fmla="*/ 9 w 11"/>
                  <a:gd name="T5" fmla="*/ 9 h 12"/>
                  <a:gd name="T6" fmla="*/ 9 w 11"/>
                  <a:gd name="T7" fmla="*/ 9 h 12"/>
                  <a:gd name="T8" fmla="*/ 9 w 11"/>
                  <a:gd name="T9" fmla="*/ 9 h 12"/>
                  <a:gd name="T10" fmla="*/ 10 w 11"/>
                  <a:gd name="T11" fmla="*/ 6 h 12"/>
                  <a:gd name="T12" fmla="*/ 10 w 11"/>
                  <a:gd name="T13" fmla="*/ 6 h 12"/>
                  <a:gd name="T14" fmla="*/ 10 w 11"/>
                  <a:gd name="T15" fmla="*/ 5 h 12"/>
                  <a:gd name="T16" fmla="*/ 11 w 11"/>
                  <a:gd name="T17" fmla="*/ 4 h 12"/>
                  <a:gd name="T18" fmla="*/ 11 w 11"/>
                  <a:gd name="T19" fmla="*/ 4 h 12"/>
                  <a:gd name="T20" fmla="*/ 3 w 11"/>
                  <a:gd name="T21" fmla="*/ 0 h 12"/>
                  <a:gd name="T22" fmla="*/ 0 w 11"/>
                  <a:gd name="T23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12">
                    <a:moveTo>
                      <a:pt x="0" y="8"/>
                    </a:moveTo>
                    <a:cubicBezTo>
                      <a:pt x="8" y="12"/>
                      <a:pt x="8" y="12"/>
                      <a:pt x="8" y="12"/>
                    </a:cubicBezTo>
                    <a:cubicBezTo>
                      <a:pt x="9" y="11"/>
                      <a:pt x="9" y="10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5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3"/>
                      <a:pt x="1" y="6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7" name="Freeform 178"/>
              <p:cNvSpPr/>
              <p:nvPr/>
            </p:nvSpPr>
            <p:spPr bwMode="auto">
              <a:xfrm>
                <a:off x="10258426" y="5810251"/>
                <a:ext cx="46038" cy="41275"/>
              </a:xfrm>
              <a:custGeom>
                <a:avLst/>
                <a:gdLst>
                  <a:gd name="T0" fmla="*/ 0 w 12"/>
                  <a:gd name="T1" fmla="*/ 7 h 11"/>
                  <a:gd name="T2" fmla="*/ 8 w 12"/>
                  <a:gd name="T3" fmla="*/ 11 h 11"/>
                  <a:gd name="T4" fmla="*/ 8 w 12"/>
                  <a:gd name="T5" fmla="*/ 11 h 11"/>
                  <a:gd name="T6" fmla="*/ 9 w 12"/>
                  <a:gd name="T7" fmla="*/ 9 h 11"/>
                  <a:gd name="T8" fmla="*/ 9 w 12"/>
                  <a:gd name="T9" fmla="*/ 9 h 11"/>
                  <a:gd name="T10" fmla="*/ 9 w 12"/>
                  <a:gd name="T11" fmla="*/ 8 h 11"/>
                  <a:gd name="T12" fmla="*/ 11 w 12"/>
                  <a:gd name="T13" fmla="*/ 7 h 11"/>
                  <a:gd name="T14" fmla="*/ 11 w 12"/>
                  <a:gd name="T15" fmla="*/ 6 h 11"/>
                  <a:gd name="T16" fmla="*/ 11 w 12"/>
                  <a:gd name="T17" fmla="*/ 6 h 11"/>
                  <a:gd name="T18" fmla="*/ 12 w 12"/>
                  <a:gd name="T19" fmla="*/ 4 h 11"/>
                  <a:gd name="T20" fmla="*/ 12 w 12"/>
                  <a:gd name="T21" fmla="*/ 4 h 11"/>
                  <a:gd name="T22" fmla="*/ 12 w 12"/>
                  <a:gd name="T23" fmla="*/ 4 h 11"/>
                  <a:gd name="T24" fmla="*/ 12 w 12"/>
                  <a:gd name="T25" fmla="*/ 4 h 11"/>
                  <a:gd name="T26" fmla="*/ 4 w 12"/>
                  <a:gd name="T27" fmla="*/ 0 h 11"/>
                  <a:gd name="T28" fmla="*/ 0 w 12"/>
                  <a:gd name="T29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1">
                    <a:moveTo>
                      <a:pt x="0" y="7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8"/>
                      <a:pt x="9" y="8"/>
                    </a:cubicBezTo>
                    <a:cubicBezTo>
                      <a:pt x="10" y="8"/>
                      <a:pt x="10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8" name="Freeform 179"/>
              <p:cNvSpPr/>
              <p:nvPr/>
            </p:nvSpPr>
            <p:spPr bwMode="auto">
              <a:xfrm>
                <a:off x="10285413" y="5675313"/>
                <a:ext cx="33338" cy="49213"/>
              </a:xfrm>
              <a:custGeom>
                <a:avLst/>
                <a:gdLst>
                  <a:gd name="T0" fmla="*/ 9 w 9"/>
                  <a:gd name="T1" fmla="*/ 13 h 13"/>
                  <a:gd name="T2" fmla="*/ 9 w 9"/>
                  <a:gd name="T3" fmla="*/ 11 h 13"/>
                  <a:gd name="T4" fmla="*/ 9 w 9"/>
                  <a:gd name="T5" fmla="*/ 10 h 13"/>
                  <a:gd name="T6" fmla="*/ 8 w 9"/>
                  <a:gd name="T7" fmla="*/ 8 h 13"/>
                  <a:gd name="T8" fmla="*/ 8 w 9"/>
                  <a:gd name="T9" fmla="*/ 7 h 13"/>
                  <a:gd name="T10" fmla="*/ 8 w 9"/>
                  <a:gd name="T11" fmla="*/ 7 h 13"/>
                  <a:gd name="T12" fmla="*/ 7 w 9"/>
                  <a:gd name="T13" fmla="*/ 6 h 13"/>
                  <a:gd name="T14" fmla="*/ 7 w 9"/>
                  <a:gd name="T15" fmla="*/ 5 h 13"/>
                  <a:gd name="T16" fmla="*/ 6 w 9"/>
                  <a:gd name="T17" fmla="*/ 3 h 13"/>
                  <a:gd name="T18" fmla="*/ 6 w 9"/>
                  <a:gd name="T19" fmla="*/ 3 h 13"/>
                  <a:gd name="T20" fmla="*/ 0 w 9"/>
                  <a:gd name="T21" fmla="*/ 0 h 13"/>
                  <a:gd name="T22" fmla="*/ 2 w 9"/>
                  <a:gd name="T23" fmla="*/ 10 h 13"/>
                  <a:gd name="T24" fmla="*/ 9 w 9"/>
                  <a:gd name="T2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13">
                    <a:moveTo>
                      <a:pt x="9" y="13"/>
                    </a:moveTo>
                    <a:cubicBezTo>
                      <a:pt x="9" y="12"/>
                      <a:pt x="9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9" y="9"/>
                      <a:pt x="8" y="9"/>
                      <a:pt x="8" y="8"/>
                    </a:cubicBezTo>
                    <a:cubicBezTo>
                      <a:pt x="8" y="8"/>
                      <a:pt x="8" y="8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6"/>
                      <a:pt x="8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2" y="6"/>
                      <a:pt x="2" y="10"/>
                    </a:cubicBezTo>
                    <a:lnTo>
                      <a:pt x="9" y="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19" name="Freeform 180"/>
              <p:cNvSpPr/>
              <p:nvPr/>
            </p:nvSpPr>
            <p:spPr bwMode="auto">
              <a:xfrm>
                <a:off x="9736138" y="5810251"/>
                <a:ext cx="522288" cy="279400"/>
              </a:xfrm>
              <a:custGeom>
                <a:avLst/>
                <a:gdLst>
                  <a:gd name="T0" fmla="*/ 1 w 139"/>
                  <a:gd name="T1" fmla="*/ 11 h 74"/>
                  <a:gd name="T2" fmla="*/ 4 w 139"/>
                  <a:gd name="T3" fmla="*/ 31 h 74"/>
                  <a:gd name="T4" fmla="*/ 19 w 139"/>
                  <a:gd name="T5" fmla="*/ 50 h 74"/>
                  <a:gd name="T6" fmla="*/ 79 w 139"/>
                  <a:gd name="T7" fmla="*/ 73 h 74"/>
                  <a:gd name="T8" fmla="*/ 86 w 139"/>
                  <a:gd name="T9" fmla="*/ 74 h 74"/>
                  <a:gd name="T10" fmla="*/ 103 w 139"/>
                  <a:gd name="T11" fmla="*/ 68 h 74"/>
                  <a:gd name="T12" fmla="*/ 133 w 139"/>
                  <a:gd name="T13" fmla="*/ 40 h 74"/>
                  <a:gd name="T14" fmla="*/ 130 w 139"/>
                  <a:gd name="T15" fmla="*/ 27 h 74"/>
                  <a:gd name="T16" fmla="*/ 13 w 139"/>
                  <a:gd name="T17" fmla="*/ 0 h 74"/>
                  <a:gd name="T18" fmla="*/ 10 w 139"/>
                  <a:gd name="T19" fmla="*/ 0 h 74"/>
                  <a:gd name="T20" fmla="*/ 1 w 139"/>
                  <a:gd name="T21" fmla="*/ 1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9" h="74">
                    <a:moveTo>
                      <a:pt x="1" y="11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39"/>
                      <a:pt x="12" y="48"/>
                      <a:pt x="19" y="50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81" y="74"/>
                      <a:pt x="84" y="74"/>
                      <a:pt x="86" y="74"/>
                    </a:cubicBezTo>
                    <a:cubicBezTo>
                      <a:pt x="92" y="74"/>
                      <a:pt x="99" y="72"/>
                      <a:pt x="103" y="68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9" y="35"/>
                      <a:pt x="137" y="29"/>
                      <a:pt x="130" y="27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4" y="0"/>
                      <a:pt x="0" y="4"/>
                      <a:pt x="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20" name="Freeform 181"/>
              <p:cNvSpPr>
                <a:spLocks noEditPoints="1"/>
              </p:cNvSpPr>
              <p:nvPr/>
            </p:nvSpPr>
            <p:spPr bwMode="auto">
              <a:xfrm>
                <a:off x="9417051" y="5878513"/>
                <a:ext cx="650875" cy="311150"/>
              </a:xfrm>
              <a:custGeom>
                <a:avLst/>
                <a:gdLst>
                  <a:gd name="T0" fmla="*/ 98 w 173"/>
                  <a:gd name="T1" fmla="*/ 36 h 83"/>
                  <a:gd name="T2" fmla="*/ 3 w 173"/>
                  <a:gd name="T3" fmla="*/ 0 h 83"/>
                  <a:gd name="T4" fmla="*/ 0 w 173"/>
                  <a:gd name="T5" fmla="*/ 10 h 83"/>
                  <a:gd name="T6" fmla="*/ 88 w 173"/>
                  <a:gd name="T7" fmla="*/ 43 h 83"/>
                  <a:gd name="T8" fmla="*/ 91 w 173"/>
                  <a:gd name="T9" fmla="*/ 74 h 83"/>
                  <a:gd name="T10" fmla="*/ 96 w 173"/>
                  <a:gd name="T11" fmla="*/ 83 h 83"/>
                  <a:gd name="T12" fmla="*/ 105 w 173"/>
                  <a:gd name="T13" fmla="*/ 77 h 83"/>
                  <a:gd name="T14" fmla="*/ 119 w 173"/>
                  <a:gd name="T15" fmla="*/ 55 h 83"/>
                  <a:gd name="T16" fmla="*/ 170 w 173"/>
                  <a:gd name="T17" fmla="*/ 74 h 83"/>
                  <a:gd name="T18" fmla="*/ 171 w 173"/>
                  <a:gd name="T19" fmla="*/ 69 h 83"/>
                  <a:gd name="T20" fmla="*/ 173 w 173"/>
                  <a:gd name="T21" fmla="*/ 64 h 83"/>
                  <a:gd name="T22" fmla="*/ 167 w 173"/>
                  <a:gd name="T23" fmla="*/ 62 h 83"/>
                  <a:gd name="T24" fmla="*/ 98 w 173"/>
                  <a:gd name="T25" fmla="*/ 36 h 83"/>
                  <a:gd name="T26" fmla="*/ 100 w 173"/>
                  <a:gd name="T27" fmla="*/ 74 h 83"/>
                  <a:gd name="T28" fmla="*/ 97 w 173"/>
                  <a:gd name="T29" fmla="*/ 78 h 83"/>
                  <a:gd name="T30" fmla="*/ 96 w 173"/>
                  <a:gd name="T31" fmla="*/ 73 h 83"/>
                  <a:gd name="T32" fmla="*/ 93 w 173"/>
                  <a:gd name="T33" fmla="*/ 45 h 83"/>
                  <a:gd name="T34" fmla="*/ 114 w 173"/>
                  <a:gd name="T35" fmla="*/ 53 h 83"/>
                  <a:gd name="T36" fmla="*/ 100 w 173"/>
                  <a:gd name="T37" fmla="*/ 7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3" h="83">
                    <a:moveTo>
                      <a:pt x="98" y="36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8" y="43"/>
                      <a:pt x="88" y="43"/>
                      <a:pt x="88" y="43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2" y="80"/>
                      <a:pt x="94" y="82"/>
                      <a:pt x="96" y="83"/>
                    </a:cubicBezTo>
                    <a:cubicBezTo>
                      <a:pt x="98" y="83"/>
                      <a:pt x="101" y="82"/>
                      <a:pt x="105" y="77"/>
                    </a:cubicBezTo>
                    <a:cubicBezTo>
                      <a:pt x="119" y="55"/>
                      <a:pt x="119" y="55"/>
                      <a:pt x="119" y="55"/>
                    </a:cubicBezTo>
                    <a:cubicBezTo>
                      <a:pt x="170" y="74"/>
                      <a:pt x="170" y="74"/>
                      <a:pt x="170" y="74"/>
                    </a:cubicBezTo>
                    <a:cubicBezTo>
                      <a:pt x="170" y="72"/>
                      <a:pt x="171" y="70"/>
                      <a:pt x="171" y="69"/>
                    </a:cubicBezTo>
                    <a:cubicBezTo>
                      <a:pt x="172" y="67"/>
                      <a:pt x="173" y="66"/>
                      <a:pt x="173" y="64"/>
                    </a:cubicBezTo>
                    <a:cubicBezTo>
                      <a:pt x="167" y="62"/>
                      <a:pt x="167" y="62"/>
                      <a:pt x="167" y="62"/>
                    </a:cubicBezTo>
                    <a:lnTo>
                      <a:pt x="98" y="36"/>
                    </a:lnTo>
                    <a:close/>
                    <a:moveTo>
                      <a:pt x="100" y="74"/>
                    </a:moveTo>
                    <a:cubicBezTo>
                      <a:pt x="99" y="77"/>
                      <a:pt x="98" y="78"/>
                      <a:pt x="97" y="78"/>
                    </a:cubicBezTo>
                    <a:cubicBezTo>
                      <a:pt x="97" y="78"/>
                      <a:pt x="96" y="76"/>
                      <a:pt x="96" y="73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114" y="53"/>
                      <a:pt x="114" y="53"/>
                      <a:pt x="114" y="53"/>
                    </a:cubicBezTo>
                    <a:lnTo>
                      <a:pt x="100" y="7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21" name="Freeform 182"/>
              <p:cNvSpPr/>
              <p:nvPr/>
            </p:nvSpPr>
            <p:spPr bwMode="auto">
              <a:xfrm>
                <a:off x="10059988" y="6081713"/>
                <a:ext cx="222250" cy="195263"/>
              </a:xfrm>
              <a:custGeom>
                <a:avLst/>
                <a:gdLst>
                  <a:gd name="T0" fmla="*/ 39 w 59"/>
                  <a:gd name="T1" fmla="*/ 1 h 52"/>
                  <a:gd name="T2" fmla="*/ 29 w 59"/>
                  <a:gd name="T3" fmla="*/ 0 h 52"/>
                  <a:gd name="T4" fmla="*/ 5 w 59"/>
                  <a:gd name="T5" fmla="*/ 17 h 52"/>
                  <a:gd name="T6" fmla="*/ 20 w 59"/>
                  <a:gd name="T7" fmla="*/ 50 h 52"/>
                  <a:gd name="T8" fmla="*/ 29 w 59"/>
                  <a:gd name="T9" fmla="*/ 52 h 52"/>
                  <a:gd name="T10" fmla="*/ 54 w 59"/>
                  <a:gd name="T11" fmla="*/ 35 h 52"/>
                  <a:gd name="T12" fmla="*/ 39 w 5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52">
                    <a:moveTo>
                      <a:pt x="39" y="1"/>
                    </a:moveTo>
                    <a:cubicBezTo>
                      <a:pt x="36" y="0"/>
                      <a:pt x="32" y="0"/>
                      <a:pt x="29" y="0"/>
                    </a:cubicBezTo>
                    <a:cubicBezTo>
                      <a:pt x="19" y="0"/>
                      <a:pt x="9" y="6"/>
                      <a:pt x="5" y="17"/>
                    </a:cubicBezTo>
                    <a:cubicBezTo>
                      <a:pt x="0" y="30"/>
                      <a:pt x="7" y="45"/>
                      <a:pt x="20" y="50"/>
                    </a:cubicBezTo>
                    <a:cubicBezTo>
                      <a:pt x="23" y="51"/>
                      <a:pt x="26" y="52"/>
                      <a:pt x="29" y="52"/>
                    </a:cubicBezTo>
                    <a:cubicBezTo>
                      <a:pt x="40" y="52"/>
                      <a:pt x="50" y="46"/>
                      <a:pt x="54" y="35"/>
                    </a:cubicBezTo>
                    <a:cubicBezTo>
                      <a:pt x="59" y="22"/>
                      <a:pt x="52" y="7"/>
                      <a:pt x="39" y="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49022" name="Freeform 206"/>
            <p:cNvSpPr>
              <a:spLocks noChangeAspect="1" noEditPoints="1"/>
            </p:cNvSpPr>
            <p:nvPr/>
          </p:nvSpPr>
          <p:spPr bwMode="auto">
            <a:xfrm>
              <a:off x="4649841" y="4008303"/>
              <a:ext cx="612000" cy="739781"/>
            </a:xfrm>
            <a:custGeom>
              <a:avLst/>
              <a:gdLst>
                <a:gd name="T0" fmla="*/ 0 w 77"/>
                <a:gd name="T1" fmla="*/ 85 h 93"/>
                <a:gd name="T2" fmla="*/ 30 w 77"/>
                <a:gd name="T3" fmla="*/ 20 h 93"/>
                <a:gd name="T4" fmla="*/ 38 w 77"/>
                <a:gd name="T5" fmla="*/ 26 h 93"/>
                <a:gd name="T6" fmla="*/ 39 w 77"/>
                <a:gd name="T7" fmla="*/ 27 h 93"/>
                <a:gd name="T8" fmla="*/ 39 w 77"/>
                <a:gd name="T9" fmla="*/ 27 h 93"/>
                <a:gd name="T10" fmla="*/ 40 w 77"/>
                <a:gd name="T11" fmla="*/ 27 h 93"/>
                <a:gd name="T12" fmla="*/ 40 w 77"/>
                <a:gd name="T13" fmla="*/ 28 h 93"/>
                <a:gd name="T14" fmla="*/ 40 w 77"/>
                <a:gd name="T15" fmla="*/ 28 h 93"/>
                <a:gd name="T16" fmla="*/ 41 w 77"/>
                <a:gd name="T17" fmla="*/ 28 h 93"/>
                <a:gd name="T18" fmla="*/ 41 w 77"/>
                <a:gd name="T19" fmla="*/ 29 h 93"/>
                <a:gd name="T20" fmla="*/ 42 w 77"/>
                <a:gd name="T21" fmla="*/ 29 h 93"/>
                <a:gd name="T22" fmla="*/ 42 w 77"/>
                <a:gd name="T23" fmla="*/ 29 h 93"/>
                <a:gd name="T24" fmla="*/ 43 w 77"/>
                <a:gd name="T25" fmla="*/ 29 h 93"/>
                <a:gd name="T26" fmla="*/ 43 w 77"/>
                <a:gd name="T27" fmla="*/ 30 h 93"/>
                <a:gd name="T28" fmla="*/ 43 w 77"/>
                <a:gd name="T29" fmla="*/ 30 h 93"/>
                <a:gd name="T30" fmla="*/ 48 w 77"/>
                <a:gd name="T31" fmla="*/ 33 h 93"/>
                <a:gd name="T32" fmla="*/ 48 w 77"/>
                <a:gd name="T33" fmla="*/ 33 h 93"/>
                <a:gd name="T34" fmla="*/ 49 w 77"/>
                <a:gd name="T35" fmla="*/ 34 h 93"/>
                <a:gd name="T36" fmla="*/ 49 w 77"/>
                <a:gd name="T37" fmla="*/ 34 h 93"/>
                <a:gd name="T38" fmla="*/ 50 w 77"/>
                <a:gd name="T39" fmla="*/ 34 h 93"/>
                <a:gd name="T40" fmla="*/ 50 w 77"/>
                <a:gd name="T41" fmla="*/ 35 h 93"/>
                <a:gd name="T42" fmla="*/ 50 w 77"/>
                <a:gd name="T43" fmla="*/ 35 h 93"/>
                <a:gd name="T44" fmla="*/ 51 w 77"/>
                <a:gd name="T45" fmla="*/ 35 h 93"/>
                <a:gd name="T46" fmla="*/ 51 w 77"/>
                <a:gd name="T47" fmla="*/ 36 h 93"/>
                <a:gd name="T48" fmla="*/ 52 w 77"/>
                <a:gd name="T49" fmla="*/ 36 h 93"/>
                <a:gd name="T50" fmla="*/ 52 w 77"/>
                <a:gd name="T51" fmla="*/ 36 h 93"/>
                <a:gd name="T52" fmla="*/ 53 w 77"/>
                <a:gd name="T53" fmla="*/ 37 h 93"/>
                <a:gd name="T54" fmla="*/ 53 w 77"/>
                <a:gd name="T55" fmla="*/ 37 h 93"/>
                <a:gd name="T56" fmla="*/ 48 w 77"/>
                <a:gd name="T57" fmla="*/ 79 h 93"/>
                <a:gd name="T58" fmla="*/ 7 w 77"/>
                <a:gd name="T59" fmla="*/ 91 h 93"/>
                <a:gd name="T60" fmla="*/ 35 w 77"/>
                <a:gd name="T61" fmla="*/ 64 h 93"/>
                <a:gd name="T62" fmla="*/ 19 w 77"/>
                <a:gd name="T63" fmla="*/ 53 h 93"/>
                <a:gd name="T64" fmla="*/ 3 w 77"/>
                <a:gd name="T65" fmla="*/ 88 h 93"/>
                <a:gd name="T66" fmla="*/ 73 w 77"/>
                <a:gd name="T67" fmla="*/ 93 h 93"/>
                <a:gd name="T68" fmla="*/ 54 w 77"/>
                <a:gd name="T69" fmla="*/ 83 h 93"/>
                <a:gd name="T70" fmla="*/ 69 w 77"/>
                <a:gd name="T71" fmla="*/ 42 h 93"/>
                <a:gd name="T72" fmla="*/ 34 w 77"/>
                <a:gd name="T73" fmla="*/ 0 h 93"/>
                <a:gd name="T74" fmla="*/ 69 w 77"/>
                <a:gd name="T75" fmla="*/ 4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93">
                  <a:moveTo>
                    <a:pt x="3" y="88"/>
                  </a:moveTo>
                  <a:cubicBezTo>
                    <a:pt x="2" y="87"/>
                    <a:pt x="1" y="86"/>
                    <a:pt x="0" y="85"/>
                  </a:cubicBezTo>
                  <a:cubicBezTo>
                    <a:pt x="0" y="72"/>
                    <a:pt x="0" y="58"/>
                    <a:pt x="0" y="45"/>
                  </a:cubicBezTo>
                  <a:cubicBezTo>
                    <a:pt x="12" y="40"/>
                    <a:pt x="21" y="32"/>
                    <a:pt x="30" y="20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49" y="34"/>
                    <a:pt x="49" y="34"/>
                    <a:pt x="49" y="34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62" y="43"/>
                    <a:pt x="62" y="43"/>
                    <a:pt x="62" y="43"/>
                  </a:cubicBezTo>
                  <a:cubicBezTo>
                    <a:pt x="53" y="55"/>
                    <a:pt x="49" y="67"/>
                    <a:pt x="48" y="79"/>
                  </a:cubicBezTo>
                  <a:cubicBezTo>
                    <a:pt x="36" y="84"/>
                    <a:pt x="23" y="88"/>
                    <a:pt x="11" y="93"/>
                  </a:cubicBezTo>
                  <a:cubicBezTo>
                    <a:pt x="9" y="92"/>
                    <a:pt x="8" y="91"/>
                    <a:pt x="7" y="91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7" y="69"/>
                    <a:pt x="32" y="68"/>
                    <a:pt x="35" y="64"/>
                  </a:cubicBezTo>
                  <a:cubicBezTo>
                    <a:pt x="38" y="60"/>
                    <a:pt x="37" y="54"/>
                    <a:pt x="32" y="51"/>
                  </a:cubicBezTo>
                  <a:cubicBezTo>
                    <a:pt x="28" y="47"/>
                    <a:pt x="22" y="49"/>
                    <a:pt x="19" y="53"/>
                  </a:cubicBezTo>
                  <a:cubicBezTo>
                    <a:pt x="16" y="57"/>
                    <a:pt x="16" y="62"/>
                    <a:pt x="19" y="65"/>
                  </a:cubicBezTo>
                  <a:cubicBezTo>
                    <a:pt x="3" y="88"/>
                    <a:pt x="3" y="88"/>
                    <a:pt x="3" y="88"/>
                  </a:cubicBezTo>
                  <a:close/>
                  <a:moveTo>
                    <a:pt x="27" y="93"/>
                  </a:moveTo>
                  <a:cubicBezTo>
                    <a:pt x="73" y="93"/>
                    <a:pt x="73" y="93"/>
                    <a:pt x="73" y="93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27" y="93"/>
                    <a:pt x="27" y="93"/>
                    <a:pt x="27" y="93"/>
                  </a:cubicBezTo>
                  <a:close/>
                  <a:moveTo>
                    <a:pt x="69" y="42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12"/>
                    <a:pt x="26" y="12"/>
                    <a:pt x="26" y="12"/>
                  </a:cubicBezTo>
                  <a:lnTo>
                    <a:pt x="69" y="4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3" name="组 4"/>
            <p:cNvGrpSpPr>
              <a:grpSpLocks noChangeAspect="1"/>
            </p:cNvGrpSpPr>
            <p:nvPr/>
          </p:nvGrpSpPr>
          <p:grpSpPr>
            <a:xfrm>
              <a:off x="3129582" y="5586886"/>
              <a:ext cx="864000" cy="501272"/>
              <a:chOff x="6257245" y="3263901"/>
              <a:chExt cx="1089026" cy="631825"/>
            </a:xfrm>
          </p:grpSpPr>
          <p:sp>
            <p:nvSpPr>
              <p:cNvPr id="1049023" name="Freeform 106"/>
              <p:cNvSpPr/>
              <p:nvPr/>
            </p:nvSpPr>
            <p:spPr bwMode="auto">
              <a:xfrm>
                <a:off x="6257245" y="3321051"/>
                <a:ext cx="173038" cy="273050"/>
              </a:xfrm>
              <a:custGeom>
                <a:avLst/>
                <a:gdLst>
                  <a:gd name="T0" fmla="*/ 46 w 46"/>
                  <a:gd name="T1" fmla="*/ 7 h 73"/>
                  <a:gd name="T2" fmla="*/ 26 w 46"/>
                  <a:gd name="T3" fmla="*/ 0 h 73"/>
                  <a:gd name="T4" fmla="*/ 8 w 46"/>
                  <a:gd name="T5" fmla="*/ 28 h 73"/>
                  <a:gd name="T6" fmla="*/ 2 w 46"/>
                  <a:gd name="T7" fmla="*/ 68 h 73"/>
                  <a:gd name="T8" fmla="*/ 31 w 46"/>
                  <a:gd name="T9" fmla="*/ 73 h 73"/>
                  <a:gd name="T10" fmla="*/ 35 w 46"/>
                  <a:gd name="T11" fmla="*/ 32 h 73"/>
                  <a:gd name="T12" fmla="*/ 46 w 46"/>
                  <a:gd name="T13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3">
                    <a:moveTo>
                      <a:pt x="46" y="7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0" y="6"/>
                      <a:pt x="11" y="17"/>
                      <a:pt x="8" y="28"/>
                    </a:cubicBezTo>
                    <a:cubicBezTo>
                      <a:pt x="6" y="35"/>
                      <a:pt x="0" y="53"/>
                      <a:pt x="2" y="6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28" y="59"/>
                      <a:pt x="33" y="40"/>
                      <a:pt x="35" y="32"/>
                    </a:cubicBezTo>
                    <a:cubicBezTo>
                      <a:pt x="38" y="22"/>
                      <a:pt x="42" y="14"/>
                      <a:pt x="46" y="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24" name="Freeform 107"/>
              <p:cNvSpPr/>
              <p:nvPr/>
            </p:nvSpPr>
            <p:spPr bwMode="auto">
              <a:xfrm>
                <a:off x="7173233" y="3316288"/>
                <a:ext cx="173038" cy="271463"/>
              </a:xfrm>
              <a:custGeom>
                <a:avLst/>
                <a:gdLst>
                  <a:gd name="T0" fmla="*/ 20 w 46"/>
                  <a:gd name="T1" fmla="*/ 0 h 72"/>
                  <a:gd name="T2" fmla="*/ 0 w 46"/>
                  <a:gd name="T3" fmla="*/ 7 h 72"/>
                  <a:gd name="T4" fmla="*/ 11 w 46"/>
                  <a:gd name="T5" fmla="*/ 32 h 72"/>
                  <a:gd name="T6" fmla="*/ 15 w 46"/>
                  <a:gd name="T7" fmla="*/ 72 h 72"/>
                  <a:gd name="T8" fmla="*/ 44 w 46"/>
                  <a:gd name="T9" fmla="*/ 68 h 72"/>
                  <a:gd name="T10" fmla="*/ 38 w 46"/>
                  <a:gd name="T11" fmla="*/ 27 h 72"/>
                  <a:gd name="T12" fmla="*/ 20 w 46"/>
                  <a:gd name="T1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2">
                    <a:moveTo>
                      <a:pt x="2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4" y="13"/>
                      <a:pt x="8" y="21"/>
                      <a:pt x="11" y="32"/>
                    </a:cubicBezTo>
                    <a:cubicBezTo>
                      <a:pt x="13" y="39"/>
                      <a:pt x="18" y="58"/>
                      <a:pt x="15" y="72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53"/>
                      <a:pt x="40" y="35"/>
                      <a:pt x="38" y="27"/>
                    </a:cubicBezTo>
                    <a:cubicBezTo>
                      <a:pt x="35" y="16"/>
                      <a:pt x="26" y="6"/>
                      <a:pt x="20" y="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25" name="Freeform 108"/>
              <p:cNvSpPr/>
              <p:nvPr/>
            </p:nvSpPr>
            <p:spPr bwMode="auto">
              <a:xfrm>
                <a:off x="6689045" y="3271838"/>
                <a:ext cx="503238" cy="360363"/>
              </a:xfrm>
              <a:custGeom>
                <a:avLst/>
                <a:gdLst>
                  <a:gd name="T0" fmla="*/ 134 w 134"/>
                  <a:gd name="T1" fmla="*/ 85 h 96"/>
                  <a:gd name="T2" fmla="*/ 132 w 134"/>
                  <a:gd name="T3" fmla="*/ 66 h 96"/>
                  <a:gd name="T4" fmla="*/ 127 w 134"/>
                  <a:gd name="T5" fmla="*/ 47 h 96"/>
                  <a:gd name="T6" fmla="*/ 127 w 134"/>
                  <a:gd name="T7" fmla="*/ 45 h 96"/>
                  <a:gd name="T8" fmla="*/ 118 w 134"/>
                  <a:gd name="T9" fmla="*/ 26 h 96"/>
                  <a:gd name="T10" fmla="*/ 102 w 134"/>
                  <a:gd name="T11" fmla="*/ 15 h 96"/>
                  <a:gd name="T12" fmla="*/ 87 w 134"/>
                  <a:gd name="T13" fmla="*/ 11 h 96"/>
                  <a:gd name="T14" fmla="*/ 76 w 134"/>
                  <a:gd name="T15" fmla="*/ 7 h 96"/>
                  <a:gd name="T16" fmla="*/ 65 w 134"/>
                  <a:gd name="T17" fmla="*/ 1 h 96"/>
                  <a:gd name="T18" fmla="*/ 49 w 134"/>
                  <a:gd name="T19" fmla="*/ 1 h 96"/>
                  <a:gd name="T20" fmla="*/ 32 w 134"/>
                  <a:gd name="T21" fmla="*/ 8 h 96"/>
                  <a:gd name="T22" fmla="*/ 20 w 134"/>
                  <a:gd name="T23" fmla="*/ 12 h 96"/>
                  <a:gd name="T24" fmla="*/ 9 w 134"/>
                  <a:gd name="T25" fmla="*/ 16 h 96"/>
                  <a:gd name="T26" fmla="*/ 4 w 134"/>
                  <a:gd name="T27" fmla="*/ 22 h 96"/>
                  <a:gd name="T28" fmla="*/ 3 w 134"/>
                  <a:gd name="T29" fmla="*/ 30 h 96"/>
                  <a:gd name="T30" fmla="*/ 2 w 134"/>
                  <a:gd name="T31" fmla="*/ 41 h 96"/>
                  <a:gd name="T32" fmla="*/ 0 w 134"/>
                  <a:gd name="T33" fmla="*/ 55 h 96"/>
                  <a:gd name="T34" fmla="*/ 0 w 134"/>
                  <a:gd name="T35" fmla="*/ 68 h 96"/>
                  <a:gd name="T36" fmla="*/ 9 w 134"/>
                  <a:gd name="T37" fmla="*/ 73 h 96"/>
                  <a:gd name="T38" fmla="*/ 23 w 134"/>
                  <a:gd name="T39" fmla="*/ 66 h 96"/>
                  <a:gd name="T40" fmla="*/ 32 w 134"/>
                  <a:gd name="T41" fmla="*/ 53 h 96"/>
                  <a:gd name="T42" fmla="*/ 34 w 134"/>
                  <a:gd name="T43" fmla="*/ 43 h 96"/>
                  <a:gd name="T44" fmla="*/ 40 w 134"/>
                  <a:gd name="T45" fmla="*/ 39 h 96"/>
                  <a:gd name="T46" fmla="*/ 49 w 134"/>
                  <a:gd name="T47" fmla="*/ 36 h 96"/>
                  <a:gd name="T48" fmla="*/ 53 w 134"/>
                  <a:gd name="T49" fmla="*/ 38 h 96"/>
                  <a:gd name="T50" fmla="*/ 64 w 134"/>
                  <a:gd name="T51" fmla="*/ 49 h 96"/>
                  <a:gd name="T52" fmla="*/ 125 w 134"/>
                  <a:gd name="T53" fmla="*/ 90 h 96"/>
                  <a:gd name="T54" fmla="*/ 134 w 134"/>
                  <a:gd name="T55" fmla="*/ 96 h 96"/>
                  <a:gd name="T56" fmla="*/ 134 w 134"/>
                  <a:gd name="T57" fmla="*/ 8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4" h="96">
                    <a:moveTo>
                      <a:pt x="134" y="85"/>
                    </a:moveTo>
                    <a:cubicBezTo>
                      <a:pt x="134" y="78"/>
                      <a:pt x="133" y="70"/>
                      <a:pt x="132" y="66"/>
                    </a:cubicBezTo>
                    <a:cubicBezTo>
                      <a:pt x="131" y="61"/>
                      <a:pt x="128" y="53"/>
                      <a:pt x="127" y="47"/>
                    </a:cubicBezTo>
                    <a:cubicBezTo>
                      <a:pt x="127" y="45"/>
                      <a:pt x="127" y="45"/>
                      <a:pt x="127" y="45"/>
                    </a:cubicBezTo>
                    <a:cubicBezTo>
                      <a:pt x="125" y="39"/>
                      <a:pt x="121" y="30"/>
                      <a:pt x="118" y="26"/>
                    </a:cubicBezTo>
                    <a:cubicBezTo>
                      <a:pt x="114" y="21"/>
                      <a:pt x="107" y="16"/>
                      <a:pt x="102" y="15"/>
                    </a:cubicBezTo>
                    <a:cubicBezTo>
                      <a:pt x="97" y="14"/>
                      <a:pt x="90" y="13"/>
                      <a:pt x="87" y="11"/>
                    </a:cubicBezTo>
                    <a:cubicBezTo>
                      <a:pt x="84" y="10"/>
                      <a:pt x="79" y="8"/>
                      <a:pt x="76" y="7"/>
                    </a:cubicBezTo>
                    <a:cubicBezTo>
                      <a:pt x="73" y="6"/>
                      <a:pt x="68" y="3"/>
                      <a:pt x="65" y="1"/>
                    </a:cubicBezTo>
                    <a:cubicBezTo>
                      <a:pt x="62" y="0"/>
                      <a:pt x="55" y="0"/>
                      <a:pt x="49" y="1"/>
                    </a:cubicBezTo>
                    <a:cubicBezTo>
                      <a:pt x="43" y="3"/>
                      <a:pt x="35" y="6"/>
                      <a:pt x="32" y="8"/>
                    </a:cubicBezTo>
                    <a:cubicBezTo>
                      <a:pt x="28" y="9"/>
                      <a:pt x="23" y="11"/>
                      <a:pt x="20" y="12"/>
                    </a:cubicBezTo>
                    <a:cubicBezTo>
                      <a:pt x="17" y="13"/>
                      <a:pt x="12" y="15"/>
                      <a:pt x="9" y="16"/>
                    </a:cubicBezTo>
                    <a:cubicBezTo>
                      <a:pt x="7" y="18"/>
                      <a:pt x="4" y="20"/>
                      <a:pt x="4" y="22"/>
                    </a:cubicBezTo>
                    <a:cubicBezTo>
                      <a:pt x="3" y="24"/>
                      <a:pt x="3" y="27"/>
                      <a:pt x="3" y="30"/>
                    </a:cubicBezTo>
                    <a:cubicBezTo>
                      <a:pt x="3" y="32"/>
                      <a:pt x="2" y="37"/>
                      <a:pt x="2" y="41"/>
                    </a:cubicBezTo>
                    <a:cubicBezTo>
                      <a:pt x="1" y="46"/>
                      <a:pt x="1" y="52"/>
                      <a:pt x="0" y="55"/>
                    </a:cubicBezTo>
                    <a:cubicBezTo>
                      <a:pt x="0" y="59"/>
                      <a:pt x="0" y="65"/>
                      <a:pt x="0" y="68"/>
                    </a:cubicBezTo>
                    <a:cubicBezTo>
                      <a:pt x="1" y="72"/>
                      <a:pt x="5" y="74"/>
                      <a:pt x="9" y="73"/>
                    </a:cubicBezTo>
                    <a:cubicBezTo>
                      <a:pt x="13" y="73"/>
                      <a:pt x="19" y="70"/>
                      <a:pt x="23" y="66"/>
                    </a:cubicBezTo>
                    <a:cubicBezTo>
                      <a:pt x="26" y="63"/>
                      <a:pt x="30" y="57"/>
                      <a:pt x="32" y="53"/>
                    </a:cubicBezTo>
                    <a:cubicBezTo>
                      <a:pt x="33" y="49"/>
                      <a:pt x="34" y="44"/>
                      <a:pt x="34" y="43"/>
                    </a:cubicBezTo>
                    <a:cubicBezTo>
                      <a:pt x="34" y="42"/>
                      <a:pt x="37" y="40"/>
                      <a:pt x="40" y="39"/>
                    </a:cubicBezTo>
                    <a:cubicBezTo>
                      <a:pt x="43" y="38"/>
                      <a:pt x="47" y="36"/>
                      <a:pt x="49" y="36"/>
                    </a:cubicBezTo>
                    <a:cubicBezTo>
                      <a:pt x="51" y="35"/>
                      <a:pt x="52" y="36"/>
                      <a:pt x="53" y="38"/>
                    </a:cubicBezTo>
                    <a:cubicBezTo>
                      <a:pt x="54" y="41"/>
                      <a:pt x="59" y="45"/>
                      <a:pt x="64" y="49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30" y="93"/>
                      <a:pt x="134" y="96"/>
                      <a:pt x="134" y="96"/>
                    </a:cubicBezTo>
                    <a:cubicBezTo>
                      <a:pt x="134" y="96"/>
                      <a:pt x="134" y="91"/>
                      <a:pt x="134" y="8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26" name="Freeform 109"/>
              <p:cNvSpPr/>
              <p:nvPr/>
            </p:nvSpPr>
            <p:spPr bwMode="auto">
              <a:xfrm>
                <a:off x="6411233" y="3263901"/>
                <a:ext cx="769938" cy="631825"/>
              </a:xfrm>
              <a:custGeom>
                <a:avLst/>
                <a:gdLst>
                  <a:gd name="T0" fmla="*/ 116 w 205"/>
                  <a:gd name="T1" fmla="*/ 166 h 168"/>
                  <a:gd name="T2" fmla="*/ 133 w 205"/>
                  <a:gd name="T3" fmla="*/ 163 h 168"/>
                  <a:gd name="T4" fmla="*/ 137 w 205"/>
                  <a:gd name="T5" fmla="*/ 158 h 168"/>
                  <a:gd name="T6" fmla="*/ 151 w 205"/>
                  <a:gd name="T7" fmla="*/ 155 h 168"/>
                  <a:gd name="T8" fmla="*/ 157 w 205"/>
                  <a:gd name="T9" fmla="*/ 146 h 168"/>
                  <a:gd name="T10" fmla="*/ 170 w 205"/>
                  <a:gd name="T11" fmla="*/ 144 h 168"/>
                  <a:gd name="T12" fmla="*/ 179 w 205"/>
                  <a:gd name="T13" fmla="*/ 132 h 168"/>
                  <a:gd name="T14" fmla="*/ 184 w 205"/>
                  <a:gd name="T15" fmla="*/ 124 h 168"/>
                  <a:gd name="T16" fmla="*/ 198 w 205"/>
                  <a:gd name="T17" fmla="*/ 124 h 168"/>
                  <a:gd name="T18" fmla="*/ 205 w 205"/>
                  <a:gd name="T19" fmla="*/ 113 h 168"/>
                  <a:gd name="T20" fmla="*/ 197 w 205"/>
                  <a:gd name="T21" fmla="*/ 98 h 168"/>
                  <a:gd name="T22" fmla="*/ 173 w 205"/>
                  <a:gd name="T23" fmla="*/ 81 h 168"/>
                  <a:gd name="T24" fmla="*/ 143 w 205"/>
                  <a:gd name="T25" fmla="*/ 60 h 168"/>
                  <a:gd name="T26" fmla="*/ 117 w 205"/>
                  <a:gd name="T27" fmla="*/ 45 h 168"/>
                  <a:gd name="T28" fmla="*/ 105 w 205"/>
                  <a:gd name="T29" fmla="*/ 65 h 168"/>
                  <a:gd name="T30" fmla="*/ 94 w 205"/>
                  <a:gd name="T31" fmla="*/ 76 h 168"/>
                  <a:gd name="T32" fmla="*/ 74 w 205"/>
                  <a:gd name="T33" fmla="*/ 80 h 168"/>
                  <a:gd name="T34" fmla="*/ 69 w 205"/>
                  <a:gd name="T35" fmla="*/ 64 h 168"/>
                  <a:gd name="T36" fmla="*/ 71 w 205"/>
                  <a:gd name="T37" fmla="*/ 37 h 168"/>
                  <a:gd name="T38" fmla="*/ 75 w 205"/>
                  <a:gd name="T39" fmla="*/ 17 h 168"/>
                  <a:gd name="T40" fmla="*/ 85 w 205"/>
                  <a:gd name="T41" fmla="*/ 10 h 168"/>
                  <a:gd name="T42" fmla="*/ 94 w 205"/>
                  <a:gd name="T43" fmla="*/ 6 h 168"/>
                  <a:gd name="T44" fmla="*/ 78 w 205"/>
                  <a:gd name="T45" fmla="*/ 1 h 168"/>
                  <a:gd name="T46" fmla="*/ 68 w 205"/>
                  <a:gd name="T47" fmla="*/ 4 h 168"/>
                  <a:gd name="T48" fmla="*/ 47 w 205"/>
                  <a:gd name="T49" fmla="*/ 13 h 168"/>
                  <a:gd name="T50" fmla="*/ 17 w 205"/>
                  <a:gd name="T51" fmla="*/ 28 h 168"/>
                  <a:gd name="T52" fmla="*/ 8 w 205"/>
                  <a:gd name="T53" fmla="*/ 49 h 168"/>
                  <a:gd name="T54" fmla="*/ 0 w 205"/>
                  <a:gd name="T55" fmla="*/ 87 h 168"/>
                  <a:gd name="T56" fmla="*/ 2 w 205"/>
                  <a:gd name="T57" fmla="*/ 100 h 168"/>
                  <a:gd name="T58" fmla="*/ 12 w 205"/>
                  <a:gd name="T59" fmla="*/ 99 h 168"/>
                  <a:gd name="T60" fmla="*/ 25 w 205"/>
                  <a:gd name="T61" fmla="*/ 106 h 168"/>
                  <a:gd name="T62" fmla="*/ 30 w 205"/>
                  <a:gd name="T63" fmla="*/ 115 h 168"/>
                  <a:gd name="T64" fmla="*/ 41 w 205"/>
                  <a:gd name="T65" fmla="*/ 117 h 168"/>
                  <a:gd name="T66" fmla="*/ 51 w 205"/>
                  <a:gd name="T67" fmla="*/ 122 h 168"/>
                  <a:gd name="T68" fmla="*/ 58 w 205"/>
                  <a:gd name="T69" fmla="*/ 129 h 168"/>
                  <a:gd name="T70" fmla="*/ 71 w 205"/>
                  <a:gd name="T71" fmla="*/ 130 h 168"/>
                  <a:gd name="T72" fmla="*/ 78 w 205"/>
                  <a:gd name="T73" fmla="*/ 140 h 168"/>
                  <a:gd name="T74" fmla="*/ 82 w 205"/>
                  <a:gd name="T75" fmla="*/ 145 h 168"/>
                  <a:gd name="T76" fmla="*/ 95 w 205"/>
                  <a:gd name="T77" fmla="*/ 145 h 168"/>
                  <a:gd name="T78" fmla="*/ 104 w 205"/>
                  <a:gd name="T79" fmla="*/ 154 h 168"/>
                  <a:gd name="T80" fmla="*/ 109 w 205"/>
                  <a:gd name="T81" fmla="*/ 16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5" h="168">
                    <a:moveTo>
                      <a:pt x="109" y="163"/>
                    </a:moveTo>
                    <a:cubicBezTo>
                      <a:pt x="109" y="164"/>
                      <a:pt x="112" y="166"/>
                      <a:pt x="116" y="166"/>
                    </a:cubicBezTo>
                    <a:cubicBezTo>
                      <a:pt x="120" y="167"/>
                      <a:pt x="125" y="168"/>
                      <a:pt x="127" y="167"/>
                    </a:cubicBezTo>
                    <a:cubicBezTo>
                      <a:pt x="129" y="166"/>
                      <a:pt x="132" y="165"/>
                      <a:pt x="133" y="163"/>
                    </a:cubicBezTo>
                    <a:cubicBezTo>
                      <a:pt x="133" y="162"/>
                      <a:pt x="134" y="160"/>
                      <a:pt x="134" y="159"/>
                    </a:cubicBezTo>
                    <a:cubicBezTo>
                      <a:pt x="134" y="158"/>
                      <a:pt x="135" y="158"/>
                      <a:pt x="137" y="158"/>
                    </a:cubicBezTo>
                    <a:cubicBezTo>
                      <a:pt x="139" y="158"/>
                      <a:pt x="142" y="158"/>
                      <a:pt x="144" y="158"/>
                    </a:cubicBezTo>
                    <a:cubicBezTo>
                      <a:pt x="146" y="158"/>
                      <a:pt x="149" y="156"/>
                      <a:pt x="151" y="155"/>
                    </a:cubicBezTo>
                    <a:cubicBezTo>
                      <a:pt x="153" y="154"/>
                      <a:pt x="155" y="152"/>
                      <a:pt x="156" y="151"/>
                    </a:cubicBezTo>
                    <a:cubicBezTo>
                      <a:pt x="157" y="149"/>
                      <a:pt x="157" y="147"/>
                      <a:pt x="157" y="146"/>
                    </a:cubicBezTo>
                    <a:cubicBezTo>
                      <a:pt x="157" y="144"/>
                      <a:pt x="159" y="143"/>
                      <a:pt x="162" y="144"/>
                    </a:cubicBezTo>
                    <a:cubicBezTo>
                      <a:pt x="164" y="145"/>
                      <a:pt x="168" y="145"/>
                      <a:pt x="170" y="144"/>
                    </a:cubicBezTo>
                    <a:cubicBezTo>
                      <a:pt x="173" y="142"/>
                      <a:pt x="175" y="140"/>
                      <a:pt x="177" y="139"/>
                    </a:cubicBezTo>
                    <a:cubicBezTo>
                      <a:pt x="178" y="137"/>
                      <a:pt x="179" y="134"/>
                      <a:pt x="179" y="132"/>
                    </a:cubicBezTo>
                    <a:cubicBezTo>
                      <a:pt x="180" y="130"/>
                      <a:pt x="180" y="127"/>
                      <a:pt x="180" y="126"/>
                    </a:cubicBezTo>
                    <a:cubicBezTo>
                      <a:pt x="180" y="124"/>
                      <a:pt x="182" y="124"/>
                      <a:pt x="184" y="124"/>
                    </a:cubicBezTo>
                    <a:cubicBezTo>
                      <a:pt x="186" y="125"/>
                      <a:pt x="189" y="126"/>
                      <a:pt x="191" y="126"/>
                    </a:cubicBezTo>
                    <a:cubicBezTo>
                      <a:pt x="193" y="126"/>
                      <a:pt x="197" y="125"/>
                      <a:pt x="198" y="124"/>
                    </a:cubicBezTo>
                    <a:cubicBezTo>
                      <a:pt x="200" y="123"/>
                      <a:pt x="202" y="121"/>
                      <a:pt x="203" y="120"/>
                    </a:cubicBezTo>
                    <a:cubicBezTo>
                      <a:pt x="204" y="118"/>
                      <a:pt x="205" y="115"/>
                      <a:pt x="205" y="113"/>
                    </a:cubicBezTo>
                    <a:cubicBezTo>
                      <a:pt x="205" y="111"/>
                      <a:pt x="205" y="108"/>
                      <a:pt x="205" y="106"/>
                    </a:cubicBezTo>
                    <a:cubicBezTo>
                      <a:pt x="205" y="105"/>
                      <a:pt x="201" y="101"/>
                      <a:pt x="197" y="98"/>
                    </a:cubicBezTo>
                    <a:cubicBezTo>
                      <a:pt x="192" y="94"/>
                      <a:pt x="185" y="89"/>
                      <a:pt x="180" y="85"/>
                    </a:cubicBezTo>
                    <a:cubicBezTo>
                      <a:pt x="173" y="81"/>
                      <a:pt x="173" y="81"/>
                      <a:pt x="173" y="81"/>
                    </a:cubicBezTo>
                    <a:cubicBezTo>
                      <a:pt x="168" y="77"/>
                      <a:pt x="160" y="71"/>
                      <a:pt x="155" y="68"/>
                    </a:cubicBezTo>
                    <a:cubicBezTo>
                      <a:pt x="143" y="60"/>
                      <a:pt x="143" y="60"/>
                      <a:pt x="143" y="60"/>
                    </a:cubicBezTo>
                    <a:cubicBezTo>
                      <a:pt x="138" y="57"/>
                      <a:pt x="131" y="51"/>
                      <a:pt x="127" y="49"/>
                    </a:cubicBezTo>
                    <a:cubicBezTo>
                      <a:pt x="123" y="46"/>
                      <a:pt x="119" y="44"/>
                      <a:pt x="117" y="45"/>
                    </a:cubicBezTo>
                    <a:cubicBezTo>
                      <a:pt x="116" y="46"/>
                      <a:pt x="113" y="50"/>
                      <a:pt x="111" y="54"/>
                    </a:cubicBezTo>
                    <a:cubicBezTo>
                      <a:pt x="109" y="59"/>
                      <a:pt x="107" y="63"/>
                      <a:pt x="105" y="65"/>
                    </a:cubicBezTo>
                    <a:cubicBezTo>
                      <a:pt x="104" y="67"/>
                      <a:pt x="102" y="69"/>
                      <a:pt x="102" y="71"/>
                    </a:cubicBezTo>
                    <a:cubicBezTo>
                      <a:pt x="101" y="72"/>
                      <a:pt x="97" y="75"/>
                      <a:pt x="94" y="76"/>
                    </a:cubicBezTo>
                    <a:cubicBezTo>
                      <a:pt x="91" y="78"/>
                      <a:pt x="85" y="80"/>
                      <a:pt x="83" y="80"/>
                    </a:cubicBezTo>
                    <a:cubicBezTo>
                      <a:pt x="80" y="81"/>
                      <a:pt x="76" y="81"/>
                      <a:pt x="74" y="80"/>
                    </a:cubicBezTo>
                    <a:cubicBezTo>
                      <a:pt x="73" y="79"/>
                      <a:pt x="71" y="76"/>
                      <a:pt x="71" y="73"/>
                    </a:cubicBezTo>
                    <a:cubicBezTo>
                      <a:pt x="70" y="70"/>
                      <a:pt x="70" y="66"/>
                      <a:pt x="69" y="64"/>
                    </a:cubicBezTo>
                    <a:cubicBezTo>
                      <a:pt x="68" y="62"/>
                      <a:pt x="68" y="57"/>
                      <a:pt x="69" y="53"/>
                    </a:cubicBezTo>
                    <a:cubicBezTo>
                      <a:pt x="70" y="48"/>
                      <a:pt x="71" y="41"/>
                      <a:pt x="71" y="37"/>
                    </a:cubicBezTo>
                    <a:cubicBezTo>
                      <a:pt x="71" y="32"/>
                      <a:pt x="72" y="26"/>
                      <a:pt x="73" y="24"/>
                    </a:cubicBezTo>
                    <a:cubicBezTo>
                      <a:pt x="73" y="21"/>
                      <a:pt x="74" y="18"/>
                      <a:pt x="75" y="17"/>
                    </a:cubicBezTo>
                    <a:cubicBezTo>
                      <a:pt x="76" y="17"/>
                      <a:pt x="77" y="15"/>
                      <a:pt x="78" y="14"/>
                    </a:cubicBezTo>
                    <a:cubicBezTo>
                      <a:pt x="79" y="13"/>
                      <a:pt x="82" y="11"/>
                      <a:pt x="85" y="10"/>
                    </a:cubicBezTo>
                    <a:cubicBezTo>
                      <a:pt x="88" y="9"/>
                      <a:pt x="91" y="8"/>
                      <a:pt x="93" y="8"/>
                    </a:cubicBezTo>
                    <a:cubicBezTo>
                      <a:pt x="94" y="7"/>
                      <a:pt x="95" y="7"/>
                      <a:pt x="94" y="6"/>
                    </a:cubicBezTo>
                    <a:cubicBezTo>
                      <a:pt x="93" y="6"/>
                      <a:pt x="89" y="5"/>
                      <a:pt x="86" y="4"/>
                    </a:cubicBezTo>
                    <a:cubicBezTo>
                      <a:pt x="83" y="2"/>
                      <a:pt x="79" y="1"/>
                      <a:pt x="78" y="1"/>
                    </a:cubicBezTo>
                    <a:cubicBezTo>
                      <a:pt x="76" y="0"/>
                      <a:pt x="75" y="0"/>
                      <a:pt x="74" y="1"/>
                    </a:cubicBezTo>
                    <a:cubicBezTo>
                      <a:pt x="73" y="1"/>
                      <a:pt x="71" y="3"/>
                      <a:pt x="68" y="4"/>
                    </a:cubicBezTo>
                    <a:cubicBezTo>
                      <a:pt x="66" y="6"/>
                      <a:pt x="62" y="8"/>
                      <a:pt x="58" y="9"/>
                    </a:cubicBezTo>
                    <a:cubicBezTo>
                      <a:pt x="55" y="10"/>
                      <a:pt x="50" y="12"/>
                      <a:pt x="47" y="13"/>
                    </a:cubicBezTo>
                    <a:cubicBezTo>
                      <a:pt x="44" y="15"/>
                      <a:pt x="38" y="16"/>
                      <a:pt x="32" y="17"/>
                    </a:cubicBezTo>
                    <a:cubicBezTo>
                      <a:pt x="27" y="18"/>
                      <a:pt x="20" y="23"/>
                      <a:pt x="17" y="28"/>
                    </a:cubicBezTo>
                    <a:cubicBezTo>
                      <a:pt x="13" y="32"/>
                      <a:pt x="10" y="41"/>
                      <a:pt x="8" y="47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6" y="55"/>
                      <a:pt x="4" y="63"/>
                      <a:pt x="3" y="68"/>
                    </a:cubicBezTo>
                    <a:cubicBezTo>
                      <a:pt x="1" y="72"/>
                      <a:pt x="0" y="80"/>
                      <a:pt x="0" y="87"/>
                    </a:cubicBezTo>
                    <a:cubicBezTo>
                      <a:pt x="0" y="93"/>
                      <a:pt x="0" y="98"/>
                      <a:pt x="1" y="99"/>
                    </a:cubicBezTo>
                    <a:cubicBezTo>
                      <a:pt x="1" y="100"/>
                      <a:pt x="1" y="101"/>
                      <a:pt x="2" y="100"/>
                    </a:cubicBezTo>
                    <a:cubicBezTo>
                      <a:pt x="2" y="100"/>
                      <a:pt x="4" y="99"/>
                      <a:pt x="5" y="99"/>
                    </a:cubicBezTo>
                    <a:cubicBezTo>
                      <a:pt x="7" y="99"/>
                      <a:pt x="9" y="99"/>
                      <a:pt x="12" y="99"/>
                    </a:cubicBezTo>
                    <a:cubicBezTo>
                      <a:pt x="14" y="100"/>
                      <a:pt x="17" y="101"/>
                      <a:pt x="18" y="102"/>
                    </a:cubicBezTo>
                    <a:cubicBezTo>
                      <a:pt x="20" y="103"/>
                      <a:pt x="23" y="105"/>
                      <a:pt x="25" y="106"/>
                    </a:cubicBezTo>
                    <a:cubicBezTo>
                      <a:pt x="26" y="107"/>
                      <a:pt x="28" y="109"/>
                      <a:pt x="29" y="110"/>
                    </a:cubicBezTo>
                    <a:cubicBezTo>
                      <a:pt x="29" y="112"/>
                      <a:pt x="30" y="114"/>
                      <a:pt x="30" y="115"/>
                    </a:cubicBezTo>
                    <a:cubicBezTo>
                      <a:pt x="30" y="116"/>
                      <a:pt x="32" y="117"/>
                      <a:pt x="35" y="117"/>
                    </a:cubicBezTo>
                    <a:cubicBezTo>
                      <a:pt x="37" y="117"/>
                      <a:pt x="40" y="117"/>
                      <a:pt x="41" y="117"/>
                    </a:cubicBezTo>
                    <a:cubicBezTo>
                      <a:pt x="43" y="117"/>
                      <a:pt x="45" y="117"/>
                      <a:pt x="47" y="118"/>
                    </a:cubicBezTo>
                    <a:cubicBezTo>
                      <a:pt x="48" y="119"/>
                      <a:pt x="50" y="121"/>
                      <a:pt x="51" y="122"/>
                    </a:cubicBezTo>
                    <a:cubicBezTo>
                      <a:pt x="52" y="123"/>
                      <a:pt x="53" y="125"/>
                      <a:pt x="54" y="127"/>
                    </a:cubicBezTo>
                    <a:cubicBezTo>
                      <a:pt x="54" y="129"/>
                      <a:pt x="56" y="130"/>
                      <a:pt x="58" y="129"/>
                    </a:cubicBezTo>
                    <a:cubicBezTo>
                      <a:pt x="60" y="128"/>
                      <a:pt x="63" y="128"/>
                      <a:pt x="65" y="128"/>
                    </a:cubicBezTo>
                    <a:cubicBezTo>
                      <a:pt x="67" y="128"/>
                      <a:pt x="70" y="129"/>
                      <a:pt x="71" y="130"/>
                    </a:cubicBezTo>
                    <a:cubicBezTo>
                      <a:pt x="72" y="131"/>
                      <a:pt x="74" y="133"/>
                      <a:pt x="75" y="134"/>
                    </a:cubicBezTo>
                    <a:cubicBezTo>
                      <a:pt x="77" y="136"/>
                      <a:pt x="78" y="138"/>
                      <a:pt x="78" y="140"/>
                    </a:cubicBezTo>
                    <a:cubicBezTo>
                      <a:pt x="79" y="141"/>
                      <a:pt x="79" y="144"/>
                      <a:pt x="79" y="145"/>
                    </a:cubicBezTo>
                    <a:cubicBezTo>
                      <a:pt x="80" y="146"/>
                      <a:pt x="81" y="146"/>
                      <a:pt x="82" y="145"/>
                    </a:cubicBezTo>
                    <a:cubicBezTo>
                      <a:pt x="83" y="144"/>
                      <a:pt x="86" y="143"/>
                      <a:pt x="89" y="143"/>
                    </a:cubicBezTo>
                    <a:cubicBezTo>
                      <a:pt x="91" y="144"/>
                      <a:pt x="94" y="145"/>
                      <a:pt x="95" y="145"/>
                    </a:cubicBezTo>
                    <a:cubicBezTo>
                      <a:pt x="96" y="146"/>
                      <a:pt x="98" y="148"/>
                      <a:pt x="99" y="149"/>
                    </a:cubicBezTo>
                    <a:cubicBezTo>
                      <a:pt x="100" y="150"/>
                      <a:pt x="102" y="152"/>
                      <a:pt x="104" y="154"/>
                    </a:cubicBezTo>
                    <a:cubicBezTo>
                      <a:pt x="105" y="155"/>
                      <a:pt x="107" y="157"/>
                      <a:pt x="107" y="158"/>
                    </a:cubicBezTo>
                    <a:cubicBezTo>
                      <a:pt x="108" y="159"/>
                      <a:pt x="108" y="161"/>
                      <a:pt x="109" y="16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027" name="Freeform 110"/>
              <p:cNvSpPr/>
              <p:nvPr/>
            </p:nvSpPr>
            <p:spPr bwMode="auto">
              <a:xfrm>
                <a:off x="6422345" y="3659188"/>
                <a:ext cx="382588" cy="236538"/>
              </a:xfrm>
              <a:custGeom>
                <a:avLst/>
                <a:gdLst>
                  <a:gd name="T0" fmla="*/ 101 w 102"/>
                  <a:gd name="T1" fmla="*/ 57 h 63"/>
                  <a:gd name="T2" fmla="*/ 99 w 102"/>
                  <a:gd name="T3" fmla="*/ 54 h 63"/>
                  <a:gd name="T4" fmla="*/ 94 w 102"/>
                  <a:gd name="T5" fmla="*/ 49 h 63"/>
                  <a:gd name="T6" fmla="*/ 90 w 102"/>
                  <a:gd name="T7" fmla="*/ 46 h 63"/>
                  <a:gd name="T8" fmla="*/ 84 w 102"/>
                  <a:gd name="T9" fmla="*/ 45 h 63"/>
                  <a:gd name="T10" fmla="*/ 78 w 102"/>
                  <a:gd name="T11" fmla="*/ 47 h 63"/>
                  <a:gd name="T12" fmla="*/ 73 w 102"/>
                  <a:gd name="T13" fmla="*/ 45 h 63"/>
                  <a:gd name="T14" fmla="*/ 72 w 102"/>
                  <a:gd name="T15" fmla="*/ 40 h 63"/>
                  <a:gd name="T16" fmla="*/ 70 w 102"/>
                  <a:gd name="T17" fmla="*/ 35 h 63"/>
                  <a:gd name="T18" fmla="*/ 66 w 102"/>
                  <a:gd name="T19" fmla="*/ 31 h 63"/>
                  <a:gd name="T20" fmla="*/ 60 w 102"/>
                  <a:gd name="T21" fmla="*/ 29 h 63"/>
                  <a:gd name="T22" fmla="*/ 53 w 102"/>
                  <a:gd name="T23" fmla="*/ 30 h 63"/>
                  <a:gd name="T24" fmla="*/ 48 w 102"/>
                  <a:gd name="T25" fmla="*/ 28 h 63"/>
                  <a:gd name="T26" fmla="*/ 46 w 102"/>
                  <a:gd name="T27" fmla="*/ 22 h 63"/>
                  <a:gd name="T28" fmla="*/ 42 w 102"/>
                  <a:gd name="T29" fmla="*/ 19 h 63"/>
                  <a:gd name="T30" fmla="*/ 36 w 102"/>
                  <a:gd name="T31" fmla="*/ 17 h 63"/>
                  <a:gd name="T32" fmla="*/ 28 w 102"/>
                  <a:gd name="T33" fmla="*/ 18 h 63"/>
                  <a:gd name="T34" fmla="*/ 23 w 102"/>
                  <a:gd name="T35" fmla="*/ 16 h 63"/>
                  <a:gd name="T36" fmla="*/ 22 w 102"/>
                  <a:gd name="T37" fmla="*/ 11 h 63"/>
                  <a:gd name="T38" fmla="*/ 20 w 102"/>
                  <a:gd name="T39" fmla="*/ 6 h 63"/>
                  <a:gd name="T40" fmla="*/ 15 w 102"/>
                  <a:gd name="T41" fmla="*/ 3 h 63"/>
                  <a:gd name="T42" fmla="*/ 8 w 102"/>
                  <a:gd name="T43" fmla="*/ 0 h 63"/>
                  <a:gd name="T44" fmla="*/ 2 w 102"/>
                  <a:gd name="T45" fmla="*/ 0 h 63"/>
                  <a:gd name="T46" fmla="*/ 0 w 102"/>
                  <a:gd name="T47" fmla="*/ 2 h 63"/>
                  <a:gd name="T48" fmla="*/ 0 w 102"/>
                  <a:gd name="T49" fmla="*/ 8 h 63"/>
                  <a:gd name="T50" fmla="*/ 3 w 102"/>
                  <a:gd name="T51" fmla="*/ 15 h 63"/>
                  <a:gd name="T52" fmla="*/ 7 w 102"/>
                  <a:gd name="T53" fmla="*/ 19 h 63"/>
                  <a:gd name="T54" fmla="*/ 14 w 102"/>
                  <a:gd name="T55" fmla="*/ 21 h 63"/>
                  <a:gd name="T56" fmla="*/ 22 w 102"/>
                  <a:gd name="T57" fmla="*/ 19 h 63"/>
                  <a:gd name="T58" fmla="*/ 26 w 102"/>
                  <a:gd name="T59" fmla="*/ 21 h 63"/>
                  <a:gd name="T60" fmla="*/ 26 w 102"/>
                  <a:gd name="T61" fmla="*/ 27 h 63"/>
                  <a:gd name="T62" fmla="*/ 29 w 102"/>
                  <a:gd name="T63" fmla="*/ 34 h 63"/>
                  <a:gd name="T64" fmla="*/ 35 w 102"/>
                  <a:gd name="T65" fmla="*/ 39 h 63"/>
                  <a:gd name="T66" fmla="*/ 44 w 102"/>
                  <a:gd name="T67" fmla="*/ 39 h 63"/>
                  <a:gd name="T68" fmla="*/ 48 w 102"/>
                  <a:gd name="T69" fmla="*/ 41 h 63"/>
                  <a:gd name="T70" fmla="*/ 50 w 102"/>
                  <a:gd name="T71" fmla="*/ 46 h 63"/>
                  <a:gd name="T72" fmla="*/ 55 w 102"/>
                  <a:gd name="T73" fmla="*/ 50 h 63"/>
                  <a:gd name="T74" fmla="*/ 62 w 102"/>
                  <a:gd name="T75" fmla="*/ 53 h 63"/>
                  <a:gd name="T76" fmla="*/ 68 w 102"/>
                  <a:gd name="T77" fmla="*/ 53 h 63"/>
                  <a:gd name="T78" fmla="*/ 71 w 102"/>
                  <a:gd name="T79" fmla="*/ 54 h 63"/>
                  <a:gd name="T80" fmla="*/ 73 w 102"/>
                  <a:gd name="T81" fmla="*/ 58 h 63"/>
                  <a:gd name="T82" fmla="*/ 79 w 102"/>
                  <a:gd name="T83" fmla="*/ 62 h 63"/>
                  <a:gd name="T84" fmla="*/ 90 w 102"/>
                  <a:gd name="T85" fmla="*/ 61 h 63"/>
                  <a:gd name="T86" fmla="*/ 100 w 102"/>
                  <a:gd name="T87" fmla="*/ 59 h 63"/>
                  <a:gd name="T88" fmla="*/ 101 w 102"/>
                  <a:gd name="T8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2" h="63">
                    <a:moveTo>
                      <a:pt x="101" y="57"/>
                    </a:moveTo>
                    <a:cubicBezTo>
                      <a:pt x="101" y="57"/>
                      <a:pt x="100" y="55"/>
                      <a:pt x="99" y="54"/>
                    </a:cubicBezTo>
                    <a:cubicBezTo>
                      <a:pt x="97" y="52"/>
                      <a:pt x="95" y="50"/>
                      <a:pt x="94" y="49"/>
                    </a:cubicBezTo>
                    <a:cubicBezTo>
                      <a:pt x="93" y="48"/>
                      <a:pt x="91" y="47"/>
                      <a:pt x="90" y="46"/>
                    </a:cubicBezTo>
                    <a:cubicBezTo>
                      <a:pt x="88" y="46"/>
                      <a:pt x="86" y="45"/>
                      <a:pt x="84" y="45"/>
                    </a:cubicBezTo>
                    <a:cubicBezTo>
                      <a:pt x="83" y="45"/>
                      <a:pt x="80" y="46"/>
                      <a:pt x="78" y="47"/>
                    </a:cubicBezTo>
                    <a:cubicBezTo>
                      <a:pt x="76" y="48"/>
                      <a:pt x="74" y="47"/>
                      <a:pt x="73" y="45"/>
                    </a:cubicBezTo>
                    <a:cubicBezTo>
                      <a:pt x="73" y="44"/>
                      <a:pt x="73" y="41"/>
                      <a:pt x="72" y="40"/>
                    </a:cubicBezTo>
                    <a:cubicBezTo>
                      <a:pt x="72" y="38"/>
                      <a:pt x="71" y="36"/>
                      <a:pt x="70" y="35"/>
                    </a:cubicBezTo>
                    <a:cubicBezTo>
                      <a:pt x="69" y="33"/>
                      <a:pt x="67" y="31"/>
                      <a:pt x="66" y="31"/>
                    </a:cubicBezTo>
                    <a:cubicBezTo>
                      <a:pt x="65" y="30"/>
                      <a:pt x="62" y="29"/>
                      <a:pt x="60" y="29"/>
                    </a:cubicBezTo>
                    <a:cubicBezTo>
                      <a:pt x="58" y="29"/>
                      <a:pt x="55" y="29"/>
                      <a:pt x="53" y="30"/>
                    </a:cubicBezTo>
                    <a:cubicBezTo>
                      <a:pt x="51" y="31"/>
                      <a:pt x="49" y="30"/>
                      <a:pt x="48" y="28"/>
                    </a:cubicBezTo>
                    <a:cubicBezTo>
                      <a:pt x="47" y="26"/>
                      <a:pt x="46" y="24"/>
                      <a:pt x="46" y="22"/>
                    </a:cubicBezTo>
                    <a:cubicBezTo>
                      <a:pt x="45" y="21"/>
                      <a:pt x="44" y="20"/>
                      <a:pt x="42" y="19"/>
                    </a:cubicBezTo>
                    <a:cubicBezTo>
                      <a:pt x="41" y="18"/>
                      <a:pt x="38" y="17"/>
                      <a:pt x="36" y="17"/>
                    </a:cubicBezTo>
                    <a:cubicBezTo>
                      <a:pt x="34" y="17"/>
                      <a:pt x="31" y="17"/>
                      <a:pt x="28" y="18"/>
                    </a:cubicBezTo>
                    <a:cubicBezTo>
                      <a:pt x="26" y="18"/>
                      <a:pt x="24" y="17"/>
                      <a:pt x="23" y="16"/>
                    </a:cubicBezTo>
                    <a:cubicBezTo>
                      <a:pt x="23" y="15"/>
                      <a:pt x="22" y="12"/>
                      <a:pt x="22" y="11"/>
                    </a:cubicBezTo>
                    <a:cubicBezTo>
                      <a:pt x="22" y="9"/>
                      <a:pt x="21" y="7"/>
                      <a:pt x="20" y="6"/>
                    </a:cubicBezTo>
                    <a:cubicBezTo>
                      <a:pt x="19" y="6"/>
                      <a:pt x="17" y="4"/>
                      <a:pt x="15" y="3"/>
                    </a:cubicBezTo>
                    <a:cubicBezTo>
                      <a:pt x="13" y="2"/>
                      <a:pt x="10" y="1"/>
                      <a:pt x="8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" y="10"/>
                      <a:pt x="2" y="13"/>
                      <a:pt x="3" y="15"/>
                    </a:cubicBezTo>
                    <a:cubicBezTo>
                      <a:pt x="3" y="16"/>
                      <a:pt x="6" y="18"/>
                      <a:pt x="7" y="19"/>
                    </a:cubicBezTo>
                    <a:cubicBezTo>
                      <a:pt x="9" y="20"/>
                      <a:pt x="12" y="21"/>
                      <a:pt x="14" y="21"/>
                    </a:cubicBezTo>
                    <a:cubicBezTo>
                      <a:pt x="16" y="21"/>
                      <a:pt x="19" y="20"/>
                      <a:pt x="22" y="19"/>
                    </a:cubicBezTo>
                    <a:cubicBezTo>
                      <a:pt x="24" y="19"/>
                      <a:pt x="26" y="19"/>
                      <a:pt x="26" y="21"/>
                    </a:cubicBezTo>
                    <a:cubicBezTo>
                      <a:pt x="26" y="22"/>
                      <a:pt x="26" y="25"/>
                      <a:pt x="26" y="27"/>
                    </a:cubicBezTo>
                    <a:cubicBezTo>
                      <a:pt x="26" y="29"/>
                      <a:pt x="28" y="32"/>
                      <a:pt x="29" y="34"/>
                    </a:cubicBezTo>
                    <a:cubicBezTo>
                      <a:pt x="30" y="35"/>
                      <a:pt x="33" y="37"/>
                      <a:pt x="35" y="39"/>
                    </a:cubicBezTo>
                    <a:cubicBezTo>
                      <a:pt x="37" y="40"/>
                      <a:pt x="41" y="40"/>
                      <a:pt x="44" y="39"/>
                    </a:cubicBezTo>
                    <a:cubicBezTo>
                      <a:pt x="46" y="38"/>
                      <a:pt x="48" y="39"/>
                      <a:pt x="48" y="41"/>
                    </a:cubicBezTo>
                    <a:cubicBezTo>
                      <a:pt x="48" y="42"/>
                      <a:pt x="49" y="44"/>
                      <a:pt x="50" y="46"/>
                    </a:cubicBezTo>
                    <a:cubicBezTo>
                      <a:pt x="51" y="47"/>
                      <a:pt x="53" y="49"/>
                      <a:pt x="55" y="50"/>
                    </a:cubicBezTo>
                    <a:cubicBezTo>
                      <a:pt x="56" y="51"/>
                      <a:pt x="59" y="53"/>
                      <a:pt x="62" y="53"/>
                    </a:cubicBezTo>
                    <a:cubicBezTo>
                      <a:pt x="64" y="53"/>
                      <a:pt x="67" y="53"/>
                      <a:pt x="68" y="53"/>
                    </a:cubicBezTo>
                    <a:cubicBezTo>
                      <a:pt x="70" y="53"/>
                      <a:pt x="71" y="53"/>
                      <a:pt x="71" y="54"/>
                    </a:cubicBezTo>
                    <a:cubicBezTo>
                      <a:pt x="71" y="55"/>
                      <a:pt x="72" y="57"/>
                      <a:pt x="73" y="58"/>
                    </a:cubicBezTo>
                    <a:cubicBezTo>
                      <a:pt x="74" y="60"/>
                      <a:pt x="76" y="61"/>
                      <a:pt x="79" y="62"/>
                    </a:cubicBezTo>
                    <a:cubicBezTo>
                      <a:pt x="81" y="63"/>
                      <a:pt x="86" y="62"/>
                      <a:pt x="90" y="61"/>
                    </a:cubicBezTo>
                    <a:cubicBezTo>
                      <a:pt x="95" y="60"/>
                      <a:pt x="99" y="59"/>
                      <a:pt x="100" y="59"/>
                    </a:cubicBezTo>
                    <a:cubicBezTo>
                      <a:pt x="101" y="58"/>
                      <a:pt x="102" y="57"/>
                      <a:pt x="101" y="5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49028" name="Freeform 45"/>
            <p:cNvSpPr>
              <a:spLocks noChangeAspect="1" noEditPoints="1"/>
            </p:cNvSpPr>
            <p:nvPr/>
          </p:nvSpPr>
          <p:spPr bwMode="auto">
            <a:xfrm>
              <a:off x="4670284" y="5505156"/>
              <a:ext cx="604946" cy="612000"/>
            </a:xfrm>
            <a:custGeom>
              <a:avLst/>
              <a:gdLst>
                <a:gd name="T0" fmla="*/ 40 w 46"/>
                <a:gd name="T1" fmla="*/ 28 h 51"/>
                <a:gd name="T2" fmla="*/ 35 w 46"/>
                <a:gd name="T3" fmla="*/ 41 h 51"/>
                <a:gd name="T4" fmla="*/ 34 w 46"/>
                <a:gd name="T5" fmla="*/ 34 h 51"/>
                <a:gd name="T6" fmla="*/ 29 w 46"/>
                <a:gd name="T7" fmla="*/ 30 h 51"/>
                <a:gd name="T8" fmla="*/ 29 w 46"/>
                <a:gd name="T9" fmla="*/ 30 h 51"/>
                <a:gd name="T10" fmla="*/ 27 w 46"/>
                <a:gd name="T11" fmla="*/ 30 h 51"/>
                <a:gd name="T12" fmla="*/ 25 w 46"/>
                <a:gd name="T13" fmla="*/ 35 h 51"/>
                <a:gd name="T14" fmla="*/ 24 w 46"/>
                <a:gd name="T15" fmla="*/ 38 h 51"/>
                <a:gd name="T16" fmla="*/ 24 w 46"/>
                <a:gd name="T17" fmla="*/ 32 h 51"/>
                <a:gd name="T18" fmla="*/ 24 w 46"/>
                <a:gd name="T19" fmla="*/ 31 h 51"/>
                <a:gd name="T20" fmla="*/ 23 w 46"/>
                <a:gd name="T21" fmla="*/ 30 h 51"/>
                <a:gd name="T22" fmla="*/ 22 w 46"/>
                <a:gd name="T23" fmla="*/ 31 h 51"/>
                <a:gd name="T24" fmla="*/ 22 w 46"/>
                <a:gd name="T25" fmla="*/ 32 h 51"/>
                <a:gd name="T26" fmla="*/ 21 w 46"/>
                <a:gd name="T27" fmla="*/ 38 h 51"/>
                <a:gd name="T28" fmla="*/ 20 w 46"/>
                <a:gd name="T29" fmla="*/ 35 h 51"/>
                <a:gd name="T30" fmla="*/ 19 w 46"/>
                <a:gd name="T31" fmla="*/ 30 h 51"/>
                <a:gd name="T32" fmla="*/ 15 w 46"/>
                <a:gd name="T33" fmla="*/ 30 h 51"/>
                <a:gd name="T34" fmla="*/ 15 w 46"/>
                <a:gd name="T35" fmla="*/ 30 h 51"/>
                <a:gd name="T36" fmla="*/ 11 w 46"/>
                <a:gd name="T37" fmla="*/ 34 h 51"/>
                <a:gd name="T38" fmla="*/ 10 w 46"/>
                <a:gd name="T39" fmla="*/ 41 h 51"/>
                <a:gd name="T40" fmla="*/ 5 w 46"/>
                <a:gd name="T41" fmla="*/ 28 h 51"/>
                <a:gd name="T42" fmla="*/ 23 w 46"/>
                <a:gd name="T43" fmla="*/ 11 h 51"/>
                <a:gd name="T44" fmla="*/ 23 w 46"/>
                <a:gd name="T45" fmla="*/ 14 h 51"/>
                <a:gd name="T46" fmla="*/ 25 w 46"/>
                <a:gd name="T47" fmla="*/ 15 h 51"/>
                <a:gd name="T48" fmla="*/ 28 w 46"/>
                <a:gd name="T49" fmla="*/ 13 h 51"/>
                <a:gd name="T50" fmla="*/ 32 w 46"/>
                <a:gd name="T51" fmla="*/ 11 h 51"/>
                <a:gd name="T52" fmla="*/ 34 w 46"/>
                <a:gd name="T53" fmla="*/ 9 h 51"/>
                <a:gd name="T54" fmla="*/ 34 w 46"/>
                <a:gd name="T55" fmla="*/ 7 h 51"/>
                <a:gd name="T56" fmla="*/ 32 w 46"/>
                <a:gd name="T57" fmla="*/ 5 h 51"/>
                <a:gd name="T58" fmla="*/ 28 w 46"/>
                <a:gd name="T59" fmla="*/ 3 h 51"/>
                <a:gd name="T60" fmla="*/ 25 w 46"/>
                <a:gd name="T61" fmla="*/ 1 h 51"/>
                <a:gd name="T62" fmla="*/ 23 w 46"/>
                <a:gd name="T63" fmla="*/ 2 h 51"/>
                <a:gd name="T64" fmla="*/ 23 w 46"/>
                <a:gd name="T65" fmla="*/ 5 h 51"/>
                <a:gd name="T66" fmla="*/ 0 w 46"/>
                <a:gd name="T67" fmla="*/ 28 h 51"/>
                <a:gd name="T68" fmla="*/ 23 w 46"/>
                <a:gd name="T69" fmla="*/ 51 h 51"/>
                <a:gd name="T70" fmla="*/ 46 w 46"/>
                <a:gd name="T71" fmla="*/ 28 h 51"/>
                <a:gd name="T72" fmla="*/ 40 w 46"/>
                <a:gd name="T73" fmla="*/ 28 h 51"/>
                <a:gd name="T74" fmla="*/ 23 w 46"/>
                <a:gd name="T75" fmla="*/ 19 h 51"/>
                <a:gd name="T76" fmla="*/ 28 w 46"/>
                <a:gd name="T77" fmla="*/ 24 h 51"/>
                <a:gd name="T78" fmla="*/ 23 w 46"/>
                <a:gd name="T79" fmla="*/ 29 h 51"/>
                <a:gd name="T80" fmla="*/ 17 w 46"/>
                <a:gd name="T81" fmla="*/ 24 h 51"/>
                <a:gd name="T82" fmla="*/ 23 w 46"/>
                <a:gd name="T83" fmla="*/ 19 h 51"/>
                <a:gd name="T84" fmla="*/ 30 w 46"/>
                <a:gd name="T85" fmla="*/ 37 h 51"/>
                <a:gd name="T86" fmla="*/ 30 w 46"/>
                <a:gd name="T87" fmla="*/ 37 h 51"/>
                <a:gd name="T88" fmla="*/ 30 w 46"/>
                <a:gd name="T89" fmla="*/ 37 h 51"/>
                <a:gd name="T90" fmla="*/ 30 w 46"/>
                <a:gd name="T91" fmla="*/ 44 h 51"/>
                <a:gd name="T92" fmla="*/ 30 w 46"/>
                <a:gd name="T93" fmla="*/ 44 h 51"/>
                <a:gd name="T94" fmla="*/ 29 w 46"/>
                <a:gd name="T95" fmla="*/ 37 h 51"/>
                <a:gd name="T96" fmla="*/ 30 w 46"/>
                <a:gd name="T97" fmla="*/ 37 h 51"/>
                <a:gd name="T98" fmla="*/ 15 w 46"/>
                <a:gd name="T99" fmla="*/ 37 h 51"/>
                <a:gd name="T100" fmla="*/ 15 w 46"/>
                <a:gd name="T101" fmla="*/ 37 h 51"/>
                <a:gd name="T102" fmla="*/ 15 w 46"/>
                <a:gd name="T103" fmla="*/ 44 h 51"/>
                <a:gd name="T104" fmla="*/ 14 w 46"/>
                <a:gd name="T105" fmla="*/ 44 h 51"/>
                <a:gd name="T106" fmla="*/ 14 w 46"/>
                <a:gd name="T107" fmla="*/ 37 h 51"/>
                <a:gd name="T108" fmla="*/ 15 w 46"/>
                <a:gd name="T109" fmla="*/ 3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6" h="51">
                  <a:moveTo>
                    <a:pt x="40" y="28"/>
                  </a:moveTo>
                  <a:cubicBezTo>
                    <a:pt x="40" y="33"/>
                    <a:pt x="38" y="38"/>
                    <a:pt x="35" y="41"/>
                  </a:cubicBezTo>
                  <a:cubicBezTo>
                    <a:pt x="34" y="38"/>
                    <a:pt x="34" y="35"/>
                    <a:pt x="34" y="34"/>
                  </a:cubicBezTo>
                  <a:cubicBezTo>
                    <a:pt x="33" y="31"/>
                    <a:pt x="30" y="30"/>
                    <a:pt x="29" y="3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2"/>
                    <a:pt x="24" y="31"/>
                    <a:pt x="24" y="31"/>
                  </a:cubicBezTo>
                  <a:cubicBezTo>
                    <a:pt x="24" y="31"/>
                    <a:pt x="23" y="30"/>
                    <a:pt x="23" y="30"/>
                  </a:cubicBezTo>
                  <a:cubicBezTo>
                    <a:pt x="22" y="30"/>
                    <a:pt x="22" y="31"/>
                    <a:pt x="22" y="31"/>
                  </a:cubicBezTo>
                  <a:cubicBezTo>
                    <a:pt x="22" y="31"/>
                    <a:pt x="22" y="32"/>
                    <a:pt x="22" y="3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1" y="31"/>
                    <a:pt x="11" y="34"/>
                  </a:cubicBezTo>
                  <a:cubicBezTo>
                    <a:pt x="10" y="35"/>
                    <a:pt x="10" y="37"/>
                    <a:pt x="10" y="41"/>
                  </a:cubicBezTo>
                  <a:cubicBezTo>
                    <a:pt x="7" y="37"/>
                    <a:pt x="5" y="33"/>
                    <a:pt x="5" y="28"/>
                  </a:cubicBezTo>
                  <a:cubicBezTo>
                    <a:pt x="5" y="19"/>
                    <a:pt x="13" y="11"/>
                    <a:pt x="23" y="1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5"/>
                    <a:pt x="24" y="15"/>
                    <a:pt x="25" y="15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2"/>
                    <a:pt x="30" y="11"/>
                    <a:pt x="32" y="11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6" y="8"/>
                    <a:pt x="36" y="7"/>
                    <a:pt x="34" y="7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4"/>
                    <a:pt x="29" y="3"/>
                    <a:pt x="28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10" y="5"/>
                    <a:pt x="0" y="16"/>
                    <a:pt x="0" y="28"/>
                  </a:cubicBezTo>
                  <a:cubicBezTo>
                    <a:pt x="0" y="41"/>
                    <a:pt x="10" y="51"/>
                    <a:pt x="23" y="51"/>
                  </a:cubicBezTo>
                  <a:cubicBezTo>
                    <a:pt x="35" y="51"/>
                    <a:pt x="46" y="41"/>
                    <a:pt x="46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23" y="19"/>
                  </a:moveTo>
                  <a:cubicBezTo>
                    <a:pt x="26" y="19"/>
                    <a:pt x="28" y="21"/>
                    <a:pt x="28" y="24"/>
                  </a:cubicBezTo>
                  <a:cubicBezTo>
                    <a:pt x="28" y="27"/>
                    <a:pt x="26" y="29"/>
                    <a:pt x="23" y="29"/>
                  </a:cubicBezTo>
                  <a:cubicBezTo>
                    <a:pt x="20" y="29"/>
                    <a:pt x="17" y="27"/>
                    <a:pt x="17" y="24"/>
                  </a:cubicBezTo>
                  <a:cubicBezTo>
                    <a:pt x="17" y="21"/>
                    <a:pt x="20" y="19"/>
                    <a:pt x="23" y="19"/>
                  </a:cubicBezTo>
                  <a:close/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7"/>
                    <a:pt x="30" y="37"/>
                  </a:cubicBezTo>
                  <a:close/>
                  <a:moveTo>
                    <a:pt x="15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4"/>
                    <a:pt x="15" y="44"/>
                    <a:pt x="15" y="44"/>
                  </a:cubicBezTo>
                  <a:cubicBezTo>
                    <a:pt x="15" y="44"/>
                    <a:pt x="14" y="44"/>
                    <a:pt x="14" y="44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5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72756" tIns="36378" rIns="72756" bIns="36378" numCol="1" anchor="t" anchorCtr="0" compatLnSpc="1"/>
            <a:lstStyle/>
            <a:p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pic>
          <p:nvPicPr>
            <p:cNvPr id="2097220" name="图片 1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685" y="4910409"/>
              <a:ext cx="733739" cy="362054"/>
            </a:xfrm>
            <a:prstGeom prst="roundRect">
              <a:avLst/>
            </a:prstGeom>
          </p:spPr>
        </p:pic>
        <p:pic>
          <p:nvPicPr>
            <p:cNvPr id="2097221" name="图片 1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8532" y="4909034"/>
              <a:ext cx="680896" cy="366425"/>
            </a:xfrm>
            <a:prstGeom prst="roundRect">
              <a:avLst/>
            </a:prstGeom>
          </p:spPr>
        </p:pic>
        <p:pic>
          <p:nvPicPr>
            <p:cNvPr id="2097222" name="图片 113"/>
            <p:cNvPicPr>
              <a:picLocks noChangeAspect="1"/>
            </p:cNvPicPr>
            <p:nvPr/>
          </p:nvPicPr>
          <p:blipFill rotWithShape="1">
            <a:blip r:embed="rId5" cstate="print"/>
            <a:srcRect l="18712" r="20234"/>
            <a:stretch>
              <a:fillRect/>
            </a:stretch>
          </p:blipFill>
          <p:spPr>
            <a:xfrm>
              <a:off x="2151509" y="4510992"/>
              <a:ext cx="404251" cy="504100"/>
            </a:xfrm>
            <a:prstGeom prst="roundRect">
              <a:avLst/>
            </a:prstGeom>
          </p:spPr>
        </p:pic>
        <p:pic>
          <p:nvPicPr>
            <p:cNvPr id="2097223" name="图片 114"/>
            <p:cNvPicPr>
              <a:picLocks noChangeAspect="1"/>
            </p:cNvPicPr>
            <p:nvPr/>
          </p:nvPicPr>
          <p:blipFill rotWithShape="1">
            <a:blip r:embed="rId6" cstate="print"/>
            <a:srcRect t="21218" b="21116"/>
            <a:stretch>
              <a:fillRect/>
            </a:stretch>
          </p:blipFill>
          <p:spPr>
            <a:xfrm>
              <a:off x="1430282" y="4513852"/>
              <a:ext cx="678446" cy="286026"/>
            </a:xfrm>
            <a:prstGeom prst="roundRect">
              <a:avLst/>
            </a:prstGeom>
          </p:spPr>
        </p:pic>
        <p:pic>
          <p:nvPicPr>
            <p:cNvPr id="2097224" name="图片 1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3764" y="4514504"/>
              <a:ext cx="1188528" cy="288128"/>
            </a:xfrm>
            <a:prstGeom prst="roundRect">
              <a:avLst/>
            </a:prstGeom>
          </p:spPr>
        </p:pic>
        <p:pic>
          <p:nvPicPr>
            <p:cNvPr id="2097225" name="图片 117"/>
            <p:cNvPicPr>
              <a:picLocks noChangeAspect="1"/>
            </p:cNvPicPr>
            <p:nvPr/>
          </p:nvPicPr>
          <p:blipFill rotWithShape="1">
            <a:blip r:embed="rId8" cstate="print"/>
            <a:srcRect t="28922" b="30920"/>
            <a:stretch>
              <a:fillRect/>
            </a:stretch>
          </p:blipFill>
          <p:spPr>
            <a:xfrm>
              <a:off x="1885803" y="5032022"/>
              <a:ext cx="598737" cy="240442"/>
            </a:xfrm>
            <a:prstGeom prst="roundRect">
              <a:avLst/>
            </a:prstGeom>
          </p:spPr>
        </p:pic>
        <p:sp>
          <p:nvSpPr>
            <p:cNvPr id="1049029" name="矩形 119"/>
            <p:cNvSpPr/>
            <p:nvPr/>
          </p:nvSpPr>
          <p:spPr>
            <a:xfrm>
              <a:off x="922652" y="5254519"/>
              <a:ext cx="96532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0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（</a:t>
              </a:r>
              <a:r>
                <a:rPr lang="en-US" altLang="ja-JP" sz="10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FSL, FCL</a:t>
              </a:r>
              <a:r>
                <a:rPr lang="zh-CN" altLang="en-US" sz="1000" b="1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）</a:t>
              </a:r>
              <a:endParaRPr lang="zh-CN" altLang="en-US" sz="1000" b="1" dirty="0"/>
            </a:p>
          </p:txBody>
        </p:sp>
        <p:pic>
          <p:nvPicPr>
            <p:cNvPr id="2097226" name="图片 11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0833" y="5931806"/>
              <a:ext cx="555872" cy="272091"/>
            </a:xfrm>
            <a:prstGeom prst="roundRect">
              <a:avLst/>
            </a:prstGeom>
          </p:spPr>
        </p:pic>
        <p:pic>
          <p:nvPicPr>
            <p:cNvPr id="2097227" name="图片 123"/>
            <p:cNvPicPr>
              <a:picLocks noChangeAspect="1"/>
            </p:cNvPicPr>
            <p:nvPr/>
          </p:nvPicPr>
          <p:blipFill rotWithShape="1">
            <a:blip r:embed="rId10" cstate="print"/>
            <a:srcRect l="27546" t="16289" r="27785" b="19419"/>
            <a:stretch>
              <a:fillRect/>
            </a:stretch>
          </p:blipFill>
          <p:spPr>
            <a:xfrm>
              <a:off x="767022" y="5900213"/>
              <a:ext cx="328141" cy="354460"/>
            </a:xfrm>
            <a:prstGeom prst="roundRect">
              <a:avLst/>
            </a:prstGeom>
          </p:spPr>
        </p:pic>
        <p:sp>
          <p:nvSpPr>
            <p:cNvPr id="1049030" name="文本框 122"/>
            <p:cNvSpPr txBox="1"/>
            <p:nvPr/>
          </p:nvSpPr>
          <p:spPr>
            <a:xfrm>
              <a:off x="1093674" y="5901424"/>
              <a:ext cx="432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/>
                <a:t>X</a:t>
              </a:r>
              <a:endParaRPr kumimoji="1" lang="zh-CN" altLang="en-US" b="1" dirty="0"/>
            </a:p>
          </p:txBody>
        </p:sp>
      </p:grpSp>
      <p:sp>
        <p:nvSpPr>
          <p:cNvPr id="1049031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32" name="幻灯片编号占位符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22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8364" y="5133660"/>
            <a:ext cx="1684812" cy="425415"/>
          </a:xfrm>
          <a:prstGeom prst="rect">
            <a:avLst/>
          </a:prstGeom>
        </p:spPr>
      </p:pic>
      <p:pic>
        <p:nvPicPr>
          <p:cNvPr id="2097229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6743" y="4595347"/>
            <a:ext cx="1503729" cy="441462"/>
          </a:xfrm>
          <a:prstGeom prst="rect">
            <a:avLst/>
          </a:prstGeom>
        </p:spPr>
      </p:pic>
      <p:pic>
        <p:nvPicPr>
          <p:cNvPr id="2097230" name="图片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38516" y="4990952"/>
            <a:ext cx="779372" cy="586934"/>
          </a:xfrm>
          <a:prstGeom prst="rect">
            <a:avLst/>
          </a:prstGeom>
        </p:spPr>
      </p:pic>
      <p:pic>
        <p:nvPicPr>
          <p:cNvPr id="2097231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1968" y="4581128"/>
            <a:ext cx="1623081" cy="380624"/>
          </a:xfrm>
          <a:prstGeom prst="rect">
            <a:avLst/>
          </a:prstGeom>
        </p:spPr>
      </p:pic>
      <p:sp>
        <p:nvSpPr>
          <p:cNvPr id="1049033" name="矩形 26"/>
          <p:cNvSpPr/>
          <p:nvPr/>
        </p:nvSpPr>
        <p:spPr>
          <a:xfrm>
            <a:off x="3160208" y="6446103"/>
            <a:ext cx="2494280" cy="3200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zh-CN" altLang="en-US" sz="15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介绍新技术、新材料、零部件</a:t>
            </a:r>
            <a:endParaRPr lang="zh-CN" altLang="en-US" sz="15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2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日本商机：从部分案例了解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商机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19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953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31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32" name="幻灯片编号占位符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2" name="矩形 37"/>
          <p:cNvSpPr/>
          <p:nvPr/>
        </p:nvSpPr>
        <p:spPr>
          <a:xfrm>
            <a:off x="6143189" y="2132423"/>
            <a:ext cx="805075" cy="802642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携程旅行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" name="矩形 39"/>
          <p:cNvSpPr/>
          <p:nvPr/>
        </p:nvSpPr>
        <p:spPr>
          <a:xfrm>
            <a:off x="4404107" y="2060848"/>
            <a:ext cx="1516380" cy="3327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p>
            <a:pPr algn="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携程日本分公司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矩形 40"/>
          <p:cNvSpPr/>
          <p:nvPr/>
        </p:nvSpPr>
        <p:spPr>
          <a:xfrm>
            <a:off x="3243420" y="2399402"/>
            <a:ext cx="2800812" cy="1615441"/>
          </a:xfrm>
          <a:prstGeom prst="rect">
            <a:avLst/>
          </a:prstGeom>
        </p:spPr>
        <p:txBody>
          <a:bodyPr wrap="square">
            <a:spAutoFit/>
          </a:bodyPr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于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东京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设立海外分公司</a:t>
            </a:r>
            <a:endParaRPr lang="en-US" altLang="zh-CN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扩大日本销售额</a:t>
            </a:r>
            <a:endParaRPr lang="en-US" altLang="zh-CN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2007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年开始日本业务</a:t>
            </a:r>
            <a:endParaRPr lang="en-US" altLang="zh-CN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2012</a:t>
            </a: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年开始自由行需求剧增</a:t>
            </a:r>
            <a:endParaRPr lang="zh-CN" altLang="en-US" sz="1400" dirty="0"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sp>
        <p:nvSpPr>
          <p:cNvPr id="5" name="等腰三角形 2"/>
          <p:cNvSpPr/>
          <p:nvPr/>
        </p:nvSpPr>
        <p:spPr>
          <a:xfrm rot="16200000">
            <a:off x="6408434" y="1832403"/>
            <a:ext cx="3551748" cy="1704383"/>
          </a:xfrm>
          <a:prstGeom prst="triangl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0352" y="2509791"/>
            <a:ext cx="1103759" cy="446559"/>
          </a:xfrm>
          <a:prstGeom prst="rect">
            <a:avLst/>
          </a:prstGeom>
        </p:spPr>
      </p:pic>
      <p:sp>
        <p:nvSpPr>
          <p:cNvPr id="7" name="等腰三角形 1"/>
          <p:cNvSpPr/>
          <p:nvPr/>
        </p:nvSpPr>
        <p:spPr>
          <a:xfrm rot="5400000">
            <a:off x="-475712" y="4457277"/>
            <a:ext cx="2246399" cy="1077983"/>
          </a:xfrm>
          <a:prstGeom prst="triangle">
            <a:avLst/>
          </a:prstGeom>
          <a:solidFill>
            <a:srgbClr val="C00000"/>
          </a:solidFill>
          <a:ln>
            <a:noFill/>
          </a:ln>
          <a:effectLst>
            <a:outerShdw blurRad="50800" dist="38100" algn="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0800" y="4797152"/>
            <a:ext cx="650350" cy="444543"/>
          </a:xfrm>
          <a:prstGeom prst="roundRect">
            <a:avLst/>
          </a:prstGeom>
          <a:noFill/>
          <a:ln>
            <a:noFill/>
          </a:ln>
          <a:effectLst/>
        </p:spPr>
      </p:pic>
      <p:sp>
        <p:nvSpPr>
          <p:cNvPr id="9" name="矩形 38"/>
          <p:cNvSpPr/>
          <p:nvPr/>
        </p:nvSpPr>
        <p:spPr>
          <a:xfrm>
            <a:off x="1478685" y="4580769"/>
            <a:ext cx="1011745" cy="80264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同程旅游</a:t>
            </a:r>
            <a:endParaRPr lang="zh-CN" altLang="en-US" sz="2400" b="1" dirty="0">
              <a:solidFill>
                <a:srgbClr val="C000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矩形 41"/>
          <p:cNvSpPr/>
          <p:nvPr/>
        </p:nvSpPr>
        <p:spPr>
          <a:xfrm>
            <a:off x="2580609" y="4377679"/>
            <a:ext cx="1706880" cy="332741"/>
          </a:xfrm>
          <a:prstGeom prst="rect">
            <a:avLst/>
          </a:prstGeom>
          <a:solidFill>
            <a:srgbClr val="A80D1F"/>
          </a:solidFill>
        </p:spPr>
        <p:txBody>
          <a:bodyPr wrap="none">
            <a:spAutoFit/>
          </a:bodyPr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同程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-HIS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合资公司</a:t>
            </a:r>
            <a:endParaRPr lang="zh-CN" altLang="en-US" sz="1600" b="1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矩形 42"/>
          <p:cNvSpPr/>
          <p:nvPr/>
        </p:nvSpPr>
        <p:spPr>
          <a:xfrm>
            <a:off x="2567436" y="4716233"/>
            <a:ext cx="5886714" cy="1310640"/>
          </a:xfrm>
          <a:prstGeom prst="rect">
            <a:avLst/>
          </a:prstGeom>
        </p:spPr>
        <p:txBody>
          <a:bodyPr wrap="square">
            <a:spAutoFit/>
          </a:bodyPr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中国领先的休闲旅游在线服务商，中国在线旅游行业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三大企业集团之一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月与日本第二大的</a:t>
            </a:r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H.I.S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旅行社成立合资公司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开拓日本市场，扩大日本旅游资源的开发，整合日本的各类资源</a:t>
            </a:r>
            <a:endParaRPr lang="en-US" altLang="zh-CN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加强与日本的地接旅行社和饭店等的合作。</a:t>
            </a:r>
            <a:endParaRPr lang="en-US" altLang="ja-JP" sz="1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0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日本商机：从部分案例了解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商机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3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1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2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4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25" name="テキスト ボックス 11"/>
          <p:cNvSpPr txBox="1"/>
          <p:nvPr/>
        </p:nvSpPr>
        <p:spPr>
          <a:xfrm>
            <a:off x="395537" y="1268760"/>
            <a:ext cx="864096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2015.08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顺荣三七收购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SNK Playmore81.25%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的股权   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6350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万美元）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09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日本剑豪集团联合国内企业并购上市公司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MHG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2015.11 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复星集团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收购 “星野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TOMAMU”		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9.5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2016.03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美的集团收购东芝白色家电事业部                  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4.73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亿美元）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2016.03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鸿海收购夏普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		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3888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亿日元）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2016.04 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新纶科技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收购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T&amp;T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锂电池铝塑膜外包装业务     （约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2016.05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平安收购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ASCOT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房地产公司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32.3%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股份           （约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0.85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亿元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2016.06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腾讯等取代软银成为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Super Cell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控股股东         （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86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亿美元）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/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出处：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北京根据公开信息整理，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テキスト ボックス 46"/>
          <p:cNvSpPr txBox="1"/>
          <p:nvPr/>
        </p:nvSpPr>
        <p:spPr>
          <a:xfrm>
            <a:off x="395536" y="871277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并购相关项目逐步增多</a:t>
            </a:r>
            <a:endParaRPr lang="ja-JP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右矢印 47"/>
          <p:cNvSpPr/>
          <p:nvPr/>
        </p:nvSpPr>
        <p:spPr>
          <a:xfrm>
            <a:off x="133689" y="867192"/>
            <a:ext cx="261847" cy="36266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  <a:latin typeface="+mj-ea"/>
              <a:ea typeface="+mj-ea"/>
              <a:cs typeface="Meiryo UI" panose="020B0604030504040204" pitchFamily="50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Picture 2" descr="C:\Users\Kazunori_Yoshida\Desktop\InvestJapan.tif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562850" y="4445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6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12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41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42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1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393" y="548680"/>
            <a:ext cx="1256714" cy="12503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643" name="タイトル 1"/>
          <p:cNvSpPr txBox="1"/>
          <p:nvPr/>
        </p:nvSpPr>
        <p:spPr>
          <a:xfrm>
            <a:off x="1100044" y="908720"/>
            <a:ext cx="6712316" cy="3975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JETRO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简介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日本商机：从赴日投资现状和部分案例说起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日本商机：部分领域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的机遇和挑战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日本市场的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挑战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参考资料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2" descr="C:\Users\Kazunori_Yoshida\Desktop\InvestJapan.tif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562850" y="4445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12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14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15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1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393" y="548680"/>
            <a:ext cx="1256714" cy="12503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816" name="タイトル 1"/>
          <p:cNvSpPr txBox="1"/>
          <p:nvPr/>
        </p:nvSpPr>
        <p:spPr>
          <a:xfrm>
            <a:off x="1100044" y="908720"/>
            <a:ext cx="6712316" cy="3975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JETRO</a:t>
            </a:r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简介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日本商机：从赴日投资现状和部分案例看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日本商机：部分领域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的机遇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日本市场的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挑战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参考资料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日本商机：政策层面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049060" name="矩形 3"/>
          <p:cNvSpPr/>
          <p:nvPr/>
        </p:nvSpPr>
        <p:spPr>
          <a:xfrm>
            <a:off x="261498" y="1215336"/>
            <a:ext cx="8774997" cy="5323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能源领域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电力零售市场全面自由化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燃气零售市场全面自由化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医疗领域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再生医疗快速审批制度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国家战略特区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个特区（仙北市、仙台市、新泻市、东京圈、爱知县、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关西圈、养父市、广岛县、今治市、福冈市、北九州市、冲绳县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吸引外国企业进入日本的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个约定（语言、互联网、商务机、子女教育、加强咨询）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旨在成为全球中枢，促进对日直接投资的一揽子政策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改善监管及行政手续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引进及培养全球化人才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改善外国人的生活环境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JETRO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的全程协助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日本商机：政策层面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pic>
        <p:nvPicPr>
          <p:cNvPr id="2" name="图片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" y="873760"/>
            <a:ext cx="8201025" cy="569087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日本商机：宏观环境（问卷结果）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645" y="904875"/>
            <a:ext cx="6818630" cy="57753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部分领域的商机概览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4820" y="1136650"/>
            <a:ext cx="834961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物联网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汽车物联网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机器人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智能农业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共享经济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8" name="スライド番号プレースホルダー 1"/>
          <p:cNvSpPr txBox="1"/>
          <p:nvPr/>
        </p:nvSpPr>
        <p:spPr>
          <a:xfrm>
            <a:off x="70469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89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日本商机：物联网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48890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22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91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92" name="Text Placeholder 1"/>
          <p:cNvSpPr txBox="1"/>
          <p:nvPr/>
        </p:nvSpPr>
        <p:spPr>
          <a:xfrm>
            <a:off x="35496" y="889441"/>
            <a:ext cx="8932067" cy="811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引领日本物联网市场成长的四大领域中，</a:t>
            </a:r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能源领域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受到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2016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月开始的一般家庭电力自由化的影响，智能电表迅速得到普及。此外，</a:t>
            </a:r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安防领域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受到</a:t>
            </a:r>
            <a:r>
              <a:rPr lang="en-US" altLang="zh-CN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2020</a:t>
            </a: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年东京奥运会带来的防恐等需求的影响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en-US" sz="1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需求将会扩大</a:t>
            </a:r>
            <a:r>
              <a:rPr lang="zh-CN" altLang="en-US" sz="1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ja-JP" sz="1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893" name="Textfeld 5"/>
          <p:cNvSpPr txBox="1"/>
          <p:nvPr/>
        </p:nvSpPr>
        <p:spPr>
          <a:xfrm>
            <a:off x="123994" y="6398906"/>
            <a:ext cx="8918840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pPr algn="r">
              <a:tabLst>
                <a:tab pos="190500" algn="r"/>
                <a:tab pos="292100" algn="l"/>
              </a:tabLst>
            </a:pPr>
            <a:r>
              <a:rPr lang="zh-TW" altLang="en-US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*参考</a:t>
            </a:r>
            <a:r>
              <a:rPr lang="en-US" altLang="zh-TW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:</a:t>
            </a:r>
            <a:r>
              <a:rPr lang="zh-TW" altLang="en-US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「</a:t>
            </a:r>
            <a:r>
              <a:rPr lang="en-US" altLang="zh-TW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2030</a:t>
            </a:r>
            <a:r>
              <a:rPr lang="zh-TW" altLang="en-US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年的</a:t>
            </a:r>
            <a:r>
              <a:rPr lang="en-US" altLang="zh-TW" sz="800" dirty="0" err="1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IoT</a:t>
            </a:r>
            <a:r>
              <a:rPr lang="zh-TW" altLang="en-US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」</a:t>
            </a:r>
            <a:r>
              <a:rPr lang="en-US" altLang="zh-TW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(</a:t>
            </a:r>
            <a:r>
              <a:rPr lang="zh-CN" altLang="en-US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东阳经济新报社</a:t>
            </a:r>
            <a:r>
              <a:rPr lang="en-US" altLang="zh-TW" sz="80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)</a:t>
            </a:r>
            <a:endParaRPr lang="en-US" altLang="zh-TW" sz="800" dirty="0">
              <a:solidFill>
                <a:srgbClr val="000000"/>
              </a:solidFill>
              <a:latin typeface="+mn-ea"/>
              <a:cs typeface="Arial" panose="020B0604020202020204" pitchFamily="34" charset="0"/>
            </a:endParaRPr>
          </a:p>
        </p:txBody>
      </p:sp>
      <p:sp>
        <p:nvSpPr>
          <p:cNvPr id="1048894" name="角丸四角形 34"/>
          <p:cNvSpPr/>
          <p:nvPr/>
        </p:nvSpPr>
        <p:spPr>
          <a:xfrm>
            <a:off x="2051720" y="2562548"/>
            <a:ext cx="3024336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水务、电力、燃气等的自动读取（智能仪表）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管理建筑内全部能源的</a:t>
            </a:r>
            <a:r>
              <a:rPr kumimoji="1" lang="en-US" altLang="ja-JP" sz="1200" dirty="0">
                <a:solidFill>
                  <a:schemeClr val="tx1"/>
                </a:solidFill>
                <a:latin typeface="+mj-ea"/>
                <a:ea typeface="+mj-ea"/>
              </a:rPr>
              <a:t>HEMS/BEMS</a:t>
            </a: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系统（住宅、办公楼用的能源管理系统）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48895" name="角丸四角形 35"/>
          <p:cNvSpPr/>
          <p:nvPr/>
        </p:nvSpPr>
        <p:spPr>
          <a:xfrm>
            <a:off x="2051720" y="3513946"/>
            <a:ext cx="3024336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通过传感器等提供无关人员进入提醒、火灾探知和通知服务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通过网络摄像头提供监控服务</a:t>
            </a:r>
            <a:endParaRPr kumimoji="1" lang="ja-JP" altLang="en-US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48896" name="角丸四角形 36"/>
          <p:cNvSpPr/>
          <p:nvPr/>
        </p:nvSpPr>
        <p:spPr>
          <a:xfrm>
            <a:off x="2051720" y="4465344"/>
            <a:ext cx="3024336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利用传感器，</a:t>
            </a:r>
            <a:r>
              <a:rPr kumimoji="1" lang="zh-CN" altLang="en-US" sz="1200" dirty="0">
                <a:solidFill>
                  <a:srgbClr val="FF0000"/>
                </a:solidFill>
                <a:latin typeface="+mj-ea"/>
                <a:ea typeface="+mj-ea"/>
              </a:rPr>
              <a:t>掌握库存商品的状态，自动存放到指定位置</a:t>
            </a: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。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收集</a:t>
            </a:r>
            <a:r>
              <a:rPr kumimoji="1" lang="zh-CN" altLang="en-US" sz="1200" dirty="0">
                <a:solidFill>
                  <a:srgbClr val="FF0000"/>
                </a:solidFill>
                <a:latin typeface="+mj-ea"/>
                <a:ea typeface="+mj-ea"/>
              </a:rPr>
              <a:t>卡车运行路线</a:t>
            </a: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等相关信息，提示最佳路线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48897" name="角丸四角形 39"/>
          <p:cNvSpPr/>
          <p:nvPr/>
        </p:nvSpPr>
        <p:spPr>
          <a:xfrm>
            <a:off x="2051720" y="5416742"/>
            <a:ext cx="3024336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rgbClr val="FF0000"/>
                </a:solidFill>
                <a:latin typeface="+mj-ea"/>
                <a:ea typeface="+mj-ea"/>
              </a:rPr>
              <a:t>汽车之间进行通信</a:t>
            </a: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，从而调整车速，防止相撞的</a:t>
            </a:r>
            <a:r>
              <a:rPr kumimoji="1" lang="en-US" altLang="ja-JP" sz="1200" dirty="0">
                <a:solidFill>
                  <a:schemeClr val="tx1"/>
                </a:solidFill>
                <a:latin typeface="+mj-ea"/>
                <a:ea typeface="+mj-ea"/>
              </a:rPr>
              <a:t>V2V(Vehicle-to-vehicle)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kumimoji="1" lang="zh-CN" altLang="en-US" sz="1200" dirty="0">
                <a:solidFill>
                  <a:srgbClr val="FF0000"/>
                </a:solidFill>
                <a:latin typeface="+mj-ea"/>
                <a:ea typeface="+mj-ea"/>
              </a:rPr>
              <a:t>收集各个零部件等的信息</a:t>
            </a:r>
            <a:r>
              <a:rPr kumimoji="1" lang="zh-CN" altLang="en-US" sz="1200" dirty="0">
                <a:solidFill>
                  <a:schemeClr val="tx1"/>
                </a:solidFill>
                <a:latin typeface="+mj-ea"/>
                <a:ea typeface="+mj-ea"/>
              </a:rPr>
              <a:t>，通过汇总，提前预警故障，或更换时间等。</a:t>
            </a:r>
            <a:endParaRPr kumimoji="1" lang="en-US" altLang="ja-JP" sz="12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48898" name="角丸四角形 16"/>
          <p:cNvSpPr/>
          <p:nvPr/>
        </p:nvSpPr>
        <p:spPr>
          <a:xfrm>
            <a:off x="150304" y="1799528"/>
            <a:ext cx="1692188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kumimoji="1" lang="zh-CN" altLang="en-US" sz="1600" dirty="0">
                <a:solidFill>
                  <a:schemeClr val="tx1"/>
                </a:solidFill>
                <a:latin typeface="+mj-ea"/>
                <a:ea typeface="+mj-ea"/>
              </a:rPr>
              <a:t>应用领域</a:t>
            </a:r>
            <a:endParaRPr kumimoji="1" lang="ja-JP" altLang="en-US" sz="16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48899" name="角丸四角形 17"/>
          <p:cNvSpPr/>
          <p:nvPr/>
        </p:nvSpPr>
        <p:spPr>
          <a:xfrm>
            <a:off x="2051720" y="1799528"/>
            <a:ext cx="3024336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+mj-ea"/>
                <a:ea typeface="+mj-ea"/>
              </a:rPr>
              <a:t>应用案例</a:t>
            </a:r>
            <a:endParaRPr kumimoji="1" lang="en-US" altLang="ja-JP" sz="16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3145730" name="直線コネクタ 4"/>
          <p:cNvCxnSpPr/>
          <p:nvPr/>
        </p:nvCxnSpPr>
        <p:spPr>
          <a:xfrm>
            <a:off x="150304" y="2362361"/>
            <a:ext cx="169218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線コネクタ 6"/>
          <p:cNvCxnSpPr/>
          <p:nvPr/>
        </p:nvCxnSpPr>
        <p:spPr>
          <a:xfrm>
            <a:off x="2051720" y="2362361"/>
            <a:ext cx="302433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5" name="グループ化 3"/>
          <p:cNvGrpSpPr/>
          <p:nvPr/>
        </p:nvGrpSpPr>
        <p:grpSpPr>
          <a:xfrm>
            <a:off x="150304" y="4426465"/>
            <a:ext cx="1692188" cy="749864"/>
            <a:chOff x="495300" y="4567404"/>
            <a:chExt cx="1692188" cy="749864"/>
          </a:xfrm>
        </p:grpSpPr>
        <p:sp>
          <p:nvSpPr>
            <p:cNvPr id="1048900" name="角丸四角形 26"/>
            <p:cNvSpPr/>
            <p:nvPr/>
          </p:nvSpPr>
          <p:spPr>
            <a:xfrm>
              <a:off x="495300" y="4567404"/>
              <a:ext cx="1692188" cy="74986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kumimoji="1" lang="zh-CN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物流</a:t>
              </a:r>
              <a:endParaRPr kumimoji="1" lang="ja-JP" altLang="en-US" sz="1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97226" name="図 8"/>
            <p:cNvPicPr>
              <a:picLocks noChangeAspect="1"/>
            </p:cNvPicPr>
            <p:nvPr/>
          </p:nvPicPr>
          <p:blipFill>
            <a:blip r:embed="rId2">
              <a:lum bright="70000" contrast="-70000"/>
            </a:blip>
            <a:stretch>
              <a:fillRect/>
            </a:stretch>
          </p:blipFill>
          <p:spPr>
            <a:xfrm>
              <a:off x="556483" y="4745367"/>
              <a:ext cx="381000" cy="381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6" name="グループ化 1"/>
          <p:cNvGrpSpPr/>
          <p:nvPr/>
        </p:nvGrpSpPr>
        <p:grpSpPr>
          <a:xfrm>
            <a:off x="150304" y="5380455"/>
            <a:ext cx="1692188" cy="749864"/>
            <a:chOff x="495300" y="5461755"/>
            <a:chExt cx="1692188" cy="749864"/>
          </a:xfrm>
        </p:grpSpPr>
        <p:sp>
          <p:nvSpPr>
            <p:cNvPr id="1048901" name="角丸四角形 33"/>
            <p:cNvSpPr/>
            <p:nvPr/>
          </p:nvSpPr>
          <p:spPr>
            <a:xfrm>
              <a:off x="495300" y="5461755"/>
              <a:ext cx="1692188" cy="74986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kumimoji="1" lang="zh-CN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汽车</a:t>
              </a:r>
              <a:endParaRPr kumimoji="1" lang="ja-JP" altLang="en-US" sz="1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97227" name="図 9"/>
            <p:cNvPicPr>
              <a:picLocks noChangeAspect="1"/>
            </p:cNvPicPr>
            <p:nvPr/>
          </p:nvPicPr>
          <p:blipFill>
            <a:blip r:embed="rId3">
              <a:lum bright="70000" contrast="-70000"/>
            </a:blip>
            <a:stretch>
              <a:fillRect/>
            </a:stretch>
          </p:blipFill>
          <p:spPr>
            <a:xfrm>
              <a:off x="556483" y="5646187"/>
              <a:ext cx="381000" cy="381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7" name="グループ化 7"/>
          <p:cNvGrpSpPr/>
          <p:nvPr/>
        </p:nvGrpSpPr>
        <p:grpSpPr>
          <a:xfrm>
            <a:off x="150304" y="2518487"/>
            <a:ext cx="1692188" cy="749864"/>
            <a:chOff x="495300" y="2599787"/>
            <a:chExt cx="1692188" cy="749864"/>
          </a:xfrm>
        </p:grpSpPr>
        <p:sp>
          <p:nvSpPr>
            <p:cNvPr id="1048902" name="角丸四角形 30"/>
            <p:cNvSpPr/>
            <p:nvPr/>
          </p:nvSpPr>
          <p:spPr>
            <a:xfrm>
              <a:off x="495300" y="2599787"/>
              <a:ext cx="1692188" cy="74986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kumimoji="1" lang="zh-CN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能源</a:t>
              </a:r>
              <a:endParaRPr kumimoji="1" lang="ja-JP" altLang="en-US" sz="1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97228" name="図 10"/>
            <p:cNvPicPr>
              <a:picLocks noChangeAspect="1"/>
            </p:cNvPicPr>
            <p:nvPr/>
          </p:nvPicPr>
          <p:blipFill>
            <a:blip r:embed="rId4">
              <a:lum bright="70000" contrast="-70000"/>
            </a:blip>
            <a:stretch>
              <a:fillRect/>
            </a:stretch>
          </p:blipFill>
          <p:spPr>
            <a:xfrm>
              <a:off x="556483" y="2787177"/>
              <a:ext cx="381000" cy="3810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58" name="グループ化 5"/>
          <p:cNvGrpSpPr/>
          <p:nvPr/>
        </p:nvGrpSpPr>
        <p:grpSpPr>
          <a:xfrm>
            <a:off x="150304" y="3472476"/>
            <a:ext cx="1692188" cy="749864"/>
            <a:chOff x="495300" y="3563567"/>
            <a:chExt cx="1692188" cy="749864"/>
          </a:xfrm>
        </p:grpSpPr>
        <p:sp>
          <p:nvSpPr>
            <p:cNvPr id="1048903" name="角丸四角形 20"/>
            <p:cNvSpPr/>
            <p:nvPr/>
          </p:nvSpPr>
          <p:spPr>
            <a:xfrm>
              <a:off x="495300" y="3563567"/>
              <a:ext cx="1692188" cy="749864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r>
                <a:rPr kumimoji="1" lang="zh-CN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安防</a:t>
              </a:r>
              <a:endParaRPr kumimoji="1" lang="ja-JP" altLang="en-US" sz="14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2097229" name="図 11"/>
            <p:cNvPicPr>
              <a:picLocks noChangeAspect="1"/>
            </p:cNvPicPr>
            <p:nvPr/>
          </p:nvPicPr>
          <p:blipFill>
            <a:blip r:embed="rId5">
              <a:lum bright="70000" contrast="-70000"/>
            </a:blip>
            <a:stretch>
              <a:fillRect/>
            </a:stretch>
          </p:blipFill>
          <p:spPr>
            <a:xfrm>
              <a:off x="556483" y="3751400"/>
              <a:ext cx="381000" cy="381000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3145732" name="直線コネクタ 96"/>
          <p:cNvCxnSpPr/>
          <p:nvPr/>
        </p:nvCxnSpPr>
        <p:spPr>
          <a:xfrm>
            <a:off x="150304" y="3370413"/>
            <a:ext cx="860045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3" name="直線コネクタ 96"/>
          <p:cNvCxnSpPr/>
          <p:nvPr/>
        </p:nvCxnSpPr>
        <p:spPr>
          <a:xfrm>
            <a:off x="150304" y="4321815"/>
            <a:ext cx="860045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線コネクタ 96"/>
          <p:cNvCxnSpPr/>
          <p:nvPr/>
        </p:nvCxnSpPr>
        <p:spPr>
          <a:xfrm>
            <a:off x="150304" y="5273217"/>
            <a:ext cx="8600455" cy="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04" name="Rectangle 13"/>
          <p:cNvSpPr/>
          <p:nvPr/>
        </p:nvSpPr>
        <p:spPr>
          <a:xfrm>
            <a:off x="5285284" y="2560836"/>
            <a:ext cx="3600061" cy="664649"/>
          </a:xfrm>
          <a:prstGeom prst="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spcBef>
                <a:spcPts val="600"/>
              </a:spcBef>
            </a:pPr>
            <a:r>
              <a:rPr kumimoji="1" lang="zh-CN" altLang="en-US" sz="1200" dirty="0">
                <a:solidFill>
                  <a:schemeClr val="tx1"/>
                </a:solidFill>
              </a:rPr>
              <a:t>（日本）中国电力与伊藤忠技术解决方案、</a:t>
            </a:r>
            <a:r>
              <a:rPr kumimoji="1" lang="en-US" altLang="zh-CN" sz="1200" dirty="0">
                <a:solidFill>
                  <a:schemeClr val="tx1"/>
                </a:solidFill>
              </a:rPr>
              <a:t>EMC</a:t>
            </a:r>
            <a:r>
              <a:rPr kumimoji="1" lang="zh-CN" altLang="en-US" sz="1200" dirty="0">
                <a:solidFill>
                  <a:schemeClr val="tx1"/>
                </a:solidFill>
              </a:rPr>
              <a:t>日本、</a:t>
            </a:r>
            <a:r>
              <a:rPr kumimoji="1" lang="en-US" altLang="zh-CN" sz="1200" dirty="0">
                <a:solidFill>
                  <a:schemeClr val="tx1"/>
                </a:solidFill>
              </a:rPr>
              <a:t>VMWare</a:t>
            </a:r>
            <a:r>
              <a:rPr kumimoji="1" lang="zh-CN" altLang="en-US" sz="1200" dirty="0">
                <a:solidFill>
                  <a:schemeClr val="tx1"/>
                </a:solidFill>
              </a:rPr>
              <a:t>（美国）等联合构筑基于网络虚拟技术的</a:t>
            </a:r>
            <a:r>
              <a:rPr kumimoji="1" lang="zh-CN" altLang="en-US" sz="1200" b="1" dirty="0">
                <a:solidFill>
                  <a:srgbClr val="0070C0"/>
                </a:solidFill>
              </a:rPr>
              <a:t>智能仪表运用管理系统。今后加强数据管理，提高客户服务水平</a:t>
            </a:r>
            <a:r>
              <a:rPr kumimoji="1" lang="zh-CN" altLang="en-US" sz="1200" dirty="0">
                <a:solidFill>
                  <a:schemeClr val="tx1"/>
                </a:solidFill>
              </a:rPr>
              <a:t>。（日本经济新闻</a:t>
            </a:r>
            <a:r>
              <a:rPr kumimoji="1" lang="en-US" altLang="zh-CN" sz="1200" dirty="0">
                <a:solidFill>
                  <a:schemeClr val="tx1"/>
                </a:solidFill>
              </a:rPr>
              <a:t>2016.5.27</a:t>
            </a:r>
            <a:r>
              <a:rPr kumimoji="1" lang="zh-CN" altLang="en-US" sz="1200" dirty="0">
                <a:solidFill>
                  <a:schemeClr val="tx1"/>
                </a:solidFill>
              </a:rPr>
              <a:t>）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1048905" name="Rectangle 13"/>
          <p:cNvSpPr/>
          <p:nvPr/>
        </p:nvSpPr>
        <p:spPr>
          <a:xfrm>
            <a:off x="5287515" y="3512818"/>
            <a:ext cx="3600061" cy="666000"/>
          </a:xfrm>
          <a:prstGeom prst="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spcBef>
                <a:spcPts val="600"/>
              </a:spcBef>
            </a:pPr>
            <a:r>
              <a:rPr kumimoji="1" lang="en-US" altLang="zh-CN" sz="1200" dirty="0">
                <a:solidFill>
                  <a:schemeClr val="tx1"/>
                </a:solidFill>
              </a:rPr>
              <a:t>NEC</a:t>
            </a:r>
            <a:r>
              <a:rPr kumimoji="1" lang="zh-CN" altLang="en-US" sz="1200" dirty="0">
                <a:solidFill>
                  <a:schemeClr val="tx1"/>
                </a:solidFill>
              </a:rPr>
              <a:t>和日本信号</a:t>
            </a:r>
            <a:r>
              <a:rPr lang="en-US" altLang="zh-CN" sz="1200" dirty="0">
                <a:solidFill>
                  <a:schemeClr val="tx1"/>
                </a:solidFill>
              </a:rPr>
              <a:t>2016</a:t>
            </a:r>
            <a:r>
              <a:rPr lang="zh-CN" altLang="en-US" sz="1200" dirty="0">
                <a:solidFill>
                  <a:schemeClr val="tx1"/>
                </a:solidFill>
              </a:rPr>
              <a:t>年</a:t>
            </a:r>
            <a:r>
              <a:rPr lang="en-US" altLang="zh-CN" sz="1200" dirty="0">
                <a:solidFill>
                  <a:schemeClr val="tx1"/>
                </a:solidFill>
              </a:rPr>
              <a:t>6</a:t>
            </a:r>
            <a:r>
              <a:rPr lang="zh-CN" altLang="en-US" sz="1200" dirty="0">
                <a:solidFill>
                  <a:schemeClr val="tx1"/>
                </a:solidFill>
              </a:rPr>
              <a:t>月</a:t>
            </a:r>
            <a:r>
              <a:rPr kumimoji="1" lang="zh-CN" altLang="en-US" sz="1200" dirty="0">
                <a:solidFill>
                  <a:schemeClr val="tx1"/>
                </a:solidFill>
              </a:rPr>
              <a:t>在成田国际机场的员工检查站，</a:t>
            </a:r>
            <a:r>
              <a:rPr kumimoji="1" lang="zh-CN" altLang="en-US" sz="1200" b="1" dirty="0">
                <a:solidFill>
                  <a:srgbClr val="0070C0"/>
                </a:solidFill>
              </a:rPr>
              <a:t>测试步行者的脸部认证系统，以及快速识别爆炸物微颗粒的系统</a:t>
            </a:r>
            <a:r>
              <a:rPr kumimoji="1" lang="zh-CN" altLang="en-US" sz="1200" dirty="0">
                <a:solidFill>
                  <a:schemeClr val="tx1"/>
                </a:solidFill>
              </a:rPr>
              <a:t>。（</a:t>
            </a:r>
            <a:r>
              <a:rPr kumimoji="1" lang="en-US" altLang="zh-CN" sz="1200" dirty="0">
                <a:solidFill>
                  <a:schemeClr val="tx1"/>
                </a:solidFill>
              </a:rPr>
              <a:t>NEC</a:t>
            </a:r>
            <a:r>
              <a:rPr kumimoji="1" lang="zh-CN" altLang="en-US" sz="1200" dirty="0">
                <a:solidFill>
                  <a:schemeClr val="tx1"/>
                </a:solidFill>
              </a:rPr>
              <a:t>媒体通稿）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1048906" name="Rectangle 13"/>
          <p:cNvSpPr/>
          <p:nvPr/>
        </p:nvSpPr>
        <p:spPr>
          <a:xfrm>
            <a:off x="5285283" y="5419485"/>
            <a:ext cx="3600061" cy="666000"/>
          </a:xfrm>
          <a:prstGeom prst="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spcBef>
                <a:spcPts val="600"/>
              </a:spcBef>
            </a:pPr>
            <a:r>
              <a:rPr lang="zh-CN" altLang="en-US" sz="1200" dirty="0">
                <a:solidFill>
                  <a:schemeClr val="tx1"/>
                </a:solidFill>
              </a:rPr>
              <a:t>管理系统供应商</a:t>
            </a:r>
            <a:r>
              <a:rPr lang="en-US" altLang="ja-JP" sz="1200" dirty="0">
                <a:solidFill>
                  <a:srgbClr val="FF0000"/>
                </a:solidFill>
              </a:rPr>
              <a:t>Tanium</a:t>
            </a:r>
            <a:r>
              <a:rPr lang="zh-CN" altLang="en-US" sz="1200" dirty="0">
                <a:solidFill>
                  <a:srgbClr val="FF0000"/>
                </a:solidFill>
              </a:rPr>
              <a:t>（美国）</a:t>
            </a:r>
            <a:r>
              <a:rPr kumimoji="1" lang="zh-CN" altLang="en-US" sz="1200" dirty="0">
                <a:solidFill>
                  <a:schemeClr val="tx1"/>
                </a:solidFill>
              </a:rPr>
              <a:t>将正式启动日本市场相关业务。作为该公司在日本的首家用户，</a:t>
            </a:r>
            <a:r>
              <a:rPr kumimoji="1" lang="zh-CN" altLang="en-US" sz="1200" b="1" dirty="0">
                <a:solidFill>
                  <a:srgbClr val="0070C0"/>
                </a:solidFill>
              </a:rPr>
              <a:t>日产汽车为了适应未来汽车物联网趋势，决定全公司导入该系统</a:t>
            </a:r>
            <a:r>
              <a:rPr kumimoji="1" lang="zh-CN" altLang="en-US" sz="1200" dirty="0">
                <a:solidFill>
                  <a:schemeClr val="tx1"/>
                </a:solidFill>
              </a:rPr>
              <a:t>。（日经电脑</a:t>
            </a:r>
            <a:r>
              <a:rPr kumimoji="1" lang="en-US" altLang="zh-CN" sz="1200" dirty="0">
                <a:solidFill>
                  <a:schemeClr val="tx1"/>
                </a:solidFill>
              </a:rPr>
              <a:t>2015.10.27</a:t>
            </a:r>
            <a:r>
              <a:rPr kumimoji="1" lang="zh-CN" altLang="en-US" sz="1200" dirty="0">
                <a:solidFill>
                  <a:schemeClr val="tx1"/>
                </a:solidFill>
              </a:rPr>
              <a:t>）</a:t>
            </a:r>
            <a:endParaRPr kumimoji="1"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1048907" name="角丸四角形 40"/>
          <p:cNvSpPr/>
          <p:nvPr/>
        </p:nvSpPr>
        <p:spPr>
          <a:xfrm>
            <a:off x="5285282" y="1799528"/>
            <a:ext cx="3600061" cy="664348"/>
          </a:xfrm>
          <a:prstGeom prst="round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kumimoji="1" lang="zh-CN" altLang="en-US" sz="1400" dirty="0">
                <a:solidFill>
                  <a:schemeClr val="tx1"/>
                </a:solidFill>
                <a:latin typeface="+mj-ea"/>
                <a:ea typeface="+mj-ea"/>
              </a:rPr>
              <a:t>主要的报道</a:t>
            </a:r>
            <a:r>
              <a:rPr kumimoji="1"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kumimoji="1" lang="zh-CN" altLang="en-US" sz="1400" dirty="0">
                <a:solidFill>
                  <a:srgbClr val="FF0000"/>
                </a:solidFill>
                <a:latin typeface="+mj-ea"/>
                <a:ea typeface="+mj-ea"/>
              </a:rPr>
              <a:t>红字</a:t>
            </a:r>
            <a:r>
              <a:rPr kumimoji="1" lang="zh-CN" altLang="en-US" sz="1400" dirty="0">
                <a:solidFill>
                  <a:schemeClr val="tx1"/>
                </a:solidFill>
                <a:latin typeface="+mj-ea"/>
                <a:ea typeface="+mj-ea"/>
              </a:rPr>
              <a:t>代表外国企业名称</a:t>
            </a:r>
            <a:r>
              <a:rPr kumimoji="1" lang="en-US" altLang="ja-JP" sz="1400" dirty="0">
                <a:solidFill>
                  <a:schemeClr val="tx1"/>
                </a:solidFill>
                <a:latin typeface="+mj-ea"/>
                <a:ea typeface="+mj-ea"/>
              </a:rPr>
              <a:t>)</a:t>
            </a:r>
            <a:endParaRPr kumimoji="1" lang="en-US" altLang="ja-JP" sz="14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3145735" name="直線コネクタ 41"/>
          <p:cNvCxnSpPr/>
          <p:nvPr/>
        </p:nvCxnSpPr>
        <p:spPr>
          <a:xfrm>
            <a:off x="5285283" y="2362361"/>
            <a:ext cx="360006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908" name="Rectangle 13"/>
          <p:cNvSpPr/>
          <p:nvPr/>
        </p:nvSpPr>
        <p:spPr>
          <a:xfrm>
            <a:off x="5287515" y="4466151"/>
            <a:ext cx="3600061" cy="666000"/>
          </a:xfrm>
          <a:prstGeom prst="rect">
            <a:avLst/>
          </a:prstGeom>
          <a:noFill/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spcBef>
                <a:spcPts val="600"/>
              </a:spcBef>
            </a:pPr>
            <a:r>
              <a:rPr kumimoji="1" lang="en-US" altLang="zh-CN" sz="1200" dirty="0">
                <a:solidFill>
                  <a:schemeClr val="tx1"/>
                </a:solidFill>
              </a:rPr>
              <a:t>2016</a:t>
            </a:r>
            <a:r>
              <a:rPr kumimoji="1" lang="zh-CN" altLang="en-US" sz="1200" dirty="0">
                <a:solidFill>
                  <a:schemeClr val="tx1"/>
                </a:solidFill>
              </a:rPr>
              <a:t>年</a:t>
            </a:r>
            <a:r>
              <a:rPr kumimoji="1" lang="en-US" altLang="zh-CN" sz="1200" dirty="0">
                <a:solidFill>
                  <a:schemeClr val="tx1"/>
                </a:solidFill>
              </a:rPr>
              <a:t>4</a:t>
            </a:r>
            <a:r>
              <a:rPr kumimoji="1" lang="zh-CN" altLang="en-US" sz="1200" dirty="0">
                <a:solidFill>
                  <a:schemeClr val="tx1"/>
                </a:solidFill>
              </a:rPr>
              <a:t>约，</a:t>
            </a:r>
            <a:r>
              <a:rPr kumimoji="1" lang="en-US" altLang="ja-JP" sz="1200" dirty="0">
                <a:solidFill>
                  <a:srgbClr val="FF0000"/>
                </a:solidFill>
              </a:rPr>
              <a:t>SAP</a:t>
            </a:r>
            <a:r>
              <a:rPr kumimoji="1" lang="zh-CN" altLang="en-US" sz="1200" dirty="0">
                <a:solidFill>
                  <a:srgbClr val="FF0000"/>
                </a:solidFill>
              </a:rPr>
              <a:t>（德国）</a:t>
            </a:r>
            <a:r>
              <a:rPr kumimoji="1" lang="ja-JP" altLang="en-US" sz="1200" dirty="0">
                <a:solidFill>
                  <a:schemeClr val="tx1"/>
                </a:solidFill>
              </a:rPr>
              <a:t>、</a:t>
            </a:r>
            <a:r>
              <a:rPr kumimoji="1" lang="zh-CN" altLang="en-US" sz="1200" dirty="0">
                <a:solidFill>
                  <a:schemeClr val="tx1"/>
                </a:solidFill>
              </a:rPr>
              <a:t>机器人厂家</a:t>
            </a:r>
            <a:r>
              <a:rPr kumimoji="1" lang="en-US" altLang="zh-CN" sz="1200" dirty="0">
                <a:solidFill>
                  <a:schemeClr val="tx1"/>
                </a:solidFill>
              </a:rPr>
              <a:t>ZMP</a:t>
            </a:r>
            <a:r>
              <a:rPr lang="zh-CN" altLang="en-US" sz="1200" dirty="0">
                <a:solidFill>
                  <a:schemeClr val="tx1"/>
                </a:solidFill>
              </a:rPr>
              <a:t>、凸版印刷等达成共识，将共同推进物流助力机器人，</a:t>
            </a:r>
            <a:r>
              <a:rPr lang="zh-CN" altLang="en-US" sz="1200" b="1" dirty="0">
                <a:solidFill>
                  <a:srgbClr val="0070C0"/>
                </a:solidFill>
              </a:rPr>
              <a:t>运用物联网技术改善业务效率</a:t>
            </a:r>
            <a:r>
              <a:rPr lang="zh-CN" altLang="en-US" sz="1200" dirty="0">
                <a:solidFill>
                  <a:schemeClr val="tx1"/>
                </a:solidFill>
              </a:rPr>
              <a:t>的解决方案等服务。（凸版印刷媒体通稿）</a:t>
            </a:r>
            <a:endParaRPr kumimoji="1" lang="en-US" altLang="ja-JP" sz="1200" dirty="0">
              <a:solidFill>
                <a:schemeClr val="tx1"/>
              </a:solidFill>
            </a:endParaRPr>
          </a:p>
        </p:txBody>
      </p:sp>
      <p:pic>
        <p:nvPicPr>
          <p:cNvPr id="2097230" name="図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pic>
        <p:nvPicPr>
          <p:cNvPr id="39" name="図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5" y="6266358"/>
            <a:ext cx="894606" cy="4030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日本商机：物联网（汽车物联网）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8790" y="772160"/>
            <a:ext cx="8485505" cy="4861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algn="just">
              <a:buAutoNum type="arabicPeriod"/>
            </a:pP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辅助驾驶系统（ADAS）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随着2025年65岁以上老人超过30%，司机老龄化需要尽快通过sensor等防止撞车的辅助驾驶系统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layer：丰田、本田、日产等车企以及爱信精机、电装、Runesas电子等日本企业，以及博世等外企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在红外线传感器、车载电脑、软件、检测仪器、发动机控制、刹车等等关联零部件的研发、生产等领域，可作为外国企业的合作伙伴的中小企业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很多。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（注册资本1亿日元以下、员工300人以下）（名单省略）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0" algn="just">
              <a:buNone/>
            </a:pPr>
            <a:r>
              <a:rPr lang="en-US" altLang="zh-CN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2. </a:t>
            </a:r>
            <a:r>
              <a:rPr lang="zh-CN" altLang="en-US" sz="20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胎压监控装置（TPMS）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据JAF（日本汽车联盟）的统计，日本的汽车相关道路服务当中，胎压相关的求救件数仅次于车载电池相关的求救件数。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P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layer：丰田、本田、日产等车企和太平洋工业等汽车相关日本企业以及Sensata Technologies Holding NV（荷兰）等外企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在传感器、显示器、检测设备等领域，可与外国企业建立合作伙伴关系的中小企业大量存在。（名单省略）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74" name="スライド番号プレースホルダー 1"/>
          <p:cNvSpPr txBox="1"/>
          <p:nvPr/>
        </p:nvSpPr>
        <p:spPr>
          <a:xfrm>
            <a:off x="7034302" y="6535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75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机器人（外资企业布局情况）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9076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77" name="正方形/長方形 11"/>
          <p:cNvSpPr/>
          <p:nvPr/>
        </p:nvSpPr>
        <p:spPr>
          <a:xfrm>
            <a:off x="893218" y="83081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i="1" dirty="0">
                <a:solidFill>
                  <a:prstClr val="black"/>
                </a:solidFill>
                <a:latin typeface="宋体" panose="02010600030101010101" pitchFamily="2" charset="-122"/>
                <a:ea typeface="MS PGothic" panose="020B0600070205080204" pitchFamily="50" charset="-128"/>
                <a:cs typeface="宋体" panose="02010600030101010101" pitchFamily="2" charset="-122"/>
              </a:rPr>
              <a:t>　　　</a:t>
            </a:r>
            <a:endParaRPr lang="zh-CN" altLang="en-US" sz="2400" b="1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97254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78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55" name="図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6" y="6173973"/>
            <a:ext cx="894606" cy="403002"/>
          </a:xfrm>
          <a:prstGeom prst="rect">
            <a:avLst/>
          </a:prstGeom>
        </p:spPr>
      </p:pic>
      <p:pic>
        <p:nvPicPr>
          <p:cNvPr id="2097256" name="図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sp>
        <p:nvSpPr>
          <p:cNvPr id="1049079" name="テキスト プレースホルダー 5"/>
          <p:cNvSpPr txBox="1"/>
          <p:nvPr/>
        </p:nvSpPr>
        <p:spPr>
          <a:xfrm>
            <a:off x="827584" y="764704"/>
            <a:ext cx="8244985" cy="5651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日本企业相对落后的领域</a:t>
            </a:r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，近年陆续有发达国家的企业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带着最新技术投资日本</a:t>
            </a:r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同时，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亚洲企业凭借成本优势</a:t>
            </a:r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，陆续进入日本市场。</a:t>
            </a:r>
            <a:endParaRPr lang="en-US" altLang="ja-JP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081" name="テキスト ボックス 7"/>
          <p:cNvSpPr txBox="1"/>
          <p:nvPr/>
        </p:nvSpPr>
        <p:spPr>
          <a:xfrm>
            <a:off x="7248137" y="6559870"/>
            <a:ext cx="1427480" cy="2057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740" dirty="0"/>
              <a:t>出所：</a:t>
            </a:r>
            <a:r>
              <a:rPr lang="en-US" altLang="ja-JP" sz="740" dirty="0"/>
              <a:t>Orbis </a:t>
            </a:r>
            <a:r>
              <a:rPr lang="ja-JP" altLang="en-US" sz="740" dirty="0"/>
              <a:t>企業情報、各社</a:t>
            </a:r>
            <a:r>
              <a:rPr lang="en-US" altLang="ja-JP" sz="740" dirty="0"/>
              <a:t>HP</a:t>
            </a:r>
            <a:endParaRPr lang="en-US" altLang="ja-JP" sz="740" dirty="0"/>
          </a:p>
        </p:txBody>
      </p:sp>
      <p:graphicFrame>
        <p:nvGraphicFramePr>
          <p:cNvPr id="4194319" name="表 8"/>
          <p:cNvGraphicFramePr>
            <a:graphicFrameLocks noGrp="1"/>
          </p:cNvGraphicFramePr>
          <p:nvPr/>
        </p:nvGraphicFramePr>
        <p:xfrm>
          <a:off x="895106" y="1296485"/>
          <a:ext cx="8208500" cy="52288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56556"/>
                <a:gridCol w="497512"/>
                <a:gridCol w="2731578"/>
                <a:gridCol w="1994782"/>
                <a:gridCol w="604122"/>
                <a:gridCol w="923950"/>
              </a:tblGrid>
              <a:tr h="3196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zh-CN" altLang="en-US" sz="800" b="1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企业名称</a:t>
                      </a:r>
                      <a:endParaRPr kumimoji="1" lang="ja-JP" altLang="en-US" sz="800" b="1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ja-JP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本国</a:t>
                      </a:r>
                      <a:endParaRPr kumimoji="1" lang="ja-JP" altLang="en-US" sz="800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zh-CN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公司概要</a:t>
                      </a:r>
                      <a:endParaRPr kumimoji="1" lang="ja-JP" altLang="en-US" sz="800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ja-JP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主要</a:t>
                      </a:r>
                      <a:r>
                        <a:rPr kumimoji="1" lang="zh-CN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产品</a:t>
                      </a:r>
                      <a:endParaRPr kumimoji="1" lang="ja-JP" altLang="en-US" sz="800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ja-JP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日本</a:t>
                      </a:r>
                      <a:r>
                        <a:rPr kumimoji="1" lang="zh-CN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公司</a:t>
                      </a:r>
                      <a:endParaRPr kumimoji="1" lang="en-US" altLang="ja-JP" sz="800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zh-CN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设立时间</a:t>
                      </a:r>
                      <a:endParaRPr kumimoji="1" lang="ja-JP" altLang="en-US" sz="800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1" lang="zh-CN" altLang="en-US" sz="800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股东</a:t>
                      </a:r>
                      <a:endParaRPr kumimoji="1" lang="ja-JP" altLang="en-US" sz="800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196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800" b="1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インテュイティブサージカル</a:t>
                      </a:r>
                      <a:endParaRPr lang="en-US" altLang="ja-JP" sz="800" b="1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800" b="1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合同会社</a:t>
                      </a:r>
                      <a:endParaRPr kumimoji="1" lang="en-US" altLang="ja-JP" sz="800" b="1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8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医疗领域机器人相关技术和商品的研发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医疗机器人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「</a:t>
                      </a:r>
                      <a:r>
                        <a:rPr lang="en-US" altLang="ja-JP" sz="800" b="0" i="0" u="none" strike="noStrike" dirty="0" err="1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da</a:t>
                      </a:r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Vinci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」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2010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Intuitive Surgical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80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日本アキュレイ株式会社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医疗器械进口、制造和销售、租赁、维修等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医疗机器人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「サイバーナイフ」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2007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dirty="0" err="1"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Accuray</a:t>
                      </a:r>
                      <a:r>
                        <a:rPr lang="en-US" altLang="ja-JP" sz="800" dirty="0"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 Incorporated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KUKA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ロボティクスジャパン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德国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工业机器人、工厂自动化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工业机器人、工厂自动化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2007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dirty="0"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KUKA </a:t>
                      </a:r>
                      <a:r>
                        <a:rPr lang="en-US" altLang="ja-JP" sz="800" dirty="0" err="1"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Roboter</a:t>
                      </a:r>
                      <a:r>
                        <a:rPr lang="en-US" altLang="ja-JP" sz="800" dirty="0"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 GmbH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2898"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ハイウィン株式会社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台湾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设备定位系统及相关产品的制造、销售、维护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zh-CN" altLang="en-US" sz="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铁路用线性电动机、半导体、高精密设备、检测设备等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1999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ja-JP" altLang="en-US" sz="800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上銀科技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28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1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サーボロボ・ジャパン株式会社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加拿大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焊接用以及检测用激光传感器的进口销售、焊接设备、机器人的制造和销售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专注于焊接的传感器、检测系统、焊接机以及相关系统等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1996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dirty="0"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Servo-Robot, Inc.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80"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株式会社</a:t>
                      </a:r>
                      <a:endParaRPr lang="en-US" altLang="ja-JP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  <a:p>
                      <a:pPr algn="l" rtl="0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パーキンエルマージャパン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分析仪器、生物相关试剂的进口销售、售后、软件等的研发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液体自动分析机器人系统、紫外线分析仪器等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1978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PerkinElmer, Inc.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289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ブラント・ジャパン株式会社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电锯产品的销售、技术指导、产品信息的提供等</a:t>
                      </a:r>
                      <a:endParaRPr lang="en-US" altLang="ja-JP" sz="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sz="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r>
                        <a:rPr lang="zh-CN" altLang="en-US" sz="8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电锯产品、相关部件、电动机等</a:t>
                      </a:r>
                      <a:endParaRPr lang="ja-JP" altLang="en-US" sz="8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1972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Blount International,</a:t>
                      </a:r>
                      <a:r>
                        <a:rPr lang="en-US" altLang="ja-JP" sz="800" b="0" i="0" u="none" strike="noStrike" baseline="0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 Inc.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289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ABB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日本ベーレー株式会社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瑞士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分散式控制系统、信息管理系统等的研发、销售、设计、制造、安装、试运行、维护等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分散型控制系统、信息管理系统、高温高压控制阀等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1971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ABB group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2898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日本モレックス株式会社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信息通信、电信、家电、汽车、医疗、航天、防卫、照明等领域的连接器等部件的制造和销售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连接器产品、系统等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1970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MOLEX KIIRE CO., LTD.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289"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日本ムーグ</a:t>
                      </a:r>
                      <a:endParaRPr 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美国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油压、电气、油电混合技术等定制化控制系统的设计、制造、销售以及售后服务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kumimoji="1" lang="en-US" altLang="zh-CN" sz="800" b="0" i="0" u="none" strike="noStrike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Motion control</a:t>
                      </a:r>
                      <a:r>
                        <a:rPr kumimoji="1" lang="zh-CN" altLang="en-US" sz="800" b="0" i="0" u="none" strike="noStrike" kern="1200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+mn-cs"/>
                        </a:rPr>
                        <a:t>技术</a:t>
                      </a:r>
                      <a:endParaRPr kumimoji="1" lang="ja-JP" altLang="en-US" sz="800" b="0" i="0" u="none" strike="noStrike" kern="1200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800" b="0" i="0" u="none" strike="noStrike" kern="1200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1970</a:t>
                      </a:r>
                      <a:r>
                        <a:rPr kumimoji="1" lang="ja-JP" altLang="en-US" sz="800" b="0" i="0" u="none" strike="noStrike" kern="1200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kumimoji="1" lang="ja-JP" altLang="en-US" sz="800" b="0" i="0" u="none" strike="noStrike" kern="1200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Moog</a:t>
                      </a:r>
                      <a:r>
                        <a:rPr lang="en-US" altLang="ja-JP" sz="800" b="0" i="0" u="none" strike="noStrike" baseline="0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 Inc.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72898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ABB</a:t>
                      </a:r>
                      <a:r>
                        <a:rPr lang="ja-JP" altLang="en-US" sz="800" b="1" i="0" u="none" strike="noStrike" dirty="0">
                          <a:solidFill>
                            <a:schemeClr val="bg1"/>
                          </a:solidFill>
                          <a:latin typeface="SimSun 本文"/>
                          <a:ea typeface="+mn-ea"/>
                        </a:rPr>
                        <a:t>株式会社</a:t>
                      </a:r>
                      <a:endParaRPr lang="ja-JP" altLang="en-US" sz="800" b="1" i="0" u="none" strike="noStrike" dirty="0">
                        <a:solidFill>
                          <a:schemeClr val="bg1"/>
                        </a:solidFill>
                        <a:latin typeface="SimSun 本文"/>
                        <a:ea typeface="+mn-ea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瑞士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低电压设备、自动化、流程自动化、电力设备等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zh-CN" altLang="en-US" sz="800" b="0" i="0" u="none" strike="noStrike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工业机器人，例如自动涂装、静电涂装机器人、工业用软件等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1907</a:t>
                      </a:r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  <a:cs typeface="新宋体" panose="02010609030101010101" pitchFamily="49" charset="-122"/>
                        </a:rPr>
                        <a:t>年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  <a:cs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>
                          <a:solidFill>
                            <a:schemeClr val="tx1"/>
                          </a:solidFill>
                          <a:latin typeface="新宋体" panose="02010609030101010101" pitchFamily="49" charset="-122"/>
                          <a:ea typeface="新宋体" panose="02010609030101010101" pitchFamily="49" charset="-122"/>
                        </a:rPr>
                        <a:t>ABB group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latin typeface="新宋体" panose="02010609030101010101" pitchFamily="49" charset="-122"/>
                        <a:ea typeface="新宋体" panose="02010609030101010101" pitchFamily="49" charset="-122"/>
                      </a:endParaRPr>
                    </a:p>
                  </a:txBody>
                  <a:tcPr marL="33231" marR="33231" marT="33231" marB="33231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7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85" name="スライド番号プレースホルダー 1"/>
          <p:cNvSpPr txBox="1"/>
          <p:nvPr/>
        </p:nvSpPr>
        <p:spPr>
          <a:xfrm>
            <a:off x="7034302" y="6535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86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日本商机：机器人（应用领域和各国企业在日本布局情况）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87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88" name="正方形/長方形 11"/>
          <p:cNvSpPr/>
          <p:nvPr/>
        </p:nvSpPr>
        <p:spPr>
          <a:xfrm>
            <a:off x="893218" y="83081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i="1" dirty="0">
                <a:solidFill>
                  <a:prstClr val="black"/>
                </a:solidFill>
                <a:latin typeface="宋体" panose="02010600030101010101" pitchFamily="2" charset="-122"/>
                <a:ea typeface="MS PGothic" panose="020B0600070205080204" pitchFamily="50" charset="-128"/>
                <a:cs typeface="宋体" panose="02010600030101010101" pitchFamily="2" charset="-122"/>
              </a:rPr>
              <a:t>　　　</a:t>
            </a:r>
            <a:endParaRPr lang="zh-CN" altLang="en-US" sz="2400" b="1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08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58" name="図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graphicFrame>
        <p:nvGraphicFramePr>
          <p:cNvPr id="4194320" name="表 3"/>
          <p:cNvGraphicFramePr>
            <a:graphicFrameLocks noGrp="1"/>
          </p:cNvGraphicFramePr>
          <p:nvPr/>
        </p:nvGraphicFramePr>
        <p:xfrm>
          <a:off x="209357" y="1497383"/>
          <a:ext cx="8759825" cy="5160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015"/>
                <a:gridCol w="763270"/>
                <a:gridCol w="829310"/>
                <a:gridCol w="1300993"/>
                <a:gridCol w="1373035"/>
                <a:gridCol w="1373035"/>
                <a:gridCol w="1373035"/>
                <a:gridCol w="1373035"/>
              </a:tblGrid>
              <a:tr h="27648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400" dirty="0">
                          <a:latin typeface="+mn-ea"/>
                          <a:ea typeface="+mn-ea"/>
                        </a:rPr>
                        <a:t>分类</a:t>
                      </a:r>
                      <a:endParaRPr kumimoji="1"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400" dirty="0">
                          <a:latin typeface="+mn-ea"/>
                          <a:ea typeface="+mn-ea"/>
                        </a:rPr>
                        <a:t>领域</a:t>
                      </a:r>
                      <a:endParaRPr kumimoji="1" lang="zh-CN" altLang="en-US" sz="14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2015</a:t>
                      </a:r>
                      <a:r>
                        <a:rPr kumimoji="1" lang="zh-CN" altLang="ja-JP" sz="800" dirty="0">
                          <a:latin typeface="+mn-ea"/>
                          <a:ea typeface="+mn-ea"/>
                        </a:rPr>
                        <a:t>年</a:t>
                      </a:r>
                      <a:endParaRPr kumimoji="1" lang="zh-CN" altLang="ja-JP" sz="8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zh-CN" altLang="ja-JP" sz="800" dirty="0">
                          <a:latin typeface="+mn-ea"/>
                          <a:ea typeface="+mn-ea"/>
                        </a:rPr>
                        <a:t>市场规模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zh-CN" altLang="ja-JP" sz="800" dirty="0">
                          <a:latin typeface="+mn-ea"/>
                          <a:ea typeface="+mn-ea"/>
                        </a:rPr>
                        <a:t>单位：亿日元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)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 anchor="ctr" anchorCtr="1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zh-CN" altLang="ja-JP" sz="1400" dirty="0">
                          <a:latin typeface="+mn-ea"/>
                          <a:ea typeface="+mn-ea"/>
                        </a:rPr>
                        <a:t>主要企业、产品</a:t>
                      </a:r>
                      <a:endParaRPr kumimoji="1" lang="zh-CN" altLang="ja-JP" sz="1400" dirty="0"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kumimoji="1" lang="zh-CN" altLang="ja-JP" sz="1400" dirty="0">
                          <a:latin typeface="+mn-ea"/>
                          <a:ea typeface="+mn-ea"/>
                        </a:rPr>
                        <a:t>（上段：企业</a:t>
                      </a:r>
                      <a:r>
                        <a:rPr kumimoji="1" lang="en-US" altLang="zh-CN" sz="1400" dirty="0">
                          <a:latin typeface="+mn-ea"/>
                          <a:ea typeface="+mn-ea"/>
                        </a:rPr>
                        <a:t>/</a:t>
                      </a:r>
                      <a:r>
                        <a:rPr kumimoji="1" lang="zh-CN" altLang="en-US" sz="1400" dirty="0">
                          <a:latin typeface="+mn-ea"/>
                          <a:ea typeface="+mn-ea"/>
                        </a:rPr>
                        <a:t>团体名 下段：产品名称</a:t>
                      </a:r>
                      <a:r>
                        <a:rPr kumimoji="1" lang="zh-CN" altLang="ja-JP" sz="1400" dirty="0">
                          <a:latin typeface="+mn-ea"/>
                          <a:ea typeface="+mn-ea"/>
                        </a:rPr>
                        <a:t>）</a:t>
                      </a:r>
                      <a:endParaRPr kumimoji="1" lang="zh-CN" altLang="ja-JP" sz="14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 anchor="ctr" anchorCtr="1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30225">
                <a:tc rowSpan="5">
                  <a:txBody>
                    <a:bodyPr/>
                    <a:lstStyle/>
                    <a:p>
                      <a:r>
                        <a:rPr kumimoji="1" lang="zh-CN" altLang="ja-JP" sz="800" dirty="0">
                          <a:latin typeface="+mn-ea"/>
                          <a:ea typeface="+mn-ea"/>
                        </a:rPr>
                        <a:t>工业用</a:t>
                      </a:r>
                      <a:endParaRPr kumimoji="1" lang="zh-CN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焊接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10,278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不二越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「自動車ボディースポット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溶接システム」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FUNUC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「高精度増打ちスポット溶接システム」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神戸製鉄所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「鉄骨柱組立溶接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システム」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9698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组装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FUNUC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「双椀知能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によるミニ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の自動組立システム」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latin typeface="+mn-ea"/>
                          <a:ea typeface="+mn-ea"/>
                        </a:rPr>
                        <a:t>电装</a:t>
                      </a:r>
                      <a:endParaRPr kumimoji="1" lang="en-US" altLang="zh-CN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「ねじ検査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システム」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美国</a:t>
                      </a:r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GE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「パワーアシスト装置」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Berkley Robotics</a:t>
                      </a:r>
                      <a:r>
                        <a:rPr kumimoji="1" lang="en-US" altLang="ja-JP" sz="8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and Human Engineering  Laboratory</a:t>
                      </a:r>
                      <a:endParaRPr kumimoji="1" lang="en-US" altLang="ja-JP" sz="800" baseline="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baseline="0" dirty="0">
                          <a:latin typeface="+mn-ea"/>
                          <a:ea typeface="+mn-ea"/>
                        </a:rPr>
                        <a:t>「パワーアシスト装置」</a:t>
                      </a:r>
                      <a:endParaRPr kumimoji="1" lang="en-US" altLang="ja-JP" sz="800" baseline="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29698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建设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IHI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AIRIS21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大阪ガスエンジニアリング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「球形貯蓄検査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latin typeface="+mn-ea"/>
                          <a:ea typeface="+mn-ea"/>
                        </a:rPr>
                        <a:t>久保田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鉄管研究所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「水道管内調査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オートマックス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「架線作業用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089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农林牧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63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Plustech</a:t>
                      </a:r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6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脚林業用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中央農業総合技術センター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「自動田植え機」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レイリー社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「搾乳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089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核电站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err="1">
                          <a:latin typeface="+mn-ea"/>
                          <a:ea typeface="+mn-ea"/>
                        </a:rPr>
                        <a:t>ー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CN" sz="800" kern="12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  <a:cs typeface="+mn-cs"/>
                        </a:rPr>
                        <a:t>Cybernetics</a:t>
                      </a:r>
                      <a:endParaRPr kumimoji="1" lang="en-US" altLang="ja-JP" sz="8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r>
                        <a:rPr kumimoji="1" lang="ja-JP" altLang="en-US" sz="8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「耐高放射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線対応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卡耐基梅隆大学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「コンクリート破砕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089">
                <a:tc rowSpan="7">
                  <a:txBody>
                    <a:bodyPr/>
                    <a:lstStyle/>
                    <a:p>
                      <a:r>
                        <a:rPr kumimoji="1" lang="zh-CN" altLang="ja-JP" sz="800" dirty="0">
                          <a:latin typeface="+mn-ea"/>
                          <a:ea typeface="+mn-ea"/>
                        </a:rPr>
                        <a:t>非工业用</a:t>
                      </a:r>
                      <a:endParaRPr kumimoji="1" lang="zh-CN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服务业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2,969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Tmsuk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T62K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」「番竜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T72S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東芝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ApriAlpha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「トリロバイト」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松下電器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「自動お掃除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德国公司联合体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Morpha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Project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089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娱乐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119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latin typeface="+mn-ea"/>
                          <a:ea typeface="+mn-ea"/>
                        </a:rPr>
                        <a:t>索尼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AIBO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」「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Q.taro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SDR-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４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XⅡ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latin typeface="+mn-ea"/>
                          <a:ea typeface="+mn-ea"/>
                        </a:rPr>
                        <a:t>本田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技研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ASIMO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NEC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PaPeRo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安川電機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MOTOMAN-SK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６」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MIT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Human as</a:t>
                      </a:r>
                      <a:r>
                        <a:rPr kumimoji="1" lang="en-US" altLang="ja-JP" sz="800" baseline="0" dirty="0">
                          <a:latin typeface="+mn-ea"/>
                          <a:ea typeface="+mn-ea"/>
                        </a:rPr>
                        <a:t> Robot</a:t>
                      </a:r>
                      <a:r>
                        <a:rPr kumimoji="1" lang="ja-JP" altLang="en-US" sz="800" baseline="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64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医疗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108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Intuitive Surgical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「ダビンチ」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Computer</a:t>
                      </a:r>
                      <a:r>
                        <a:rPr kumimoji="1" lang="en-US" altLang="ja-JP" sz="8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Motion</a:t>
                      </a:r>
                      <a:endParaRPr kumimoji="1" lang="en-US" altLang="ja-JP" sz="800" baseline="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baseline="0" dirty="0">
                          <a:latin typeface="+mn-ea"/>
                          <a:ea typeface="+mn-ea"/>
                        </a:rPr>
                        <a:t>「ゼウス」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アキュレイ社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「サーバナイフ」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東芝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鉗子」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日立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MTLP-1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3089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福祉</a:t>
                      </a:r>
                      <a:endParaRPr kumimoji="1" lang="ja-JP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167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神奈川工科大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「パワーアシストスーツ」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zh-CN" sz="800" dirty="0" err="1">
                          <a:latin typeface="+mn-ea"/>
                          <a:ea typeface="+mn-ea"/>
                        </a:rPr>
                        <a:t>secom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「マイスプーン」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Exact</a:t>
                      </a:r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Dynamics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MANUS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Rehabilitation</a:t>
                      </a:r>
                      <a:r>
                        <a:rPr kumimoji="1" lang="en-US" altLang="ja-JP" sz="800" baseline="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 Technologies</a:t>
                      </a:r>
                      <a:r>
                        <a:rPr kumimoji="1" lang="ja-JP" altLang="en-US" sz="800" baseline="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baseline="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baseline="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baseline="0" dirty="0">
                          <a:latin typeface="+mn-ea"/>
                          <a:ea typeface="+mn-ea"/>
                        </a:rPr>
                        <a:t>Raptor</a:t>
                      </a:r>
                      <a:r>
                        <a:rPr kumimoji="1" lang="ja-JP" altLang="en-US" sz="800" baseline="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Rehab</a:t>
                      </a:r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　</a:t>
                      </a:r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Robotics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Handy1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64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灾害对策</a:t>
                      </a:r>
                      <a:endParaRPr kumimoji="1" lang="zh-CN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err="1">
                          <a:latin typeface="+mn-ea"/>
                          <a:ea typeface="+mn-ea"/>
                        </a:rPr>
                        <a:t>ー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iRobot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「バックポット」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RIMOTEC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「爆発物処理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美国海军陆战队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「捜索救助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Robot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800" dirty="0">
                          <a:latin typeface="+mn-ea"/>
                          <a:ea typeface="+mn-ea"/>
                        </a:rPr>
                        <a:t>紧急救援项目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RoboCup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64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海洋</a:t>
                      </a:r>
                      <a:endParaRPr kumimoji="1" lang="ja-JP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800" dirty="0" err="1">
                          <a:latin typeface="+mn-ea"/>
                          <a:ea typeface="+mn-ea"/>
                        </a:rPr>
                        <a:t>ー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ECA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PAP-104Mk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美国</a:t>
                      </a:r>
                      <a:r>
                        <a:rPr kumimoji="1" lang="zh-CN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海军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MANTA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6480">
                <a:tc vMerge="1"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>
                          <a:latin typeface="微软雅黑" panose="020B0503020204020204" charset="-122"/>
                          <a:ea typeface="微软雅黑" panose="020B0503020204020204" charset="-122"/>
                        </a:rPr>
                        <a:t>探査</a:t>
                      </a:r>
                      <a:endParaRPr kumimoji="1" lang="ja-JP" altLang="en-US" sz="1200" dirty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17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美国空軍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「プレデター」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Sikorsky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「サイファー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Ⅱ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SNL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 err="1">
                          <a:latin typeface="+mn-ea"/>
                          <a:ea typeface="+mn-ea"/>
                        </a:rPr>
                        <a:t>Sarge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 err="1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Amydyne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Gecko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BICOREEOS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社</a:t>
                      </a:r>
                      <a:endParaRPr kumimoji="1" lang="en-US" altLang="ja-JP" sz="800" dirty="0">
                        <a:latin typeface="+mn-ea"/>
                        <a:ea typeface="+mn-ea"/>
                      </a:endParaRPr>
                    </a:p>
                    <a:p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「</a:t>
                      </a:r>
                      <a:r>
                        <a:rPr kumimoji="1" lang="en-US" altLang="ja-JP" sz="800" dirty="0">
                          <a:latin typeface="+mn-ea"/>
                          <a:ea typeface="+mn-ea"/>
                        </a:rPr>
                        <a:t>MAV</a:t>
                      </a:r>
                      <a:r>
                        <a:rPr kumimoji="1" lang="ja-JP" altLang="en-US" sz="800" dirty="0">
                          <a:latin typeface="+mn-ea"/>
                          <a:ea typeface="+mn-ea"/>
                        </a:rPr>
                        <a:t>」</a:t>
                      </a:r>
                      <a:endParaRPr kumimoji="1" lang="ja-JP" altLang="en-US" sz="800" dirty="0">
                        <a:latin typeface="+mn-ea"/>
                        <a:ea typeface="+mn-ea"/>
                      </a:endParaRPr>
                    </a:p>
                  </a:txBody>
                  <a:tcPr marL="66462" marR="66462" marT="16615" marB="6646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49090" name="テキスト プレースホルダー 5"/>
          <p:cNvSpPr txBox="1"/>
          <p:nvPr/>
        </p:nvSpPr>
        <p:spPr>
          <a:xfrm>
            <a:off x="323528" y="830386"/>
            <a:ext cx="8244985" cy="713442"/>
          </a:xfrm>
          <a:prstGeom prst="rect">
            <a:avLst/>
          </a:prstGeom>
        </p:spPr>
        <p:txBody>
          <a:bodyPr wrap="square" lIns="0" tIns="33231" bIns="33231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日本从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1980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年代开始，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以制造业为主发展了机器人产业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，因此，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在工业机器人方面，日本本土企业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占据主要份额。同时，欧美企业在医疗福利、灾害防治、海洋、勘察等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工业机器人以外的领域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，加大研发力度，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外资企业进入日本市场的空间还很大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スライド番号プレースホルダー 1"/>
          <p:cNvSpPr txBox="1"/>
          <p:nvPr/>
        </p:nvSpPr>
        <p:spPr>
          <a:xfrm>
            <a:off x="7034302" y="6535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pPr>
              <a:defRPr/>
            </a:pPr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日本商机：智能农业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893218" y="83081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i="1" dirty="0">
                <a:solidFill>
                  <a:prstClr val="black"/>
                </a:solidFill>
                <a:latin typeface="宋体" panose="02010600030101010101" pitchFamily="2" charset="-122"/>
                <a:ea typeface="MS PGothic" panose="020B0600070205080204" pitchFamily="50" charset="-128"/>
                <a:cs typeface="宋体" panose="02010600030101010101" pitchFamily="2" charset="-122"/>
              </a:rPr>
              <a:t>　　　</a:t>
            </a:r>
            <a:endParaRPr lang="zh-CN" altLang="en-US" sz="2400" b="1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図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sp>
        <p:nvSpPr>
          <p:cNvPr id="11" name="テキスト プレースホルダー 5"/>
          <p:cNvSpPr txBox="1"/>
          <p:nvPr/>
        </p:nvSpPr>
        <p:spPr>
          <a:xfrm>
            <a:off x="107504" y="914197"/>
            <a:ext cx="8244985" cy="282555"/>
          </a:xfrm>
          <a:prstGeom prst="rect">
            <a:avLst/>
          </a:prstGeom>
        </p:spPr>
        <p:txBody>
          <a:bodyPr wrap="square" lIns="0" tIns="33231" bIns="33231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外国企业进入日本智能农业相关领域的情况大致如下。</a:t>
            </a:r>
            <a:endParaRPr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13" name="表 12"/>
          <p:cNvGraphicFramePr>
            <a:graphicFrameLocks noGrp="1"/>
          </p:cNvGraphicFramePr>
          <p:nvPr/>
        </p:nvGraphicFramePr>
        <p:xfrm>
          <a:off x="550632" y="1340768"/>
          <a:ext cx="8009503" cy="439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837"/>
                <a:gridCol w="827150"/>
                <a:gridCol w="893323"/>
                <a:gridCol w="5328193"/>
              </a:tblGrid>
              <a:tr h="216024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5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Meiryo" panose="020B0604030504040204" pitchFamily="50" charset="-128"/>
                        </a:rPr>
                        <a:t>外国企业名</a:t>
                      </a:r>
                      <a:endParaRPr kumimoji="1" lang="ja-JP" altLang="en-US" sz="105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5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Meiryo" panose="020B0604030504040204" pitchFamily="50" charset="-128"/>
                        </a:rPr>
                        <a:t>主要领域</a:t>
                      </a:r>
                      <a:endParaRPr kumimoji="1" lang="ja-JP" altLang="en-US" sz="105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050" b="1" dirty="0">
                          <a:solidFill>
                            <a:schemeClr val="tx1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Meiryo" panose="020B0604030504040204" pitchFamily="50" charset="-128"/>
                        </a:rPr>
                        <a:t>国家</a:t>
                      </a:r>
                      <a:endParaRPr kumimoji="1" lang="ja-JP" altLang="en-US" sz="1050" b="1" dirty="0">
                        <a:solidFill>
                          <a:schemeClr val="tx1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1" lang="zh-CN" altLang="en-US" sz="1050" b="1" kern="1200" dirty="0">
                          <a:solidFill>
                            <a:srgbClr val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cs typeface="Meiryo" panose="020B0604030504040204" pitchFamily="50" charset="-128"/>
                        </a:rPr>
                        <a:t>智能农业相关动向</a:t>
                      </a:r>
                      <a:endParaRPr kumimoji="1" lang="ja-JP" altLang="en-US" sz="1050" b="1" kern="1200" dirty="0">
                        <a:solidFill>
                          <a:srgbClr val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87437">
                <a:tc>
                  <a:txBody>
                    <a:bodyPr/>
                    <a:lstStyle/>
                    <a:p>
                      <a:r>
                        <a:rPr lang="en-US" altLang="ja-JP" sz="1050" dirty="0">
                          <a:solidFill>
                            <a:schemeClr val="tx1"/>
                          </a:solidFill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Mahindra &amp; Mahindra 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智能农机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印度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ja-JP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2015</a:t>
                      </a:r>
                      <a:r>
                        <a:rPr kumimoji="1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年参股三菱农机，成立三菱</a:t>
                      </a:r>
                      <a:r>
                        <a:rPr lang="en-US" altLang="ja-JP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Mahindra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农机，成为日本唯一一家外资农机厂家。</a:t>
                      </a:r>
                      <a:endParaRPr lang="en-US" altLang="zh-CN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开发了无需熟练技术也可进行高精度作业的</a:t>
                      </a:r>
                      <a:r>
                        <a:rPr lang="zh-CN" altLang="en-US" sz="1200" b="0" kern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智能拖拉机</a:t>
                      </a:r>
                      <a:r>
                        <a:rPr lang="zh-CN" altLang="en-US" sz="1200" b="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</a:t>
                      </a:r>
                      <a:endParaRPr lang="zh-CN" altLang="en-US" sz="1200" b="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4406" marR="84406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385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en-US" altLang="ja-JP" sz="1050" dirty="0">
                          <a:solidFill>
                            <a:schemeClr val="tx1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NVIDIA</a:t>
                      </a:r>
                      <a:endParaRPr kumimoji="1" lang="ja-JP" altLang="en-US" sz="105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机器人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美国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2017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月与宇都宫大学，栃木县，日本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Daihen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等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家公司和团体合作，开发了用于</a:t>
                      </a:r>
                      <a:r>
                        <a:rPr lang="zh-CN" altLang="en-US" sz="1200" b="0" dirty="0"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温室内的农业机器人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。机器人和人，在宇都宫大学的阳东校区专用农场共同劳动。</a:t>
                      </a:r>
                      <a:endParaRPr lang="en-US" altLang="zh-CN" sz="12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以宇都宫大学开发中的草莓农家用的“模块分散，协同型机器人”为基础，开发了蔬菜和果树用途，由</a:t>
                      </a:r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NVIDIA</a:t>
                      </a: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与宇都宫大学合作开展人工智能处理器的研发和实用研究。</a:t>
                      </a:r>
                      <a:endParaRPr lang="en-US" altLang="zh-CN" sz="12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b="0" dirty="0">
                          <a:solidFill>
                            <a:schemeClr val="tx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东京有事务所。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4406" marR="84406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74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1050" dirty="0" err="1">
                          <a:solidFill>
                            <a:schemeClr val="tx1"/>
                          </a:solidFill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Edyn</a:t>
                      </a:r>
                      <a:r>
                        <a:rPr kumimoji="1" lang="en-US" altLang="ja-JP" sz="1050" dirty="0">
                          <a:solidFill>
                            <a:schemeClr val="tx1"/>
                          </a:solidFill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 Garden Sensor </a:t>
                      </a:r>
                      <a:endParaRPr lang="ja-JP" altLang="en-US" sz="1050" kern="120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传感器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美国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EDYN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公司的</a:t>
                      </a:r>
                      <a:r>
                        <a:rPr lang="zh-CN" altLang="en-US" sz="1200" kern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土壤传感器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，可以直接从土壤里获取土壤营养状态、水分、大气光线和温度、湿度等数据。收集到的数据被传感器内置的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WiFi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功能传送到服务器进行储存。客户可以通过智能手机登实时了解土壤的状态。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4406" marR="84406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982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050" dirty="0">
                          <a:solidFill>
                            <a:schemeClr val="tx1"/>
                          </a:solidFill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GoPro</a:t>
                      </a:r>
                      <a:endParaRPr lang="ja-JP" altLang="en-US" sz="1050" kern="120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相机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美国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kumimoji="1" lang="en-US" altLang="ja-JP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2015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年在日本设立第一家办公室。</a:t>
                      </a:r>
                      <a:r>
                        <a:rPr kumimoji="1"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2017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r>
                        <a:rPr kumimoji="1"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月发布</a:t>
                      </a:r>
                      <a:r>
                        <a:rPr kumimoji="1" lang="zh-CN" altLang="en-US" sz="1200" kern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无人机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kumimoji="1"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Karma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”在日本上市。可以对应语音识别的</a:t>
                      </a:r>
                      <a:r>
                        <a:rPr kumimoji="1"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Action Camera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kumimoji="1"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HERO5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”和手持</a:t>
                      </a:r>
                      <a:r>
                        <a:rPr kumimoji="1" lang="en-US" altLang="ja-JP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stabilizer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</a:t>
                      </a:r>
                      <a:r>
                        <a:rPr kumimoji="1"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Karma Grip</a:t>
                      </a:r>
                      <a:r>
                        <a:rPr kumimoji="1"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”配套销售。</a:t>
                      </a:r>
                      <a:endParaRPr kumimoji="1"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4406" marR="84406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050" kern="1200" dirty="0">
                          <a:solidFill>
                            <a:schemeClr val="tx1"/>
                          </a:solidFill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Philips Lighting</a:t>
                      </a:r>
                      <a:endParaRPr lang="ja-JP" altLang="en-US" sz="1050" kern="120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照明系统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荷兰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封闭型植物工厂和阳光并用型植物工厂，按照植物种类和状况提供</a:t>
                      </a:r>
                      <a:r>
                        <a:rPr lang="en-US" altLang="zh-CN" sz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LED</a:t>
                      </a:r>
                      <a:r>
                        <a:rPr lang="zh-CN" altLang="en-US" sz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照明解决方案</a:t>
                      </a:r>
                      <a:r>
                        <a:rPr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，提高栽培效率。</a:t>
                      </a:r>
                      <a:endParaRPr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4406" marR="84406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70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ja-JP" sz="1050" kern="1200" dirty="0">
                          <a:solidFill>
                            <a:schemeClr val="tx1"/>
                          </a:solidFill>
                          <a:latin typeface="Meiryo" panose="020B0604030504040204" pitchFamily="50" charset="-128"/>
                          <a:ea typeface="Meiryo" panose="020B0604030504040204" pitchFamily="50" charset="-128"/>
                          <a:cs typeface="Meiryo" panose="020B0604030504040204" pitchFamily="50" charset="-128"/>
                        </a:rPr>
                        <a:t>Bosch</a:t>
                      </a:r>
                      <a:endParaRPr lang="ja-JP" altLang="en-US" sz="1050" kern="1200" dirty="0">
                        <a:solidFill>
                          <a:schemeClr val="tx1"/>
                        </a:solidFill>
                        <a:latin typeface="Meiryo" panose="020B0604030504040204" pitchFamily="50" charset="-128"/>
                        <a:ea typeface="Meiryo" panose="020B0604030504040204" pitchFamily="50" charset="-128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病虫害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  <a:p>
                      <a:r>
                        <a:rPr kumimoji="1" lang="zh-CN" altLang="en-US" sz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预测系统</a:t>
                      </a:r>
                      <a:endParaRPr kumimoji="1" lang="zh-CN" altLang="en-US" sz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Meiryo" panose="020B0604030504040204" pitchFamily="50" charset="-128"/>
                        </a:rPr>
                        <a:t>德国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Meiryo" panose="020B0604030504040204" pitchFamily="50" charset="-128"/>
                      </a:endParaRPr>
                    </a:p>
                  </a:txBody>
                  <a:tcPr marL="84406" marR="84406" anchor="ctr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ja-JP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2017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年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月开始监测大棚内的农作物状况，并开始销售该公司独立开发的</a:t>
                      </a:r>
                      <a:r>
                        <a:rPr lang="zh-CN" altLang="en-US" sz="1200" kern="1200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预报大棚内西红柿病虫害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功能的“</a:t>
                      </a:r>
                      <a:r>
                        <a:rPr lang="en-US" altLang="zh-CN" sz="1200" kern="1200" dirty="0" err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Plantect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”。</a:t>
                      </a:r>
                      <a:endParaRPr lang="zh-CN" altLang="en-US" sz="1200" kern="120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84406" marR="84406">
                    <a:lnL w="3175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  <a:alpha val="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A5A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0" name="图片 128"/>
          <p:cNvPicPr>
            <a:picLocks noChangeAspect="1"/>
          </p:cNvPicPr>
          <p:nvPr/>
        </p:nvPicPr>
        <p:blipFill>
          <a:blip r:embed="rId1">
            <a:alphaModFix amt="30000"/>
          </a:blip>
          <a:stretch>
            <a:fillRect/>
          </a:stretch>
        </p:blipFill>
        <p:spPr>
          <a:xfrm>
            <a:off x="1545347" y="143369"/>
            <a:ext cx="6038178" cy="6705815"/>
          </a:xfrm>
          <a:prstGeom prst="rect">
            <a:avLst/>
          </a:prstGeom>
        </p:spPr>
      </p:pic>
      <p:pic>
        <p:nvPicPr>
          <p:cNvPr id="2097171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47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48" name="正方形/長方形 3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solidFill>
                <a:srgbClr val="1F497D">
                  <a:lumMod val="75000"/>
                </a:srgbClr>
              </a:solidFill>
              <a:latin typeface="宋体" panose="02010600030101010101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 b="1" dirty="0">
              <a:solidFill>
                <a:srgbClr val="1F497D">
                  <a:lumMod val="75000"/>
                </a:srgbClr>
              </a:solidFill>
              <a:latin typeface="宋体" panose="02010600030101010101" pitchFamily="2" charset="-122"/>
            </a:endParaRPr>
          </a:p>
        </p:txBody>
      </p:sp>
      <p:sp>
        <p:nvSpPr>
          <p:cNvPr id="1048649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50" name="正方形/長方形 11"/>
          <p:cNvSpPr/>
          <p:nvPr/>
        </p:nvSpPr>
        <p:spPr>
          <a:xfrm>
            <a:off x="683568" y="260648"/>
            <a:ext cx="8352928" cy="572303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日本贸易振兴机构概要</a:t>
            </a:r>
            <a:endParaRPr lang="ja-JP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72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68" y="980728"/>
            <a:ext cx="112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74" name="図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grpSp>
        <p:nvGrpSpPr>
          <p:cNvPr id="60" name="组 127"/>
          <p:cNvGrpSpPr/>
          <p:nvPr/>
        </p:nvGrpSpPr>
        <p:grpSpPr>
          <a:xfrm>
            <a:off x="107504" y="2454169"/>
            <a:ext cx="8928992" cy="3745929"/>
            <a:chOff x="107504" y="2075152"/>
            <a:chExt cx="8928992" cy="3745929"/>
          </a:xfrm>
        </p:grpSpPr>
        <p:grpSp>
          <p:nvGrpSpPr>
            <p:cNvPr id="61" name="组 4"/>
            <p:cNvGrpSpPr/>
            <p:nvPr/>
          </p:nvGrpSpPr>
          <p:grpSpPr>
            <a:xfrm>
              <a:off x="107504" y="2524594"/>
              <a:ext cx="8928992" cy="3296487"/>
              <a:chOff x="500033" y="1993948"/>
              <a:chExt cx="6500859" cy="257223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143106" y="2707685"/>
                <a:ext cx="1643076" cy="1405158"/>
                <a:chOff x="2143107" y="2707685"/>
                <a:chExt cx="1643076" cy="1405158"/>
              </a:xfrm>
            </p:grpSpPr>
            <p:sp>
              <p:nvSpPr>
                <p:cNvPr id="1048651" name="Rectangle 31"/>
                <p:cNvSpPr/>
                <p:nvPr/>
              </p:nvSpPr>
              <p:spPr>
                <a:xfrm>
                  <a:off x="2143108" y="3143254"/>
                  <a:ext cx="1571636" cy="285752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2" name="Rectangle 30"/>
                <p:cNvSpPr/>
                <p:nvPr/>
              </p:nvSpPr>
              <p:spPr>
                <a:xfrm>
                  <a:off x="2143107" y="3500444"/>
                  <a:ext cx="1643076" cy="6123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日本国内</a:t>
                  </a: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45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处事务所</a:t>
                  </a:r>
                  <a:endParaRPr lang="en-US" altLang="zh-CN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1000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多名员工</a:t>
                  </a:r>
                  <a:endParaRPr lang="ms-MY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1048653" name="Rectangle 55"/>
                <p:cNvSpPr/>
                <p:nvPr/>
              </p:nvSpPr>
              <p:spPr>
                <a:xfrm>
                  <a:off x="2184792" y="2707685"/>
                  <a:ext cx="1298193" cy="3488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45</a:t>
                  </a:r>
                  <a:r>
                    <a:rPr lang="zh-CN" altLang="en-US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 ， </a:t>
                  </a:r>
                  <a:r>
                    <a:rPr lang="en-US" altLang="zh-CN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1000+</a:t>
                  </a:r>
                  <a:endPara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grpSp>
            <p:nvGrpSpPr>
              <p:cNvPr id="63" name="Group 60"/>
              <p:cNvGrpSpPr/>
              <p:nvPr/>
            </p:nvGrpSpPr>
            <p:grpSpPr>
              <a:xfrm>
                <a:off x="500033" y="3064039"/>
                <a:ext cx="1571636" cy="1400074"/>
                <a:chOff x="500034" y="3064037"/>
                <a:chExt cx="1571636" cy="1400073"/>
              </a:xfrm>
            </p:grpSpPr>
            <p:sp>
              <p:nvSpPr>
                <p:cNvPr id="1048654" name="Rectangle 26"/>
                <p:cNvSpPr/>
                <p:nvPr/>
              </p:nvSpPr>
              <p:spPr>
                <a:xfrm>
                  <a:off x="500034" y="3500444"/>
                  <a:ext cx="1571636" cy="28575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5" name="Rectangle 29"/>
                <p:cNvSpPr/>
                <p:nvPr/>
              </p:nvSpPr>
              <p:spPr>
                <a:xfrm>
                  <a:off x="500034" y="3857634"/>
                  <a:ext cx="1398803" cy="6064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fontAlgn="base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altLang="ja-JP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1958</a:t>
                  </a:r>
                  <a:r>
                    <a:rPr lang="ja-JP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年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成立（</a:t>
                  </a: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2003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年更名）</a:t>
                  </a:r>
                  <a:endParaRPr lang="en-US" altLang="ja-JP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1048656" name="Rectangle 56"/>
                <p:cNvSpPr/>
                <p:nvPr/>
              </p:nvSpPr>
              <p:spPr>
                <a:xfrm>
                  <a:off x="943194" y="3064037"/>
                  <a:ext cx="613961" cy="3488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1958</a:t>
                  </a:r>
                  <a:endPara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grpSp>
            <p:nvGrpSpPr>
              <p:cNvPr id="64" name="Group 62"/>
              <p:cNvGrpSpPr/>
              <p:nvPr/>
            </p:nvGrpSpPr>
            <p:grpSpPr>
              <a:xfrm>
                <a:off x="3713491" y="2354183"/>
                <a:ext cx="1715765" cy="2211999"/>
                <a:chOff x="3713492" y="2354183"/>
                <a:chExt cx="1715765" cy="2212000"/>
              </a:xfrm>
            </p:grpSpPr>
            <p:sp>
              <p:nvSpPr>
                <p:cNvPr id="1048657" name="Rectangle 34"/>
                <p:cNvSpPr/>
                <p:nvPr/>
              </p:nvSpPr>
              <p:spPr>
                <a:xfrm>
                  <a:off x="3786182" y="2786064"/>
                  <a:ext cx="1571636" cy="285752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58" name="Rectangle 32"/>
                <p:cNvSpPr/>
                <p:nvPr/>
              </p:nvSpPr>
              <p:spPr>
                <a:xfrm>
                  <a:off x="3786182" y="3143254"/>
                  <a:ext cx="1643075" cy="14229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涵盖</a:t>
                  </a: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54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个国家和地区</a:t>
                  </a:r>
                  <a:endParaRPr lang="en-US" altLang="zh-CN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74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处海外事务所</a:t>
                  </a:r>
                  <a:endParaRPr lang="en-US" altLang="zh-CN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700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多名员工</a:t>
                  </a:r>
                  <a:endParaRPr lang="en-US" altLang="zh-CN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北京 大连 青岛 上海 武汉 成都 广州 香港</a:t>
                  </a:r>
                  <a:endParaRPr lang="ms-MY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1048659" name="Rectangle 57"/>
                <p:cNvSpPr/>
                <p:nvPr/>
              </p:nvSpPr>
              <p:spPr>
                <a:xfrm>
                  <a:off x="3713492" y="2354183"/>
                  <a:ext cx="1520106" cy="3488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altLang="zh-CN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54</a:t>
                  </a:r>
                  <a:r>
                    <a:rPr lang="zh-CN" altLang="en-US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，</a:t>
                  </a:r>
                  <a:r>
                    <a:rPr lang="en-US" altLang="zh-CN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74</a:t>
                  </a:r>
                  <a:r>
                    <a:rPr lang="zh-CN" altLang="en-US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，</a:t>
                  </a:r>
                  <a:r>
                    <a:rPr lang="en-US" altLang="zh-CN" sz="2400" b="1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700+</a:t>
                  </a:r>
                  <a:endPara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  <p:grpSp>
            <p:nvGrpSpPr>
              <p:cNvPr id="65" name="Group 63"/>
              <p:cNvGrpSpPr/>
              <p:nvPr/>
            </p:nvGrpSpPr>
            <p:grpSpPr>
              <a:xfrm>
                <a:off x="5429256" y="1993948"/>
                <a:ext cx="1571636" cy="1933721"/>
                <a:chOff x="5429256" y="1993948"/>
                <a:chExt cx="1571636" cy="1933721"/>
              </a:xfrm>
            </p:grpSpPr>
            <p:sp>
              <p:nvSpPr>
                <p:cNvPr id="1048660" name="Rectangle 35"/>
                <p:cNvSpPr/>
                <p:nvPr/>
              </p:nvSpPr>
              <p:spPr>
                <a:xfrm>
                  <a:off x="5429256" y="2428874"/>
                  <a:ext cx="1571636" cy="28575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8661" name="Rectangle 33"/>
                <p:cNvSpPr/>
                <p:nvPr/>
              </p:nvSpPr>
              <p:spPr>
                <a:xfrm>
                  <a:off x="5429256" y="2786064"/>
                  <a:ext cx="1571636" cy="114160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6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处赴日投资免费商务</a:t>
                  </a:r>
                  <a:r>
                    <a:rPr lang="en-US" altLang="en-US" sz="1500" dirty="0" err="1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服务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中心（</a:t>
                  </a:r>
                  <a:r>
                    <a:rPr lang="en-US" altLang="zh-CN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IBSC</a:t>
                  </a: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）</a:t>
                  </a:r>
                  <a:endParaRPr lang="en-US" altLang="zh-CN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pPr marL="285750" indent="-285750" fontAlgn="base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东京 大阪 横滨 </a:t>
                  </a:r>
                  <a:endParaRPr lang="en-US" altLang="zh-CN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  <a:p>
                  <a:pPr fontAlgn="base">
                    <a:lnSpc>
                      <a:spcPct val="150000"/>
                    </a:lnSpc>
                  </a:pPr>
                  <a:r>
                    <a:rPr lang="zh-CN" altLang="en-US" sz="1500" dirty="0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     神户 名古屋 福冈</a:t>
                  </a:r>
                  <a:endParaRPr lang="ms-MY" sz="1500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  <p:sp>
              <p:nvSpPr>
                <p:cNvPr id="1048662" name="Rectangle 58"/>
                <p:cNvSpPr/>
                <p:nvPr/>
              </p:nvSpPr>
              <p:spPr>
                <a:xfrm>
                  <a:off x="5985184" y="1993948"/>
                  <a:ext cx="459778" cy="36023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400" b="1">
                      <a:solidFill>
                        <a:schemeClr val="tx2">
                          <a:lumMod val="50000"/>
                        </a:schemeClr>
                      </a:solidFill>
                      <a:latin typeface="微软雅黑" panose="020B0503020204020204" charset="-122"/>
                      <a:ea typeface="微软雅黑" panose="020B0503020204020204" charset="-122"/>
                      <a:cs typeface="微软雅黑" panose="020B0503020204020204" charset="-122"/>
                    </a:rPr>
                    <a:t>6</a:t>
                  </a:r>
                  <a:endParaRPr lang="en-US" sz="1600" b="1" dirty="0">
                    <a:solidFill>
                      <a:schemeClr val="tx2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endParaRPr>
                </a:p>
              </p:txBody>
            </p:sp>
          </p:grpSp>
        </p:grpSp>
        <p:grpSp>
          <p:nvGrpSpPr>
            <p:cNvPr id="66" name="组 10"/>
            <p:cNvGrpSpPr/>
            <p:nvPr/>
          </p:nvGrpSpPr>
          <p:grpSpPr>
            <a:xfrm>
              <a:off x="7632472" y="2075152"/>
              <a:ext cx="649386" cy="398767"/>
              <a:chOff x="7348994" y="1891214"/>
              <a:chExt cx="1089026" cy="631823"/>
            </a:xfrm>
          </p:grpSpPr>
          <p:sp>
            <p:nvSpPr>
              <p:cNvPr id="1048663" name="Freeform 106"/>
              <p:cNvSpPr/>
              <p:nvPr/>
            </p:nvSpPr>
            <p:spPr bwMode="auto">
              <a:xfrm>
                <a:off x="7348994" y="1948368"/>
                <a:ext cx="173039" cy="273050"/>
              </a:xfrm>
              <a:custGeom>
                <a:avLst/>
                <a:gdLst>
                  <a:gd name="T0" fmla="*/ 46 w 46"/>
                  <a:gd name="T1" fmla="*/ 7 h 73"/>
                  <a:gd name="T2" fmla="*/ 26 w 46"/>
                  <a:gd name="T3" fmla="*/ 0 h 73"/>
                  <a:gd name="T4" fmla="*/ 8 w 46"/>
                  <a:gd name="T5" fmla="*/ 28 h 73"/>
                  <a:gd name="T6" fmla="*/ 2 w 46"/>
                  <a:gd name="T7" fmla="*/ 68 h 73"/>
                  <a:gd name="T8" fmla="*/ 31 w 46"/>
                  <a:gd name="T9" fmla="*/ 73 h 73"/>
                  <a:gd name="T10" fmla="*/ 35 w 46"/>
                  <a:gd name="T11" fmla="*/ 32 h 73"/>
                  <a:gd name="T12" fmla="*/ 46 w 46"/>
                  <a:gd name="T13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3">
                    <a:moveTo>
                      <a:pt x="46" y="7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0" y="6"/>
                      <a:pt x="11" y="17"/>
                      <a:pt x="8" y="28"/>
                    </a:cubicBezTo>
                    <a:cubicBezTo>
                      <a:pt x="6" y="35"/>
                      <a:pt x="0" y="53"/>
                      <a:pt x="2" y="68"/>
                    </a:cubicBezTo>
                    <a:cubicBezTo>
                      <a:pt x="31" y="73"/>
                      <a:pt x="31" y="73"/>
                      <a:pt x="31" y="73"/>
                    </a:cubicBezTo>
                    <a:cubicBezTo>
                      <a:pt x="28" y="59"/>
                      <a:pt x="33" y="40"/>
                      <a:pt x="35" y="32"/>
                    </a:cubicBezTo>
                    <a:cubicBezTo>
                      <a:pt x="38" y="22"/>
                      <a:pt x="42" y="14"/>
                      <a:pt x="46" y="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664" name="Freeform 107"/>
              <p:cNvSpPr/>
              <p:nvPr/>
            </p:nvSpPr>
            <p:spPr bwMode="auto">
              <a:xfrm>
                <a:off x="8264981" y="1909299"/>
                <a:ext cx="173039" cy="271462"/>
              </a:xfrm>
              <a:custGeom>
                <a:avLst/>
                <a:gdLst>
                  <a:gd name="T0" fmla="*/ 20 w 46"/>
                  <a:gd name="T1" fmla="*/ 0 h 72"/>
                  <a:gd name="T2" fmla="*/ 0 w 46"/>
                  <a:gd name="T3" fmla="*/ 7 h 72"/>
                  <a:gd name="T4" fmla="*/ 11 w 46"/>
                  <a:gd name="T5" fmla="*/ 32 h 72"/>
                  <a:gd name="T6" fmla="*/ 15 w 46"/>
                  <a:gd name="T7" fmla="*/ 72 h 72"/>
                  <a:gd name="T8" fmla="*/ 44 w 46"/>
                  <a:gd name="T9" fmla="*/ 68 h 72"/>
                  <a:gd name="T10" fmla="*/ 38 w 46"/>
                  <a:gd name="T11" fmla="*/ 27 h 72"/>
                  <a:gd name="T12" fmla="*/ 20 w 46"/>
                  <a:gd name="T13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72">
                    <a:moveTo>
                      <a:pt x="2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4" y="13"/>
                      <a:pt x="8" y="21"/>
                      <a:pt x="11" y="32"/>
                    </a:cubicBezTo>
                    <a:cubicBezTo>
                      <a:pt x="13" y="39"/>
                      <a:pt x="18" y="58"/>
                      <a:pt x="15" y="72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53"/>
                      <a:pt x="40" y="35"/>
                      <a:pt x="38" y="27"/>
                    </a:cubicBezTo>
                    <a:cubicBezTo>
                      <a:pt x="35" y="16"/>
                      <a:pt x="26" y="6"/>
                      <a:pt x="20" y="0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665" name="Freeform 108"/>
              <p:cNvSpPr/>
              <p:nvPr/>
            </p:nvSpPr>
            <p:spPr bwMode="auto">
              <a:xfrm>
                <a:off x="7780794" y="1899151"/>
                <a:ext cx="503238" cy="360362"/>
              </a:xfrm>
              <a:custGeom>
                <a:avLst/>
                <a:gdLst>
                  <a:gd name="T0" fmla="*/ 134 w 134"/>
                  <a:gd name="T1" fmla="*/ 85 h 96"/>
                  <a:gd name="T2" fmla="*/ 132 w 134"/>
                  <a:gd name="T3" fmla="*/ 66 h 96"/>
                  <a:gd name="T4" fmla="*/ 127 w 134"/>
                  <a:gd name="T5" fmla="*/ 47 h 96"/>
                  <a:gd name="T6" fmla="*/ 127 w 134"/>
                  <a:gd name="T7" fmla="*/ 45 h 96"/>
                  <a:gd name="T8" fmla="*/ 118 w 134"/>
                  <a:gd name="T9" fmla="*/ 26 h 96"/>
                  <a:gd name="T10" fmla="*/ 102 w 134"/>
                  <a:gd name="T11" fmla="*/ 15 h 96"/>
                  <a:gd name="T12" fmla="*/ 87 w 134"/>
                  <a:gd name="T13" fmla="*/ 11 h 96"/>
                  <a:gd name="T14" fmla="*/ 76 w 134"/>
                  <a:gd name="T15" fmla="*/ 7 h 96"/>
                  <a:gd name="T16" fmla="*/ 65 w 134"/>
                  <a:gd name="T17" fmla="*/ 1 h 96"/>
                  <a:gd name="T18" fmla="*/ 49 w 134"/>
                  <a:gd name="T19" fmla="*/ 1 h 96"/>
                  <a:gd name="T20" fmla="*/ 32 w 134"/>
                  <a:gd name="T21" fmla="*/ 8 h 96"/>
                  <a:gd name="T22" fmla="*/ 20 w 134"/>
                  <a:gd name="T23" fmla="*/ 12 h 96"/>
                  <a:gd name="T24" fmla="*/ 9 w 134"/>
                  <a:gd name="T25" fmla="*/ 16 h 96"/>
                  <a:gd name="T26" fmla="*/ 4 w 134"/>
                  <a:gd name="T27" fmla="*/ 22 h 96"/>
                  <a:gd name="T28" fmla="*/ 3 w 134"/>
                  <a:gd name="T29" fmla="*/ 30 h 96"/>
                  <a:gd name="T30" fmla="*/ 2 w 134"/>
                  <a:gd name="T31" fmla="*/ 41 h 96"/>
                  <a:gd name="T32" fmla="*/ 0 w 134"/>
                  <a:gd name="T33" fmla="*/ 55 h 96"/>
                  <a:gd name="T34" fmla="*/ 0 w 134"/>
                  <a:gd name="T35" fmla="*/ 68 h 96"/>
                  <a:gd name="T36" fmla="*/ 9 w 134"/>
                  <a:gd name="T37" fmla="*/ 73 h 96"/>
                  <a:gd name="T38" fmla="*/ 23 w 134"/>
                  <a:gd name="T39" fmla="*/ 66 h 96"/>
                  <a:gd name="T40" fmla="*/ 32 w 134"/>
                  <a:gd name="T41" fmla="*/ 53 h 96"/>
                  <a:gd name="T42" fmla="*/ 34 w 134"/>
                  <a:gd name="T43" fmla="*/ 43 h 96"/>
                  <a:gd name="T44" fmla="*/ 40 w 134"/>
                  <a:gd name="T45" fmla="*/ 39 h 96"/>
                  <a:gd name="T46" fmla="*/ 49 w 134"/>
                  <a:gd name="T47" fmla="*/ 36 h 96"/>
                  <a:gd name="T48" fmla="*/ 53 w 134"/>
                  <a:gd name="T49" fmla="*/ 38 h 96"/>
                  <a:gd name="T50" fmla="*/ 64 w 134"/>
                  <a:gd name="T51" fmla="*/ 49 h 96"/>
                  <a:gd name="T52" fmla="*/ 125 w 134"/>
                  <a:gd name="T53" fmla="*/ 90 h 96"/>
                  <a:gd name="T54" fmla="*/ 134 w 134"/>
                  <a:gd name="T55" fmla="*/ 96 h 96"/>
                  <a:gd name="T56" fmla="*/ 134 w 134"/>
                  <a:gd name="T57" fmla="*/ 85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4" h="96">
                    <a:moveTo>
                      <a:pt x="134" y="85"/>
                    </a:moveTo>
                    <a:cubicBezTo>
                      <a:pt x="134" y="78"/>
                      <a:pt x="133" y="70"/>
                      <a:pt x="132" y="66"/>
                    </a:cubicBezTo>
                    <a:cubicBezTo>
                      <a:pt x="131" y="61"/>
                      <a:pt x="128" y="53"/>
                      <a:pt x="127" y="47"/>
                    </a:cubicBezTo>
                    <a:cubicBezTo>
                      <a:pt x="127" y="45"/>
                      <a:pt x="127" y="45"/>
                      <a:pt x="127" y="45"/>
                    </a:cubicBezTo>
                    <a:cubicBezTo>
                      <a:pt x="125" y="39"/>
                      <a:pt x="121" y="30"/>
                      <a:pt x="118" y="26"/>
                    </a:cubicBezTo>
                    <a:cubicBezTo>
                      <a:pt x="114" y="21"/>
                      <a:pt x="107" y="16"/>
                      <a:pt x="102" y="15"/>
                    </a:cubicBezTo>
                    <a:cubicBezTo>
                      <a:pt x="97" y="14"/>
                      <a:pt x="90" y="13"/>
                      <a:pt x="87" y="11"/>
                    </a:cubicBezTo>
                    <a:cubicBezTo>
                      <a:pt x="84" y="10"/>
                      <a:pt x="79" y="8"/>
                      <a:pt x="76" y="7"/>
                    </a:cubicBezTo>
                    <a:cubicBezTo>
                      <a:pt x="73" y="6"/>
                      <a:pt x="68" y="3"/>
                      <a:pt x="65" y="1"/>
                    </a:cubicBezTo>
                    <a:cubicBezTo>
                      <a:pt x="62" y="0"/>
                      <a:pt x="55" y="0"/>
                      <a:pt x="49" y="1"/>
                    </a:cubicBezTo>
                    <a:cubicBezTo>
                      <a:pt x="43" y="3"/>
                      <a:pt x="35" y="6"/>
                      <a:pt x="32" y="8"/>
                    </a:cubicBezTo>
                    <a:cubicBezTo>
                      <a:pt x="28" y="9"/>
                      <a:pt x="23" y="11"/>
                      <a:pt x="20" y="12"/>
                    </a:cubicBezTo>
                    <a:cubicBezTo>
                      <a:pt x="17" y="13"/>
                      <a:pt x="12" y="15"/>
                      <a:pt x="9" y="16"/>
                    </a:cubicBezTo>
                    <a:cubicBezTo>
                      <a:pt x="7" y="18"/>
                      <a:pt x="4" y="20"/>
                      <a:pt x="4" y="22"/>
                    </a:cubicBezTo>
                    <a:cubicBezTo>
                      <a:pt x="3" y="24"/>
                      <a:pt x="3" y="27"/>
                      <a:pt x="3" y="30"/>
                    </a:cubicBezTo>
                    <a:cubicBezTo>
                      <a:pt x="3" y="32"/>
                      <a:pt x="2" y="37"/>
                      <a:pt x="2" y="41"/>
                    </a:cubicBezTo>
                    <a:cubicBezTo>
                      <a:pt x="1" y="46"/>
                      <a:pt x="1" y="52"/>
                      <a:pt x="0" y="55"/>
                    </a:cubicBezTo>
                    <a:cubicBezTo>
                      <a:pt x="0" y="59"/>
                      <a:pt x="0" y="65"/>
                      <a:pt x="0" y="68"/>
                    </a:cubicBezTo>
                    <a:cubicBezTo>
                      <a:pt x="1" y="72"/>
                      <a:pt x="5" y="74"/>
                      <a:pt x="9" y="73"/>
                    </a:cubicBezTo>
                    <a:cubicBezTo>
                      <a:pt x="13" y="73"/>
                      <a:pt x="19" y="70"/>
                      <a:pt x="23" y="66"/>
                    </a:cubicBezTo>
                    <a:cubicBezTo>
                      <a:pt x="26" y="63"/>
                      <a:pt x="30" y="57"/>
                      <a:pt x="32" y="53"/>
                    </a:cubicBezTo>
                    <a:cubicBezTo>
                      <a:pt x="33" y="49"/>
                      <a:pt x="34" y="44"/>
                      <a:pt x="34" y="43"/>
                    </a:cubicBezTo>
                    <a:cubicBezTo>
                      <a:pt x="34" y="42"/>
                      <a:pt x="37" y="40"/>
                      <a:pt x="40" y="39"/>
                    </a:cubicBezTo>
                    <a:cubicBezTo>
                      <a:pt x="43" y="38"/>
                      <a:pt x="47" y="36"/>
                      <a:pt x="49" y="36"/>
                    </a:cubicBezTo>
                    <a:cubicBezTo>
                      <a:pt x="51" y="35"/>
                      <a:pt x="52" y="36"/>
                      <a:pt x="53" y="38"/>
                    </a:cubicBezTo>
                    <a:cubicBezTo>
                      <a:pt x="54" y="41"/>
                      <a:pt x="59" y="45"/>
                      <a:pt x="64" y="49"/>
                    </a:cubicBezTo>
                    <a:cubicBezTo>
                      <a:pt x="125" y="90"/>
                      <a:pt x="125" y="90"/>
                      <a:pt x="125" y="90"/>
                    </a:cubicBezTo>
                    <a:cubicBezTo>
                      <a:pt x="130" y="93"/>
                      <a:pt x="134" y="96"/>
                      <a:pt x="134" y="96"/>
                    </a:cubicBezTo>
                    <a:cubicBezTo>
                      <a:pt x="134" y="96"/>
                      <a:pt x="134" y="91"/>
                      <a:pt x="134" y="85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666" name="Freeform 109"/>
              <p:cNvSpPr/>
              <p:nvPr/>
            </p:nvSpPr>
            <p:spPr bwMode="auto">
              <a:xfrm>
                <a:off x="7502982" y="1891214"/>
                <a:ext cx="769938" cy="631823"/>
              </a:xfrm>
              <a:custGeom>
                <a:avLst/>
                <a:gdLst>
                  <a:gd name="T0" fmla="*/ 116 w 205"/>
                  <a:gd name="T1" fmla="*/ 166 h 168"/>
                  <a:gd name="T2" fmla="*/ 133 w 205"/>
                  <a:gd name="T3" fmla="*/ 163 h 168"/>
                  <a:gd name="T4" fmla="*/ 137 w 205"/>
                  <a:gd name="T5" fmla="*/ 158 h 168"/>
                  <a:gd name="T6" fmla="*/ 151 w 205"/>
                  <a:gd name="T7" fmla="*/ 155 h 168"/>
                  <a:gd name="T8" fmla="*/ 157 w 205"/>
                  <a:gd name="T9" fmla="*/ 146 h 168"/>
                  <a:gd name="T10" fmla="*/ 170 w 205"/>
                  <a:gd name="T11" fmla="*/ 144 h 168"/>
                  <a:gd name="T12" fmla="*/ 179 w 205"/>
                  <a:gd name="T13" fmla="*/ 132 h 168"/>
                  <a:gd name="T14" fmla="*/ 184 w 205"/>
                  <a:gd name="T15" fmla="*/ 124 h 168"/>
                  <a:gd name="T16" fmla="*/ 198 w 205"/>
                  <a:gd name="T17" fmla="*/ 124 h 168"/>
                  <a:gd name="T18" fmla="*/ 205 w 205"/>
                  <a:gd name="T19" fmla="*/ 113 h 168"/>
                  <a:gd name="T20" fmla="*/ 197 w 205"/>
                  <a:gd name="T21" fmla="*/ 98 h 168"/>
                  <a:gd name="T22" fmla="*/ 173 w 205"/>
                  <a:gd name="T23" fmla="*/ 81 h 168"/>
                  <a:gd name="T24" fmla="*/ 143 w 205"/>
                  <a:gd name="T25" fmla="*/ 60 h 168"/>
                  <a:gd name="T26" fmla="*/ 117 w 205"/>
                  <a:gd name="T27" fmla="*/ 45 h 168"/>
                  <a:gd name="T28" fmla="*/ 105 w 205"/>
                  <a:gd name="T29" fmla="*/ 65 h 168"/>
                  <a:gd name="T30" fmla="*/ 94 w 205"/>
                  <a:gd name="T31" fmla="*/ 76 h 168"/>
                  <a:gd name="T32" fmla="*/ 74 w 205"/>
                  <a:gd name="T33" fmla="*/ 80 h 168"/>
                  <a:gd name="T34" fmla="*/ 69 w 205"/>
                  <a:gd name="T35" fmla="*/ 64 h 168"/>
                  <a:gd name="T36" fmla="*/ 71 w 205"/>
                  <a:gd name="T37" fmla="*/ 37 h 168"/>
                  <a:gd name="T38" fmla="*/ 75 w 205"/>
                  <a:gd name="T39" fmla="*/ 17 h 168"/>
                  <a:gd name="T40" fmla="*/ 85 w 205"/>
                  <a:gd name="T41" fmla="*/ 10 h 168"/>
                  <a:gd name="T42" fmla="*/ 94 w 205"/>
                  <a:gd name="T43" fmla="*/ 6 h 168"/>
                  <a:gd name="T44" fmla="*/ 78 w 205"/>
                  <a:gd name="T45" fmla="*/ 1 h 168"/>
                  <a:gd name="T46" fmla="*/ 68 w 205"/>
                  <a:gd name="T47" fmla="*/ 4 h 168"/>
                  <a:gd name="T48" fmla="*/ 47 w 205"/>
                  <a:gd name="T49" fmla="*/ 13 h 168"/>
                  <a:gd name="T50" fmla="*/ 17 w 205"/>
                  <a:gd name="T51" fmla="*/ 28 h 168"/>
                  <a:gd name="T52" fmla="*/ 8 w 205"/>
                  <a:gd name="T53" fmla="*/ 49 h 168"/>
                  <a:gd name="T54" fmla="*/ 0 w 205"/>
                  <a:gd name="T55" fmla="*/ 87 h 168"/>
                  <a:gd name="T56" fmla="*/ 2 w 205"/>
                  <a:gd name="T57" fmla="*/ 100 h 168"/>
                  <a:gd name="T58" fmla="*/ 12 w 205"/>
                  <a:gd name="T59" fmla="*/ 99 h 168"/>
                  <a:gd name="T60" fmla="*/ 25 w 205"/>
                  <a:gd name="T61" fmla="*/ 106 h 168"/>
                  <a:gd name="T62" fmla="*/ 30 w 205"/>
                  <a:gd name="T63" fmla="*/ 115 h 168"/>
                  <a:gd name="T64" fmla="*/ 41 w 205"/>
                  <a:gd name="T65" fmla="*/ 117 h 168"/>
                  <a:gd name="T66" fmla="*/ 51 w 205"/>
                  <a:gd name="T67" fmla="*/ 122 h 168"/>
                  <a:gd name="T68" fmla="*/ 58 w 205"/>
                  <a:gd name="T69" fmla="*/ 129 h 168"/>
                  <a:gd name="T70" fmla="*/ 71 w 205"/>
                  <a:gd name="T71" fmla="*/ 130 h 168"/>
                  <a:gd name="T72" fmla="*/ 78 w 205"/>
                  <a:gd name="T73" fmla="*/ 140 h 168"/>
                  <a:gd name="T74" fmla="*/ 82 w 205"/>
                  <a:gd name="T75" fmla="*/ 145 h 168"/>
                  <a:gd name="T76" fmla="*/ 95 w 205"/>
                  <a:gd name="T77" fmla="*/ 145 h 168"/>
                  <a:gd name="T78" fmla="*/ 104 w 205"/>
                  <a:gd name="T79" fmla="*/ 154 h 168"/>
                  <a:gd name="T80" fmla="*/ 109 w 205"/>
                  <a:gd name="T81" fmla="*/ 163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5" h="168">
                    <a:moveTo>
                      <a:pt x="109" y="163"/>
                    </a:moveTo>
                    <a:cubicBezTo>
                      <a:pt x="109" y="164"/>
                      <a:pt x="112" y="166"/>
                      <a:pt x="116" y="166"/>
                    </a:cubicBezTo>
                    <a:cubicBezTo>
                      <a:pt x="120" y="167"/>
                      <a:pt x="125" y="168"/>
                      <a:pt x="127" y="167"/>
                    </a:cubicBezTo>
                    <a:cubicBezTo>
                      <a:pt x="129" y="166"/>
                      <a:pt x="132" y="165"/>
                      <a:pt x="133" y="163"/>
                    </a:cubicBezTo>
                    <a:cubicBezTo>
                      <a:pt x="133" y="162"/>
                      <a:pt x="134" y="160"/>
                      <a:pt x="134" y="159"/>
                    </a:cubicBezTo>
                    <a:cubicBezTo>
                      <a:pt x="134" y="158"/>
                      <a:pt x="135" y="158"/>
                      <a:pt x="137" y="158"/>
                    </a:cubicBezTo>
                    <a:cubicBezTo>
                      <a:pt x="139" y="158"/>
                      <a:pt x="142" y="158"/>
                      <a:pt x="144" y="158"/>
                    </a:cubicBezTo>
                    <a:cubicBezTo>
                      <a:pt x="146" y="158"/>
                      <a:pt x="149" y="156"/>
                      <a:pt x="151" y="155"/>
                    </a:cubicBezTo>
                    <a:cubicBezTo>
                      <a:pt x="153" y="154"/>
                      <a:pt x="155" y="152"/>
                      <a:pt x="156" y="151"/>
                    </a:cubicBezTo>
                    <a:cubicBezTo>
                      <a:pt x="157" y="149"/>
                      <a:pt x="157" y="147"/>
                      <a:pt x="157" y="146"/>
                    </a:cubicBezTo>
                    <a:cubicBezTo>
                      <a:pt x="157" y="144"/>
                      <a:pt x="159" y="143"/>
                      <a:pt x="162" y="144"/>
                    </a:cubicBezTo>
                    <a:cubicBezTo>
                      <a:pt x="164" y="145"/>
                      <a:pt x="168" y="145"/>
                      <a:pt x="170" y="144"/>
                    </a:cubicBezTo>
                    <a:cubicBezTo>
                      <a:pt x="173" y="142"/>
                      <a:pt x="175" y="140"/>
                      <a:pt x="177" y="139"/>
                    </a:cubicBezTo>
                    <a:cubicBezTo>
                      <a:pt x="178" y="137"/>
                      <a:pt x="179" y="134"/>
                      <a:pt x="179" y="132"/>
                    </a:cubicBezTo>
                    <a:cubicBezTo>
                      <a:pt x="180" y="130"/>
                      <a:pt x="180" y="127"/>
                      <a:pt x="180" y="126"/>
                    </a:cubicBezTo>
                    <a:cubicBezTo>
                      <a:pt x="180" y="124"/>
                      <a:pt x="182" y="124"/>
                      <a:pt x="184" y="124"/>
                    </a:cubicBezTo>
                    <a:cubicBezTo>
                      <a:pt x="186" y="125"/>
                      <a:pt x="189" y="126"/>
                      <a:pt x="191" y="126"/>
                    </a:cubicBezTo>
                    <a:cubicBezTo>
                      <a:pt x="193" y="126"/>
                      <a:pt x="197" y="125"/>
                      <a:pt x="198" y="124"/>
                    </a:cubicBezTo>
                    <a:cubicBezTo>
                      <a:pt x="200" y="123"/>
                      <a:pt x="202" y="121"/>
                      <a:pt x="203" y="120"/>
                    </a:cubicBezTo>
                    <a:cubicBezTo>
                      <a:pt x="204" y="118"/>
                      <a:pt x="205" y="115"/>
                      <a:pt x="205" y="113"/>
                    </a:cubicBezTo>
                    <a:cubicBezTo>
                      <a:pt x="205" y="111"/>
                      <a:pt x="205" y="108"/>
                      <a:pt x="205" y="106"/>
                    </a:cubicBezTo>
                    <a:cubicBezTo>
                      <a:pt x="205" y="105"/>
                      <a:pt x="201" y="101"/>
                      <a:pt x="197" y="98"/>
                    </a:cubicBezTo>
                    <a:cubicBezTo>
                      <a:pt x="192" y="94"/>
                      <a:pt x="185" y="89"/>
                      <a:pt x="180" y="85"/>
                    </a:cubicBezTo>
                    <a:cubicBezTo>
                      <a:pt x="173" y="81"/>
                      <a:pt x="173" y="81"/>
                      <a:pt x="173" y="81"/>
                    </a:cubicBezTo>
                    <a:cubicBezTo>
                      <a:pt x="168" y="77"/>
                      <a:pt x="160" y="71"/>
                      <a:pt x="155" y="68"/>
                    </a:cubicBezTo>
                    <a:cubicBezTo>
                      <a:pt x="143" y="60"/>
                      <a:pt x="143" y="60"/>
                      <a:pt x="143" y="60"/>
                    </a:cubicBezTo>
                    <a:cubicBezTo>
                      <a:pt x="138" y="57"/>
                      <a:pt x="131" y="51"/>
                      <a:pt x="127" y="49"/>
                    </a:cubicBezTo>
                    <a:cubicBezTo>
                      <a:pt x="123" y="46"/>
                      <a:pt x="119" y="44"/>
                      <a:pt x="117" y="45"/>
                    </a:cubicBezTo>
                    <a:cubicBezTo>
                      <a:pt x="116" y="46"/>
                      <a:pt x="113" y="50"/>
                      <a:pt x="111" y="54"/>
                    </a:cubicBezTo>
                    <a:cubicBezTo>
                      <a:pt x="109" y="59"/>
                      <a:pt x="107" y="63"/>
                      <a:pt x="105" y="65"/>
                    </a:cubicBezTo>
                    <a:cubicBezTo>
                      <a:pt x="104" y="67"/>
                      <a:pt x="102" y="69"/>
                      <a:pt x="102" y="71"/>
                    </a:cubicBezTo>
                    <a:cubicBezTo>
                      <a:pt x="101" y="72"/>
                      <a:pt x="97" y="75"/>
                      <a:pt x="94" y="76"/>
                    </a:cubicBezTo>
                    <a:cubicBezTo>
                      <a:pt x="91" y="78"/>
                      <a:pt x="85" y="80"/>
                      <a:pt x="83" y="80"/>
                    </a:cubicBezTo>
                    <a:cubicBezTo>
                      <a:pt x="80" y="81"/>
                      <a:pt x="76" y="81"/>
                      <a:pt x="74" y="80"/>
                    </a:cubicBezTo>
                    <a:cubicBezTo>
                      <a:pt x="73" y="79"/>
                      <a:pt x="71" y="76"/>
                      <a:pt x="71" y="73"/>
                    </a:cubicBezTo>
                    <a:cubicBezTo>
                      <a:pt x="70" y="70"/>
                      <a:pt x="70" y="66"/>
                      <a:pt x="69" y="64"/>
                    </a:cubicBezTo>
                    <a:cubicBezTo>
                      <a:pt x="68" y="62"/>
                      <a:pt x="68" y="57"/>
                      <a:pt x="69" y="53"/>
                    </a:cubicBezTo>
                    <a:cubicBezTo>
                      <a:pt x="70" y="48"/>
                      <a:pt x="71" y="41"/>
                      <a:pt x="71" y="37"/>
                    </a:cubicBezTo>
                    <a:cubicBezTo>
                      <a:pt x="71" y="32"/>
                      <a:pt x="72" y="26"/>
                      <a:pt x="73" y="24"/>
                    </a:cubicBezTo>
                    <a:cubicBezTo>
                      <a:pt x="73" y="21"/>
                      <a:pt x="74" y="18"/>
                      <a:pt x="75" y="17"/>
                    </a:cubicBezTo>
                    <a:cubicBezTo>
                      <a:pt x="76" y="17"/>
                      <a:pt x="77" y="15"/>
                      <a:pt x="78" y="14"/>
                    </a:cubicBezTo>
                    <a:cubicBezTo>
                      <a:pt x="79" y="13"/>
                      <a:pt x="82" y="11"/>
                      <a:pt x="85" y="10"/>
                    </a:cubicBezTo>
                    <a:cubicBezTo>
                      <a:pt x="88" y="9"/>
                      <a:pt x="91" y="8"/>
                      <a:pt x="93" y="8"/>
                    </a:cubicBezTo>
                    <a:cubicBezTo>
                      <a:pt x="94" y="7"/>
                      <a:pt x="95" y="7"/>
                      <a:pt x="94" y="6"/>
                    </a:cubicBezTo>
                    <a:cubicBezTo>
                      <a:pt x="93" y="6"/>
                      <a:pt x="89" y="5"/>
                      <a:pt x="86" y="4"/>
                    </a:cubicBezTo>
                    <a:cubicBezTo>
                      <a:pt x="83" y="2"/>
                      <a:pt x="79" y="1"/>
                      <a:pt x="78" y="1"/>
                    </a:cubicBezTo>
                    <a:cubicBezTo>
                      <a:pt x="76" y="0"/>
                      <a:pt x="75" y="0"/>
                      <a:pt x="74" y="1"/>
                    </a:cubicBezTo>
                    <a:cubicBezTo>
                      <a:pt x="73" y="1"/>
                      <a:pt x="71" y="3"/>
                      <a:pt x="68" y="4"/>
                    </a:cubicBezTo>
                    <a:cubicBezTo>
                      <a:pt x="66" y="6"/>
                      <a:pt x="62" y="8"/>
                      <a:pt x="58" y="9"/>
                    </a:cubicBezTo>
                    <a:cubicBezTo>
                      <a:pt x="55" y="10"/>
                      <a:pt x="50" y="12"/>
                      <a:pt x="47" y="13"/>
                    </a:cubicBezTo>
                    <a:cubicBezTo>
                      <a:pt x="44" y="15"/>
                      <a:pt x="38" y="16"/>
                      <a:pt x="32" y="17"/>
                    </a:cubicBezTo>
                    <a:cubicBezTo>
                      <a:pt x="27" y="18"/>
                      <a:pt x="20" y="23"/>
                      <a:pt x="17" y="28"/>
                    </a:cubicBezTo>
                    <a:cubicBezTo>
                      <a:pt x="13" y="32"/>
                      <a:pt x="10" y="41"/>
                      <a:pt x="8" y="47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6" y="55"/>
                      <a:pt x="4" y="63"/>
                      <a:pt x="3" y="68"/>
                    </a:cubicBezTo>
                    <a:cubicBezTo>
                      <a:pt x="1" y="72"/>
                      <a:pt x="0" y="80"/>
                      <a:pt x="0" y="87"/>
                    </a:cubicBezTo>
                    <a:cubicBezTo>
                      <a:pt x="0" y="93"/>
                      <a:pt x="0" y="98"/>
                      <a:pt x="1" y="99"/>
                    </a:cubicBezTo>
                    <a:cubicBezTo>
                      <a:pt x="1" y="100"/>
                      <a:pt x="1" y="101"/>
                      <a:pt x="2" y="100"/>
                    </a:cubicBezTo>
                    <a:cubicBezTo>
                      <a:pt x="2" y="100"/>
                      <a:pt x="4" y="99"/>
                      <a:pt x="5" y="99"/>
                    </a:cubicBezTo>
                    <a:cubicBezTo>
                      <a:pt x="7" y="99"/>
                      <a:pt x="9" y="99"/>
                      <a:pt x="12" y="99"/>
                    </a:cubicBezTo>
                    <a:cubicBezTo>
                      <a:pt x="14" y="100"/>
                      <a:pt x="17" y="101"/>
                      <a:pt x="18" y="102"/>
                    </a:cubicBezTo>
                    <a:cubicBezTo>
                      <a:pt x="20" y="103"/>
                      <a:pt x="23" y="105"/>
                      <a:pt x="25" y="106"/>
                    </a:cubicBezTo>
                    <a:cubicBezTo>
                      <a:pt x="26" y="107"/>
                      <a:pt x="28" y="109"/>
                      <a:pt x="29" y="110"/>
                    </a:cubicBezTo>
                    <a:cubicBezTo>
                      <a:pt x="29" y="112"/>
                      <a:pt x="30" y="114"/>
                      <a:pt x="30" y="115"/>
                    </a:cubicBezTo>
                    <a:cubicBezTo>
                      <a:pt x="30" y="116"/>
                      <a:pt x="32" y="117"/>
                      <a:pt x="35" y="117"/>
                    </a:cubicBezTo>
                    <a:cubicBezTo>
                      <a:pt x="37" y="117"/>
                      <a:pt x="40" y="117"/>
                      <a:pt x="41" y="117"/>
                    </a:cubicBezTo>
                    <a:cubicBezTo>
                      <a:pt x="43" y="117"/>
                      <a:pt x="45" y="117"/>
                      <a:pt x="47" y="118"/>
                    </a:cubicBezTo>
                    <a:cubicBezTo>
                      <a:pt x="48" y="119"/>
                      <a:pt x="50" y="121"/>
                      <a:pt x="51" y="122"/>
                    </a:cubicBezTo>
                    <a:cubicBezTo>
                      <a:pt x="52" y="123"/>
                      <a:pt x="53" y="125"/>
                      <a:pt x="54" y="127"/>
                    </a:cubicBezTo>
                    <a:cubicBezTo>
                      <a:pt x="54" y="129"/>
                      <a:pt x="56" y="130"/>
                      <a:pt x="58" y="129"/>
                    </a:cubicBezTo>
                    <a:cubicBezTo>
                      <a:pt x="60" y="128"/>
                      <a:pt x="63" y="128"/>
                      <a:pt x="65" y="128"/>
                    </a:cubicBezTo>
                    <a:cubicBezTo>
                      <a:pt x="67" y="128"/>
                      <a:pt x="70" y="129"/>
                      <a:pt x="71" y="130"/>
                    </a:cubicBezTo>
                    <a:cubicBezTo>
                      <a:pt x="72" y="131"/>
                      <a:pt x="74" y="133"/>
                      <a:pt x="75" y="134"/>
                    </a:cubicBezTo>
                    <a:cubicBezTo>
                      <a:pt x="77" y="136"/>
                      <a:pt x="78" y="138"/>
                      <a:pt x="78" y="140"/>
                    </a:cubicBezTo>
                    <a:cubicBezTo>
                      <a:pt x="79" y="141"/>
                      <a:pt x="79" y="144"/>
                      <a:pt x="79" y="145"/>
                    </a:cubicBezTo>
                    <a:cubicBezTo>
                      <a:pt x="80" y="146"/>
                      <a:pt x="81" y="146"/>
                      <a:pt x="82" y="145"/>
                    </a:cubicBezTo>
                    <a:cubicBezTo>
                      <a:pt x="83" y="144"/>
                      <a:pt x="86" y="143"/>
                      <a:pt x="89" y="143"/>
                    </a:cubicBezTo>
                    <a:cubicBezTo>
                      <a:pt x="91" y="144"/>
                      <a:pt x="94" y="145"/>
                      <a:pt x="95" y="145"/>
                    </a:cubicBezTo>
                    <a:cubicBezTo>
                      <a:pt x="96" y="146"/>
                      <a:pt x="98" y="148"/>
                      <a:pt x="99" y="149"/>
                    </a:cubicBezTo>
                    <a:cubicBezTo>
                      <a:pt x="100" y="150"/>
                      <a:pt x="102" y="152"/>
                      <a:pt x="104" y="154"/>
                    </a:cubicBezTo>
                    <a:cubicBezTo>
                      <a:pt x="105" y="155"/>
                      <a:pt x="107" y="157"/>
                      <a:pt x="107" y="158"/>
                    </a:cubicBezTo>
                    <a:cubicBezTo>
                      <a:pt x="108" y="159"/>
                      <a:pt x="108" y="161"/>
                      <a:pt x="109" y="163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667" name="Freeform 110"/>
              <p:cNvSpPr/>
              <p:nvPr/>
            </p:nvSpPr>
            <p:spPr bwMode="auto">
              <a:xfrm>
                <a:off x="7514094" y="2130721"/>
                <a:ext cx="382588" cy="236538"/>
              </a:xfrm>
              <a:custGeom>
                <a:avLst/>
                <a:gdLst>
                  <a:gd name="T0" fmla="*/ 101 w 102"/>
                  <a:gd name="T1" fmla="*/ 57 h 63"/>
                  <a:gd name="T2" fmla="*/ 99 w 102"/>
                  <a:gd name="T3" fmla="*/ 54 h 63"/>
                  <a:gd name="T4" fmla="*/ 94 w 102"/>
                  <a:gd name="T5" fmla="*/ 49 h 63"/>
                  <a:gd name="T6" fmla="*/ 90 w 102"/>
                  <a:gd name="T7" fmla="*/ 46 h 63"/>
                  <a:gd name="T8" fmla="*/ 84 w 102"/>
                  <a:gd name="T9" fmla="*/ 45 h 63"/>
                  <a:gd name="T10" fmla="*/ 78 w 102"/>
                  <a:gd name="T11" fmla="*/ 47 h 63"/>
                  <a:gd name="T12" fmla="*/ 73 w 102"/>
                  <a:gd name="T13" fmla="*/ 45 h 63"/>
                  <a:gd name="T14" fmla="*/ 72 w 102"/>
                  <a:gd name="T15" fmla="*/ 40 h 63"/>
                  <a:gd name="T16" fmla="*/ 70 w 102"/>
                  <a:gd name="T17" fmla="*/ 35 h 63"/>
                  <a:gd name="T18" fmla="*/ 66 w 102"/>
                  <a:gd name="T19" fmla="*/ 31 h 63"/>
                  <a:gd name="T20" fmla="*/ 60 w 102"/>
                  <a:gd name="T21" fmla="*/ 29 h 63"/>
                  <a:gd name="T22" fmla="*/ 53 w 102"/>
                  <a:gd name="T23" fmla="*/ 30 h 63"/>
                  <a:gd name="T24" fmla="*/ 48 w 102"/>
                  <a:gd name="T25" fmla="*/ 28 h 63"/>
                  <a:gd name="T26" fmla="*/ 46 w 102"/>
                  <a:gd name="T27" fmla="*/ 22 h 63"/>
                  <a:gd name="T28" fmla="*/ 42 w 102"/>
                  <a:gd name="T29" fmla="*/ 19 h 63"/>
                  <a:gd name="T30" fmla="*/ 36 w 102"/>
                  <a:gd name="T31" fmla="*/ 17 h 63"/>
                  <a:gd name="T32" fmla="*/ 28 w 102"/>
                  <a:gd name="T33" fmla="*/ 18 h 63"/>
                  <a:gd name="T34" fmla="*/ 23 w 102"/>
                  <a:gd name="T35" fmla="*/ 16 h 63"/>
                  <a:gd name="T36" fmla="*/ 22 w 102"/>
                  <a:gd name="T37" fmla="*/ 11 h 63"/>
                  <a:gd name="T38" fmla="*/ 20 w 102"/>
                  <a:gd name="T39" fmla="*/ 6 h 63"/>
                  <a:gd name="T40" fmla="*/ 15 w 102"/>
                  <a:gd name="T41" fmla="*/ 3 h 63"/>
                  <a:gd name="T42" fmla="*/ 8 w 102"/>
                  <a:gd name="T43" fmla="*/ 0 h 63"/>
                  <a:gd name="T44" fmla="*/ 2 w 102"/>
                  <a:gd name="T45" fmla="*/ 0 h 63"/>
                  <a:gd name="T46" fmla="*/ 0 w 102"/>
                  <a:gd name="T47" fmla="*/ 2 h 63"/>
                  <a:gd name="T48" fmla="*/ 0 w 102"/>
                  <a:gd name="T49" fmla="*/ 8 h 63"/>
                  <a:gd name="T50" fmla="*/ 3 w 102"/>
                  <a:gd name="T51" fmla="*/ 15 h 63"/>
                  <a:gd name="T52" fmla="*/ 7 w 102"/>
                  <a:gd name="T53" fmla="*/ 19 h 63"/>
                  <a:gd name="T54" fmla="*/ 14 w 102"/>
                  <a:gd name="T55" fmla="*/ 21 h 63"/>
                  <a:gd name="T56" fmla="*/ 22 w 102"/>
                  <a:gd name="T57" fmla="*/ 19 h 63"/>
                  <a:gd name="T58" fmla="*/ 26 w 102"/>
                  <a:gd name="T59" fmla="*/ 21 h 63"/>
                  <a:gd name="T60" fmla="*/ 26 w 102"/>
                  <a:gd name="T61" fmla="*/ 27 h 63"/>
                  <a:gd name="T62" fmla="*/ 29 w 102"/>
                  <a:gd name="T63" fmla="*/ 34 h 63"/>
                  <a:gd name="T64" fmla="*/ 35 w 102"/>
                  <a:gd name="T65" fmla="*/ 39 h 63"/>
                  <a:gd name="T66" fmla="*/ 44 w 102"/>
                  <a:gd name="T67" fmla="*/ 39 h 63"/>
                  <a:gd name="T68" fmla="*/ 48 w 102"/>
                  <a:gd name="T69" fmla="*/ 41 h 63"/>
                  <a:gd name="T70" fmla="*/ 50 w 102"/>
                  <a:gd name="T71" fmla="*/ 46 h 63"/>
                  <a:gd name="T72" fmla="*/ 55 w 102"/>
                  <a:gd name="T73" fmla="*/ 50 h 63"/>
                  <a:gd name="T74" fmla="*/ 62 w 102"/>
                  <a:gd name="T75" fmla="*/ 53 h 63"/>
                  <a:gd name="T76" fmla="*/ 68 w 102"/>
                  <a:gd name="T77" fmla="*/ 53 h 63"/>
                  <a:gd name="T78" fmla="*/ 71 w 102"/>
                  <a:gd name="T79" fmla="*/ 54 h 63"/>
                  <a:gd name="T80" fmla="*/ 73 w 102"/>
                  <a:gd name="T81" fmla="*/ 58 h 63"/>
                  <a:gd name="T82" fmla="*/ 79 w 102"/>
                  <a:gd name="T83" fmla="*/ 62 h 63"/>
                  <a:gd name="T84" fmla="*/ 90 w 102"/>
                  <a:gd name="T85" fmla="*/ 61 h 63"/>
                  <a:gd name="T86" fmla="*/ 100 w 102"/>
                  <a:gd name="T87" fmla="*/ 59 h 63"/>
                  <a:gd name="T88" fmla="*/ 101 w 102"/>
                  <a:gd name="T89" fmla="*/ 5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2" h="63">
                    <a:moveTo>
                      <a:pt x="101" y="57"/>
                    </a:moveTo>
                    <a:cubicBezTo>
                      <a:pt x="101" y="57"/>
                      <a:pt x="100" y="55"/>
                      <a:pt x="99" y="54"/>
                    </a:cubicBezTo>
                    <a:cubicBezTo>
                      <a:pt x="97" y="52"/>
                      <a:pt x="95" y="50"/>
                      <a:pt x="94" y="49"/>
                    </a:cubicBezTo>
                    <a:cubicBezTo>
                      <a:pt x="93" y="48"/>
                      <a:pt x="91" y="47"/>
                      <a:pt x="90" y="46"/>
                    </a:cubicBezTo>
                    <a:cubicBezTo>
                      <a:pt x="88" y="46"/>
                      <a:pt x="86" y="45"/>
                      <a:pt x="84" y="45"/>
                    </a:cubicBezTo>
                    <a:cubicBezTo>
                      <a:pt x="83" y="45"/>
                      <a:pt x="80" y="46"/>
                      <a:pt x="78" y="47"/>
                    </a:cubicBezTo>
                    <a:cubicBezTo>
                      <a:pt x="76" y="48"/>
                      <a:pt x="74" y="47"/>
                      <a:pt x="73" y="45"/>
                    </a:cubicBezTo>
                    <a:cubicBezTo>
                      <a:pt x="73" y="44"/>
                      <a:pt x="73" y="41"/>
                      <a:pt x="72" y="40"/>
                    </a:cubicBezTo>
                    <a:cubicBezTo>
                      <a:pt x="72" y="38"/>
                      <a:pt x="71" y="36"/>
                      <a:pt x="70" y="35"/>
                    </a:cubicBezTo>
                    <a:cubicBezTo>
                      <a:pt x="69" y="33"/>
                      <a:pt x="67" y="31"/>
                      <a:pt x="66" y="31"/>
                    </a:cubicBezTo>
                    <a:cubicBezTo>
                      <a:pt x="65" y="30"/>
                      <a:pt x="62" y="29"/>
                      <a:pt x="60" y="29"/>
                    </a:cubicBezTo>
                    <a:cubicBezTo>
                      <a:pt x="58" y="29"/>
                      <a:pt x="55" y="29"/>
                      <a:pt x="53" y="30"/>
                    </a:cubicBezTo>
                    <a:cubicBezTo>
                      <a:pt x="51" y="31"/>
                      <a:pt x="49" y="30"/>
                      <a:pt x="48" y="28"/>
                    </a:cubicBezTo>
                    <a:cubicBezTo>
                      <a:pt x="47" y="26"/>
                      <a:pt x="46" y="24"/>
                      <a:pt x="46" y="22"/>
                    </a:cubicBezTo>
                    <a:cubicBezTo>
                      <a:pt x="45" y="21"/>
                      <a:pt x="44" y="20"/>
                      <a:pt x="42" y="19"/>
                    </a:cubicBezTo>
                    <a:cubicBezTo>
                      <a:pt x="41" y="18"/>
                      <a:pt x="38" y="17"/>
                      <a:pt x="36" y="17"/>
                    </a:cubicBezTo>
                    <a:cubicBezTo>
                      <a:pt x="34" y="17"/>
                      <a:pt x="31" y="17"/>
                      <a:pt x="28" y="18"/>
                    </a:cubicBezTo>
                    <a:cubicBezTo>
                      <a:pt x="26" y="18"/>
                      <a:pt x="24" y="17"/>
                      <a:pt x="23" y="16"/>
                    </a:cubicBezTo>
                    <a:cubicBezTo>
                      <a:pt x="23" y="15"/>
                      <a:pt x="22" y="12"/>
                      <a:pt x="22" y="11"/>
                    </a:cubicBezTo>
                    <a:cubicBezTo>
                      <a:pt x="22" y="9"/>
                      <a:pt x="21" y="7"/>
                      <a:pt x="20" y="6"/>
                    </a:cubicBezTo>
                    <a:cubicBezTo>
                      <a:pt x="19" y="6"/>
                      <a:pt x="17" y="4"/>
                      <a:pt x="15" y="3"/>
                    </a:cubicBezTo>
                    <a:cubicBezTo>
                      <a:pt x="13" y="2"/>
                      <a:pt x="10" y="1"/>
                      <a:pt x="8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" y="10"/>
                      <a:pt x="2" y="13"/>
                      <a:pt x="3" y="15"/>
                    </a:cubicBezTo>
                    <a:cubicBezTo>
                      <a:pt x="3" y="16"/>
                      <a:pt x="6" y="18"/>
                      <a:pt x="7" y="19"/>
                    </a:cubicBezTo>
                    <a:cubicBezTo>
                      <a:pt x="9" y="20"/>
                      <a:pt x="12" y="21"/>
                      <a:pt x="14" y="21"/>
                    </a:cubicBezTo>
                    <a:cubicBezTo>
                      <a:pt x="16" y="21"/>
                      <a:pt x="19" y="20"/>
                      <a:pt x="22" y="19"/>
                    </a:cubicBezTo>
                    <a:cubicBezTo>
                      <a:pt x="24" y="19"/>
                      <a:pt x="26" y="19"/>
                      <a:pt x="26" y="21"/>
                    </a:cubicBezTo>
                    <a:cubicBezTo>
                      <a:pt x="26" y="22"/>
                      <a:pt x="26" y="25"/>
                      <a:pt x="26" y="27"/>
                    </a:cubicBezTo>
                    <a:cubicBezTo>
                      <a:pt x="26" y="29"/>
                      <a:pt x="28" y="32"/>
                      <a:pt x="29" y="34"/>
                    </a:cubicBezTo>
                    <a:cubicBezTo>
                      <a:pt x="30" y="35"/>
                      <a:pt x="33" y="37"/>
                      <a:pt x="35" y="39"/>
                    </a:cubicBezTo>
                    <a:cubicBezTo>
                      <a:pt x="37" y="40"/>
                      <a:pt x="41" y="40"/>
                      <a:pt x="44" y="39"/>
                    </a:cubicBezTo>
                    <a:cubicBezTo>
                      <a:pt x="46" y="38"/>
                      <a:pt x="48" y="39"/>
                      <a:pt x="48" y="41"/>
                    </a:cubicBezTo>
                    <a:cubicBezTo>
                      <a:pt x="48" y="42"/>
                      <a:pt x="49" y="44"/>
                      <a:pt x="50" y="46"/>
                    </a:cubicBezTo>
                    <a:cubicBezTo>
                      <a:pt x="51" y="47"/>
                      <a:pt x="53" y="49"/>
                      <a:pt x="55" y="50"/>
                    </a:cubicBezTo>
                    <a:cubicBezTo>
                      <a:pt x="56" y="51"/>
                      <a:pt x="59" y="53"/>
                      <a:pt x="62" y="53"/>
                    </a:cubicBezTo>
                    <a:cubicBezTo>
                      <a:pt x="64" y="53"/>
                      <a:pt x="67" y="53"/>
                      <a:pt x="68" y="53"/>
                    </a:cubicBezTo>
                    <a:cubicBezTo>
                      <a:pt x="70" y="53"/>
                      <a:pt x="71" y="53"/>
                      <a:pt x="71" y="54"/>
                    </a:cubicBezTo>
                    <a:cubicBezTo>
                      <a:pt x="71" y="55"/>
                      <a:pt x="72" y="57"/>
                      <a:pt x="73" y="58"/>
                    </a:cubicBezTo>
                    <a:cubicBezTo>
                      <a:pt x="74" y="60"/>
                      <a:pt x="76" y="61"/>
                      <a:pt x="79" y="62"/>
                    </a:cubicBezTo>
                    <a:cubicBezTo>
                      <a:pt x="81" y="63"/>
                      <a:pt x="86" y="62"/>
                      <a:pt x="90" y="61"/>
                    </a:cubicBezTo>
                    <a:cubicBezTo>
                      <a:pt x="95" y="60"/>
                      <a:pt x="99" y="59"/>
                      <a:pt x="100" y="59"/>
                    </a:cubicBezTo>
                    <a:cubicBezTo>
                      <a:pt x="101" y="58"/>
                      <a:pt x="102" y="57"/>
                      <a:pt x="101" y="57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048668" name="Freeform 23"/>
            <p:cNvSpPr>
              <a:spLocks noEditPoints="1"/>
            </p:cNvSpPr>
            <p:nvPr/>
          </p:nvSpPr>
          <p:spPr bwMode="auto">
            <a:xfrm>
              <a:off x="6156176" y="2376118"/>
              <a:ext cx="432048" cy="403025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8669" name="Freeform 23"/>
            <p:cNvSpPr>
              <a:spLocks noEditPoints="1"/>
            </p:cNvSpPr>
            <p:nvPr/>
          </p:nvSpPr>
          <p:spPr bwMode="auto">
            <a:xfrm>
              <a:off x="3627556" y="2829574"/>
              <a:ext cx="432048" cy="403025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48670" name="Freeform 325"/>
            <p:cNvSpPr>
              <a:spLocks noChangeArrowheads="1"/>
            </p:cNvSpPr>
            <p:nvPr/>
          </p:nvSpPr>
          <p:spPr bwMode="auto">
            <a:xfrm>
              <a:off x="1006866" y="3232599"/>
              <a:ext cx="354237" cy="475830"/>
            </a:xfrm>
            <a:custGeom>
              <a:avLst/>
              <a:gdLst>
                <a:gd name="T0" fmla="*/ 694 w 1046"/>
                <a:gd name="T1" fmla="*/ 1053 h 1405"/>
                <a:gd name="T2" fmla="*/ 176 w 1046"/>
                <a:gd name="T3" fmla="*/ 526 h 1405"/>
                <a:gd name="T4" fmla="*/ 870 w 1046"/>
                <a:gd name="T5" fmla="*/ 526 h 1405"/>
                <a:gd name="T6" fmla="*/ 393 w 1046"/>
                <a:gd name="T7" fmla="*/ 1229 h 1405"/>
                <a:gd name="T8" fmla="*/ 393 w 1046"/>
                <a:gd name="T9" fmla="*/ 1321 h 1405"/>
                <a:gd name="T10" fmla="*/ 519 w 1046"/>
                <a:gd name="T11" fmla="*/ 1404 h 1405"/>
                <a:gd name="T12" fmla="*/ 652 w 1046"/>
                <a:gd name="T13" fmla="*/ 1321 h 1405"/>
                <a:gd name="T14" fmla="*/ 652 w 1046"/>
                <a:gd name="T15" fmla="*/ 1229 h 1405"/>
                <a:gd name="T16" fmla="*/ 393 w 1046"/>
                <a:gd name="T17" fmla="*/ 1095 h 1405"/>
                <a:gd name="T18" fmla="*/ 393 w 1046"/>
                <a:gd name="T19" fmla="*/ 1187 h 1405"/>
                <a:gd name="T20" fmla="*/ 694 w 1046"/>
                <a:gd name="T21" fmla="*/ 1145 h 1405"/>
                <a:gd name="T22" fmla="*/ 42 w 1046"/>
                <a:gd name="T23" fmla="*/ 301 h 1405"/>
                <a:gd name="T24" fmla="*/ 168 w 1046"/>
                <a:gd name="T25" fmla="*/ 275 h 1405"/>
                <a:gd name="T26" fmla="*/ 42 w 1046"/>
                <a:gd name="T27" fmla="*/ 301 h 1405"/>
                <a:gd name="T28" fmla="*/ 569 w 1046"/>
                <a:gd name="T29" fmla="*/ 0 h 1405"/>
                <a:gd name="T30" fmla="*/ 477 w 1046"/>
                <a:gd name="T31" fmla="*/ 92 h 1405"/>
                <a:gd name="T32" fmla="*/ 569 w 1046"/>
                <a:gd name="T33" fmla="*/ 92 h 1405"/>
                <a:gd name="T34" fmla="*/ 301 w 1046"/>
                <a:gd name="T35" fmla="*/ 50 h 1405"/>
                <a:gd name="T36" fmla="*/ 268 w 1046"/>
                <a:gd name="T37" fmla="*/ 175 h 1405"/>
                <a:gd name="T38" fmla="*/ 1004 w 1046"/>
                <a:gd name="T39" fmla="*/ 301 h 1405"/>
                <a:gd name="T40" fmla="*/ 878 w 1046"/>
                <a:gd name="T41" fmla="*/ 275 h 1405"/>
                <a:gd name="T42" fmla="*/ 1004 w 1046"/>
                <a:gd name="T43" fmla="*/ 301 h 1405"/>
                <a:gd name="T44" fmla="*/ 744 w 1046"/>
                <a:gd name="T45" fmla="*/ 50 h 1405"/>
                <a:gd name="T46" fmla="*/ 778 w 1046"/>
                <a:gd name="T47" fmla="*/ 175 h 1405"/>
                <a:gd name="T48" fmla="*/ 84 w 1046"/>
                <a:gd name="T49" fmla="*/ 526 h 1405"/>
                <a:gd name="T50" fmla="*/ 0 w 1046"/>
                <a:gd name="T51" fmla="*/ 485 h 1405"/>
                <a:gd name="T52" fmla="*/ 92 w 1046"/>
                <a:gd name="T53" fmla="*/ 568 h 1405"/>
                <a:gd name="T54" fmla="*/ 953 w 1046"/>
                <a:gd name="T55" fmla="*/ 485 h 1405"/>
                <a:gd name="T56" fmla="*/ 953 w 1046"/>
                <a:gd name="T57" fmla="*/ 568 h 1405"/>
                <a:gd name="T58" fmla="*/ 1045 w 1046"/>
                <a:gd name="T59" fmla="*/ 485 h 1405"/>
                <a:gd name="T60" fmla="*/ 886 w 1046"/>
                <a:gd name="T61" fmla="*/ 786 h 1405"/>
                <a:gd name="T62" fmla="*/ 1004 w 1046"/>
                <a:gd name="T63" fmla="*/ 752 h 1405"/>
                <a:gd name="T64" fmla="*/ 886 w 1046"/>
                <a:gd name="T65" fmla="*/ 786 h 1405"/>
                <a:gd name="T66" fmla="*/ 92 w 1046"/>
                <a:gd name="T67" fmla="*/ 827 h 1405"/>
                <a:gd name="T68" fmla="*/ 126 w 1046"/>
                <a:gd name="T69" fmla="*/ 710 h 1405"/>
                <a:gd name="T70" fmla="*/ 42 w 1046"/>
                <a:gd name="T71" fmla="*/ 752 h 1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6" h="1405">
                  <a:moveTo>
                    <a:pt x="870" y="526"/>
                  </a:moveTo>
                  <a:cubicBezTo>
                    <a:pt x="870" y="702"/>
                    <a:pt x="694" y="877"/>
                    <a:pt x="694" y="1053"/>
                  </a:cubicBezTo>
                  <a:cubicBezTo>
                    <a:pt x="343" y="1053"/>
                    <a:pt x="343" y="1053"/>
                    <a:pt x="343" y="1053"/>
                  </a:cubicBezTo>
                  <a:cubicBezTo>
                    <a:pt x="343" y="877"/>
                    <a:pt x="176" y="702"/>
                    <a:pt x="176" y="526"/>
                  </a:cubicBezTo>
                  <a:cubicBezTo>
                    <a:pt x="176" y="334"/>
                    <a:pt x="326" y="175"/>
                    <a:pt x="519" y="175"/>
                  </a:cubicBezTo>
                  <a:cubicBezTo>
                    <a:pt x="719" y="175"/>
                    <a:pt x="870" y="334"/>
                    <a:pt x="870" y="526"/>
                  </a:cubicBezTo>
                  <a:close/>
                  <a:moveTo>
                    <a:pt x="652" y="1229"/>
                  </a:moveTo>
                  <a:cubicBezTo>
                    <a:pt x="393" y="1229"/>
                    <a:pt x="393" y="1229"/>
                    <a:pt x="393" y="1229"/>
                  </a:cubicBezTo>
                  <a:cubicBezTo>
                    <a:pt x="368" y="1229"/>
                    <a:pt x="343" y="1245"/>
                    <a:pt x="343" y="1270"/>
                  </a:cubicBezTo>
                  <a:cubicBezTo>
                    <a:pt x="343" y="1296"/>
                    <a:pt x="368" y="1321"/>
                    <a:pt x="393" y="1321"/>
                  </a:cubicBezTo>
                  <a:cubicBezTo>
                    <a:pt x="402" y="1321"/>
                    <a:pt x="402" y="1321"/>
                    <a:pt x="402" y="1321"/>
                  </a:cubicBezTo>
                  <a:cubicBezTo>
                    <a:pt x="418" y="1371"/>
                    <a:pt x="469" y="1404"/>
                    <a:pt x="519" y="1404"/>
                  </a:cubicBezTo>
                  <a:cubicBezTo>
                    <a:pt x="577" y="1404"/>
                    <a:pt x="627" y="1371"/>
                    <a:pt x="644" y="1321"/>
                  </a:cubicBezTo>
                  <a:cubicBezTo>
                    <a:pt x="652" y="1321"/>
                    <a:pt x="652" y="1321"/>
                    <a:pt x="652" y="1321"/>
                  </a:cubicBezTo>
                  <a:cubicBezTo>
                    <a:pt x="677" y="1321"/>
                    <a:pt x="694" y="1296"/>
                    <a:pt x="694" y="1270"/>
                  </a:cubicBezTo>
                  <a:cubicBezTo>
                    <a:pt x="694" y="1245"/>
                    <a:pt x="677" y="1229"/>
                    <a:pt x="652" y="1229"/>
                  </a:cubicBezTo>
                  <a:close/>
                  <a:moveTo>
                    <a:pt x="652" y="1095"/>
                  </a:moveTo>
                  <a:cubicBezTo>
                    <a:pt x="393" y="1095"/>
                    <a:pt x="393" y="1095"/>
                    <a:pt x="393" y="1095"/>
                  </a:cubicBezTo>
                  <a:cubicBezTo>
                    <a:pt x="368" y="1095"/>
                    <a:pt x="343" y="1120"/>
                    <a:pt x="343" y="1145"/>
                  </a:cubicBezTo>
                  <a:cubicBezTo>
                    <a:pt x="343" y="1162"/>
                    <a:pt x="368" y="1187"/>
                    <a:pt x="393" y="1187"/>
                  </a:cubicBezTo>
                  <a:cubicBezTo>
                    <a:pt x="652" y="1187"/>
                    <a:pt x="652" y="1187"/>
                    <a:pt x="652" y="1187"/>
                  </a:cubicBezTo>
                  <a:cubicBezTo>
                    <a:pt x="677" y="1187"/>
                    <a:pt x="694" y="1162"/>
                    <a:pt x="694" y="1145"/>
                  </a:cubicBezTo>
                  <a:cubicBezTo>
                    <a:pt x="694" y="1120"/>
                    <a:pt x="677" y="1095"/>
                    <a:pt x="652" y="1095"/>
                  </a:cubicBezTo>
                  <a:close/>
                  <a:moveTo>
                    <a:pt x="42" y="301"/>
                  </a:moveTo>
                  <a:cubicBezTo>
                    <a:pt x="126" y="351"/>
                    <a:pt x="126" y="351"/>
                    <a:pt x="126" y="351"/>
                  </a:cubicBezTo>
                  <a:cubicBezTo>
                    <a:pt x="134" y="326"/>
                    <a:pt x="151" y="301"/>
                    <a:pt x="168" y="275"/>
                  </a:cubicBezTo>
                  <a:cubicBezTo>
                    <a:pt x="92" y="225"/>
                    <a:pt x="92" y="225"/>
                    <a:pt x="92" y="225"/>
                  </a:cubicBezTo>
                  <a:lnTo>
                    <a:pt x="42" y="301"/>
                  </a:lnTo>
                  <a:close/>
                  <a:moveTo>
                    <a:pt x="569" y="92"/>
                  </a:moveTo>
                  <a:cubicBezTo>
                    <a:pt x="569" y="0"/>
                    <a:pt x="569" y="0"/>
                    <a:pt x="569" y="0"/>
                  </a:cubicBezTo>
                  <a:cubicBezTo>
                    <a:pt x="477" y="0"/>
                    <a:pt x="477" y="0"/>
                    <a:pt x="477" y="0"/>
                  </a:cubicBezTo>
                  <a:cubicBezTo>
                    <a:pt x="477" y="92"/>
                    <a:pt x="477" y="92"/>
                    <a:pt x="477" y="92"/>
                  </a:cubicBezTo>
                  <a:cubicBezTo>
                    <a:pt x="493" y="92"/>
                    <a:pt x="510" y="92"/>
                    <a:pt x="519" y="92"/>
                  </a:cubicBezTo>
                  <a:cubicBezTo>
                    <a:pt x="535" y="92"/>
                    <a:pt x="552" y="92"/>
                    <a:pt x="569" y="92"/>
                  </a:cubicBezTo>
                  <a:close/>
                  <a:moveTo>
                    <a:pt x="343" y="133"/>
                  </a:moveTo>
                  <a:cubicBezTo>
                    <a:pt x="301" y="50"/>
                    <a:pt x="301" y="50"/>
                    <a:pt x="301" y="50"/>
                  </a:cubicBezTo>
                  <a:cubicBezTo>
                    <a:pt x="218" y="92"/>
                    <a:pt x="218" y="92"/>
                    <a:pt x="218" y="92"/>
                  </a:cubicBezTo>
                  <a:cubicBezTo>
                    <a:pt x="268" y="175"/>
                    <a:pt x="268" y="175"/>
                    <a:pt x="268" y="175"/>
                  </a:cubicBezTo>
                  <a:cubicBezTo>
                    <a:pt x="293" y="159"/>
                    <a:pt x="318" y="142"/>
                    <a:pt x="343" y="133"/>
                  </a:cubicBezTo>
                  <a:close/>
                  <a:moveTo>
                    <a:pt x="1004" y="301"/>
                  </a:moveTo>
                  <a:cubicBezTo>
                    <a:pt x="953" y="225"/>
                    <a:pt x="953" y="225"/>
                    <a:pt x="953" y="225"/>
                  </a:cubicBezTo>
                  <a:cubicBezTo>
                    <a:pt x="878" y="275"/>
                    <a:pt x="878" y="275"/>
                    <a:pt x="878" y="275"/>
                  </a:cubicBezTo>
                  <a:cubicBezTo>
                    <a:pt x="895" y="301"/>
                    <a:pt x="912" y="326"/>
                    <a:pt x="920" y="351"/>
                  </a:cubicBezTo>
                  <a:lnTo>
                    <a:pt x="1004" y="301"/>
                  </a:lnTo>
                  <a:close/>
                  <a:moveTo>
                    <a:pt x="820" y="92"/>
                  </a:moveTo>
                  <a:cubicBezTo>
                    <a:pt x="744" y="50"/>
                    <a:pt x="744" y="50"/>
                    <a:pt x="744" y="50"/>
                  </a:cubicBezTo>
                  <a:cubicBezTo>
                    <a:pt x="702" y="133"/>
                    <a:pt x="702" y="133"/>
                    <a:pt x="702" y="133"/>
                  </a:cubicBezTo>
                  <a:cubicBezTo>
                    <a:pt x="727" y="142"/>
                    <a:pt x="753" y="159"/>
                    <a:pt x="778" y="175"/>
                  </a:cubicBezTo>
                  <a:lnTo>
                    <a:pt x="820" y="92"/>
                  </a:lnTo>
                  <a:close/>
                  <a:moveTo>
                    <a:pt x="84" y="526"/>
                  </a:moveTo>
                  <a:cubicBezTo>
                    <a:pt x="84" y="510"/>
                    <a:pt x="84" y="501"/>
                    <a:pt x="92" y="485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92" y="568"/>
                    <a:pt x="92" y="568"/>
                    <a:pt x="92" y="568"/>
                  </a:cubicBezTo>
                  <a:cubicBezTo>
                    <a:pt x="84" y="560"/>
                    <a:pt x="84" y="543"/>
                    <a:pt x="84" y="526"/>
                  </a:cubicBezTo>
                  <a:close/>
                  <a:moveTo>
                    <a:pt x="953" y="485"/>
                  </a:moveTo>
                  <a:cubicBezTo>
                    <a:pt x="953" y="501"/>
                    <a:pt x="962" y="510"/>
                    <a:pt x="962" y="526"/>
                  </a:cubicBezTo>
                  <a:cubicBezTo>
                    <a:pt x="962" y="543"/>
                    <a:pt x="953" y="560"/>
                    <a:pt x="953" y="568"/>
                  </a:cubicBezTo>
                  <a:cubicBezTo>
                    <a:pt x="1045" y="568"/>
                    <a:pt x="1045" y="568"/>
                    <a:pt x="1045" y="568"/>
                  </a:cubicBezTo>
                  <a:cubicBezTo>
                    <a:pt x="1045" y="485"/>
                    <a:pt x="1045" y="485"/>
                    <a:pt x="1045" y="485"/>
                  </a:cubicBezTo>
                  <a:lnTo>
                    <a:pt x="953" y="485"/>
                  </a:lnTo>
                  <a:close/>
                  <a:moveTo>
                    <a:pt x="886" y="786"/>
                  </a:moveTo>
                  <a:cubicBezTo>
                    <a:pt x="953" y="827"/>
                    <a:pt x="953" y="827"/>
                    <a:pt x="953" y="827"/>
                  </a:cubicBezTo>
                  <a:cubicBezTo>
                    <a:pt x="1004" y="752"/>
                    <a:pt x="1004" y="752"/>
                    <a:pt x="1004" y="752"/>
                  </a:cubicBezTo>
                  <a:cubicBezTo>
                    <a:pt x="920" y="710"/>
                    <a:pt x="920" y="710"/>
                    <a:pt x="920" y="710"/>
                  </a:cubicBezTo>
                  <a:cubicBezTo>
                    <a:pt x="912" y="735"/>
                    <a:pt x="895" y="761"/>
                    <a:pt x="886" y="786"/>
                  </a:cubicBezTo>
                  <a:close/>
                  <a:moveTo>
                    <a:pt x="42" y="752"/>
                  </a:moveTo>
                  <a:cubicBezTo>
                    <a:pt x="92" y="827"/>
                    <a:pt x="92" y="827"/>
                    <a:pt x="92" y="827"/>
                  </a:cubicBezTo>
                  <a:cubicBezTo>
                    <a:pt x="159" y="786"/>
                    <a:pt x="159" y="786"/>
                    <a:pt x="159" y="786"/>
                  </a:cubicBezTo>
                  <a:cubicBezTo>
                    <a:pt x="151" y="761"/>
                    <a:pt x="134" y="735"/>
                    <a:pt x="126" y="710"/>
                  </a:cubicBezTo>
                  <a:lnTo>
                    <a:pt x="42" y="752"/>
                  </a:lnTo>
                  <a:close/>
                  <a:moveTo>
                    <a:pt x="42" y="752"/>
                  </a:moveTo>
                  <a:lnTo>
                    <a:pt x="42" y="752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txBody>
            <a:bodyPr wrap="none" lIns="130070" tIns="65035" rIns="130070" bIns="65035" anchor="ctr"/>
            <a:lstStyle/>
            <a:p>
              <a:pPr algn="ctr" defTabSz="217805" fontAlgn="auto">
                <a:spcBef>
                  <a:spcPts val="0"/>
                </a:spcBef>
                <a:spcAft>
                  <a:spcPts val="0"/>
                </a:spcAft>
              </a:pPr>
              <a:endParaRPr lang="en-US" sz="1865" kern="0" dirty="0">
                <a:solidFill>
                  <a:sysClr val="windowText" lastClr="000000"/>
                </a:solidFill>
                <a:latin typeface="Helvetica Light"/>
                <a:ea typeface="宋体" panose="02010600030101010101" pitchFamily="2" charset="-122"/>
                <a:sym typeface="Helvetica Light"/>
              </a:endParaRPr>
            </a:p>
          </p:txBody>
        </p:sp>
        <p:grpSp>
          <p:nvGrpSpPr>
            <p:cNvPr id="67" name="组 16"/>
            <p:cNvGrpSpPr/>
            <p:nvPr/>
          </p:nvGrpSpPr>
          <p:grpSpPr>
            <a:xfrm>
              <a:off x="5453739" y="2375594"/>
              <a:ext cx="351687" cy="429271"/>
              <a:chOff x="4672012" y="1019885"/>
              <a:chExt cx="203200" cy="419637"/>
            </a:xfrm>
          </p:grpSpPr>
          <p:sp>
            <p:nvSpPr>
              <p:cNvPr id="1048671" name="Freeform 102"/>
              <p:cNvSpPr>
                <a:spLocks noChangeArrowheads="1"/>
              </p:cNvSpPr>
              <p:nvPr/>
            </p:nvSpPr>
            <p:spPr bwMode="auto">
              <a:xfrm>
                <a:off x="4672012" y="1242672"/>
                <a:ext cx="203200" cy="196850"/>
              </a:xfrm>
              <a:custGeom>
                <a:avLst/>
                <a:gdLst>
                  <a:gd name="T0" fmla="*/ 2147483646 w 566"/>
                  <a:gd name="T1" fmla="*/ 2147483646 h 545"/>
                  <a:gd name="T2" fmla="*/ 2147483646 w 566"/>
                  <a:gd name="T3" fmla="*/ 2147483646 h 545"/>
                  <a:gd name="T4" fmla="*/ 2147483646 w 566"/>
                  <a:gd name="T5" fmla="*/ 2147483646 h 545"/>
                  <a:gd name="T6" fmla="*/ 2147483646 w 566"/>
                  <a:gd name="T7" fmla="*/ 2147483646 h 545"/>
                  <a:gd name="T8" fmla="*/ 2147483646 w 566"/>
                  <a:gd name="T9" fmla="*/ 2147483646 h 545"/>
                  <a:gd name="T10" fmla="*/ 2147483646 w 566"/>
                  <a:gd name="T11" fmla="*/ 2147483646 h 545"/>
                  <a:gd name="T12" fmla="*/ 2147483646 w 566"/>
                  <a:gd name="T13" fmla="*/ 2147483646 h 545"/>
                  <a:gd name="T14" fmla="*/ 2147483646 w 566"/>
                  <a:gd name="T15" fmla="*/ 2147483646 h 545"/>
                  <a:gd name="T16" fmla="*/ 2147483646 w 566"/>
                  <a:gd name="T17" fmla="*/ 2147483646 h 545"/>
                  <a:gd name="T18" fmla="*/ 2147483646 w 566"/>
                  <a:gd name="T19" fmla="*/ 2147483646 h 545"/>
                  <a:gd name="T20" fmla="*/ 323897210 w 566"/>
                  <a:gd name="T21" fmla="*/ 2147483646 h 545"/>
                  <a:gd name="T22" fmla="*/ 0 w 566"/>
                  <a:gd name="T23" fmla="*/ 2147483646 h 545"/>
                  <a:gd name="T24" fmla="*/ 0 w 566"/>
                  <a:gd name="T25" fmla="*/ 1319343240 h 545"/>
                  <a:gd name="T26" fmla="*/ 1295588481 w 566"/>
                  <a:gd name="T27" fmla="*/ 0 h 545"/>
                  <a:gd name="T28" fmla="*/ 1943382541 w 566"/>
                  <a:gd name="T29" fmla="*/ 329803212 h 545"/>
                  <a:gd name="T30" fmla="*/ 1943382541 w 566"/>
                  <a:gd name="T31" fmla="*/ 329803212 h 545"/>
                  <a:gd name="T32" fmla="*/ 2147483646 w 566"/>
                  <a:gd name="T33" fmla="*/ 2147483646 h 545"/>
                  <a:gd name="T34" fmla="*/ 2147483646 w 566"/>
                  <a:gd name="T35" fmla="*/ 0 h 545"/>
                  <a:gd name="T36" fmla="*/ 2147483646 w 566"/>
                  <a:gd name="T37" fmla="*/ 0 h 545"/>
                  <a:gd name="T38" fmla="*/ 2147483646 w 566"/>
                  <a:gd name="T39" fmla="*/ 0 h 545"/>
                  <a:gd name="T40" fmla="*/ 2147483646 w 566"/>
                  <a:gd name="T41" fmla="*/ 329803212 h 545"/>
                  <a:gd name="T42" fmla="*/ 2147483646 w 566"/>
                  <a:gd name="T43" fmla="*/ 329803212 h 545"/>
                  <a:gd name="T44" fmla="*/ 2147483646 w 566"/>
                  <a:gd name="T45" fmla="*/ 2147483646 h 545"/>
                  <a:gd name="T46" fmla="*/ 2147483646 w 566"/>
                  <a:gd name="T47" fmla="*/ 2147483646 h 545"/>
                  <a:gd name="T48" fmla="*/ 2147483646 w 566"/>
                  <a:gd name="T49" fmla="*/ 2147483646 h 545"/>
                  <a:gd name="T50" fmla="*/ 2147483646 w 566"/>
                  <a:gd name="T51" fmla="*/ 2147483646 h 545"/>
                  <a:gd name="T52" fmla="*/ 2147483646 w 566"/>
                  <a:gd name="T53" fmla="*/ 2147483646 h 545"/>
                  <a:gd name="T54" fmla="*/ 2147483646 w 566"/>
                  <a:gd name="T55" fmla="*/ 2147483646 h 545"/>
                  <a:gd name="T56" fmla="*/ 2147483646 w 566"/>
                  <a:gd name="T57" fmla="*/ 2147483646 h 545"/>
                  <a:gd name="T58" fmla="*/ 2147483646 w 566"/>
                  <a:gd name="T59" fmla="*/ 2147483646 h 545"/>
                  <a:gd name="T60" fmla="*/ 2147483646 w 566"/>
                  <a:gd name="T61" fmla="*/ 2147483646 h 545"/>
                  <a:gd name="T62" fmla="*/ 2147483646 w 566"/>
                  <a:gd name="T63" fmla="*/ 2147483646 h 545"/>
                  <a:gd name="T64" fmla="*/ 2147483646 w 566"/>
                  <a:gd name="T65" fmla="*/ 2147483646 h 545"/>
                  <a:gd name="T66" fmla="*/ 2147483646 w 566"/>
                  <a:gd name="T67" fmla="*/ 2147483646 h 545"/>
                  <a:gd name="T68" fmla="*/ 2147483646 w 566"/>
                  <a:gd name="T69" fmla="*/ 2147483646 h 545"/>
                  <a:gd name="T70" fmla="*/ 2147483646 w 566"/>
                  <a:gd name="T71" fmla="*/ 2147483646 h 545"/>
                  <a:gd name="T72" fmla="*/ 2147483646 w 566"/>
                  <a:gd name="T73" fmla="*/ 2147483646 h 545"/>
                  <a:gd name="T74" fmla="*/ 2147483646 w 566"/>
                  <a:gd name="T75" fmla="*/ 2147483646 h 545"/>
                  <a:gd name="T76" fmla="*/ 2147483646 w 566"/>
                  <a:gd name="T77" fmla="*/ 2147483646 h 545"/>
                  <a:gd name="T78" fmla="*/ 2147483646 w 566"/>
                  <a:gd name="T79" fmla="*/ 2147483646 h 545"/>
                  <a:gd name="T80" fmla="*/ 2147483646 w 566"/>
                  <a:gd name="T81" fmla="*/ 2147483646 h 545"/>
                  <a:gd name="T82" fmla="*/ 2147483646 w 566"/>
                  <a:gd name="T83" fmla="*/ 2147483646 h 545"/>
                  <a:gd name="T84" fmla="*/ 2147483646 w 566"/>
                  <a:gd name="T85" fmla="*/ 2147483646 h 545"/>
                  <a:gd name="T86" fmla="*/ 2147483646 w 566"/>
                  <a:gd name="T87" fmla="*/ 2147483646 h 545"/>
                  <a:gd name="T88" fmla="*/ 2147483646 w 566"/>
                  <a:gd name="T89" fmla="*/ 2147483646 h 545"/>
                  <a:gd name="T90" fmla="*/ 2147483646 w 566"/>
                  <a:gd name="T91" fmla="*/ 2147483646 h 5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66" h="545">
                    <a:moveTo>
                      <a:pt x="565" y="516"/>
                    </a:moveTo>
                    <a:lnTo>
                      <a:pt x="565" y="516"/>
                    </a:lnTo>
                    <a:cubicBezTo>
                      <a:pt x="565" y="537"/>
                      <a:pt x="551" y="544"/>
                      <a:pt x="537" y="544"/>
                    </a:cubicBezTo>
                    <a:cubicBezTo>
                      <a:pt x="530" y="544"/>
                      <a:pt x="523" y="544"/>
                      <a:pt x="516" y="544"/>
                    </a:cubicBezTo>
                    <a:cubicBezTo>
                      <a:pt x="381" y="438"/>
                      <a:pt x="381" y="438"/>
                      <a:pt x="381" y="438"/>
                    </a:cubicBezTo>
                    <a:cubicBezTo>
                      <a:pt x="191" y="544"/>
                      <a:pt x="191" y="544"/>
                      <a:pt x="191" y="544"/>
                    </a:cubicBezTo>
                    <a:cubicBezTo>
                      <a:pt x="183" y="544"/>
                      <a:pt x="183" y="544"/>
                      <a:pt x="176" y="544"/>
                    </a:cubicBezTo>
                    <a:cubicBezTo>
                      <a:pt x="169" y="544"/>
                      <a:pt x="162" y="544"/>
                      <a:pt x="162" y="544"/>
                    </a:cubicBezTo>
                    <a:cubicBezTo>
                      <a:pt x="7" y="431"/>
                      <a:pt x="7" y="431"/>
                      <a:pt x="7" y="431"/>
                    </a:cubicBezTo>
                    <a:cubicBezTo>
                      <a:pt x="0" y="424"/>
                      <a:pt x="0" y="417"/>
                      <a:pt x="0" y="40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4"/>
                      <a:pt x="7" y="0"/>
                      <a:pt x="28" y="0"/>
                    </a:cubicBezTo>
                    <a:cubicBezTo>
                      <a:pt x="35" y="0"/>
                      <a:pt x="35" y="0"/>
                      <a:pt x="42" y="7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374" y="0"/>
                      <a:pt x="374" y="0"/>
                      <a:pt x="374" y="0"/>
                    </a:cubicBezTo>
                    <a:lnTo>
                      <a:pt x="381" y="0"/>
                    </a:lnTo>
                    <a:cubicBezTo>
                      <a:pt x="389" y="0"/>
                      <a:pt x="396" y="0"/>
                      <a:pt x="403" y="7"/>
                    </a:cubicBezTo>
                    <a:cubicBezTo>
                      <a:pt x="551" y="120"/>
                      <a:pt x="551" y="120"/>
                      <a:pt x="551" y="120"/>
                    </a:cubicBezTo>
                    <a:cubicBezTo>
                      <a:pt x="558" y="127"/>
                      <a:pt x="565" y="134"/>
                      <a:pt x="565" y="141"/>
                    </a:cubicBezTo>
                    <a:lnTo>
                      <a:pt x="565" y="516"/>
                    </a:lnTo>
                    <a:close/>
                    <a:moveTo>
                      <a:pt x="148" y="459"/>
                    </a:moveTo>
                    <a:lnTo>
                      <a:pt x="148" y="459"/>
                    </a:lnTo>
                    <a:cubicBezTo>
                      <a:pt x="148" y="155"/>
                      <a:pt x="148" y="155"/>
                      <a:pt x="148" y="155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388"/>
                      <a:pt x="56" y="388"/>
                      <a:pt x="56" y="388"/>
                    </a:cubicBezTo>
                    <a:lnTo>
                      <a:pt x="148" y="459"/>
                    </a:lnTo>
                    <a:close/>
                    <a:moveTo>
                      <a:pt x="353" y="77"/>
                    </a:moveTo>
                    <a:lnTo>
                      <a:pt x="353" y="77"/>
                    </a:lnTo>
                    <a:cubicBezTo>
                      <a:pt x="205" y="155"/>
                      <a:pt x="205" y="155"/>
                      <a:pt x="205" y="155"/>
                    </a:cubicBezTo>
                    <a:cubicBezTo>
                      <a:pt x="205" y="473"/>
                      <a:pt x="205" y="473"/>
                      <a:pt x="205" y="473"/>
                    </a:cubicBezTo>
                    <a:cubicBezTo>
                      <a:pt x="353" y="388"/>
                      <a:pt x="353" y="388"/>
                      <a:pt x="353" y="388"/>
                    </a:cubicBezTo>
                    <a:lnTo>
                      <a:pt x="353" y="77"/>
                    </a:lnTo>
                    <a:close/>
                    <a:moveTo>
                      <a:pt x="509" y="155"/>
                    </a:moveTo>
                    <a:lnTo>
                      <a:pt x="509" y="155"/>
                    </a:lnTo>
                    <a:cubicBezTo>
                      <a:pt x="410" y="84"/>
                      <a:pt x="410" y="84"/>
                      <a:pt x="410" y="84"/>
                    </a:cubicBezTo>
                    <a:cubicBezTo>
                      <a:pt x="410" y="388"/>
                      <a:pt x="410" y="388"/>
                      <a:pt x="410" y="388"/>
                    </a:cubicBezTo>
                    <a:cubicBezTo>
                      <a:pt x="509" y="459"/>
                      <a:pt x="509" y="459"/>
                      <a:pt x="509" y="459"/>
                    </a:cubicBezTo>
                    <a:lnTo>
                      <a:pt x="509" y="155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8672" name="Freeform 127"/>
              <p:cNvSpPr>
                <a:spLocks noChangeArrowheads="1"/>
              </p:cNvSpPr>
              <p:nvPr/>
            </p:nvSpPr>
            <p:spPr bwMode="auto">
              <a:xfrm>
                <a:off x="4714498" y="1019885"/>
                <a:ext cx="99522" cy="216932"/>
              </a:xfrm>
              <a:custGeom>
                <a:avLst/>
                <a:gdLst>
                  <a:gd name="T0" fmla="*/ 2147483646 w 453"/>
                  <a:gd name="T1" fmla="*/ 2147483646 h 609"/>
                  <a:gd name="T2" fmla="*/ 2147483646 w 453"/>
                  <a:gd name="T3" fmla="*/ 2147483646 h 609"/>
                  <a:gd name="T4" fmla="*/ 0 w 453"/>
                  <a:gd name="T5" fmla="*/ 2147483646 h 609"/>
                  <a:gd name="T6" fmla="*/ 2147483646 w 453"/>
                  <a:gd name="T7" fmla="*/ 0 h 609"/>
                  <a:gd name="T8" fmla="*/ 2147483646 w 453"/>
                  <a:gd name="T9" fmla="*/ 2147483646 h 609"/>
                  <a:gd name="T10" fmla="*/ 2147483646 w 453"/>
                  <a:gd name="T11" fmla="*/ 2147483646 h 609"/>
                  <a:gd name="T12" fmla="*/ 2147483646 w 453"/>
                  <a:gd name="T13" fmla="*/ 2147483646 h 609"/>
                  <a:gd name="T14" fmla="*/ 2147483646 w 453"/>
                  <a:gd name="T15" fmla="*/ 2147483646 h 609"/>
                  <a:gd name="T16" fmla="*/ 2147483646 w 453"/>
                  <a:gd name="T17" fmla="*/ 2147483646 h 609"/>
                  <a:gd name="T18" fmla="*/ 2147483646 w 453"/>
                  <a:gd name="T19" fmla="*/ 2147483646 h 609"/>
                  <a:gd name="T20" fmla="*/ 2147483646 w 453"/>
                  <a:gd name="T21" fmla="*/ 2147483646 h 609"/>
                  <a:gd name="T22" fmla="*/ 2147483646 w 453"/>
                  <a:gd name="T23" fmla="*/ 2147483646 h 6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3" h="609">
                    <a:moveTo>
                      <a:pt x="226" y="608"/>
                    </a:moveTo>
                    <a:lnTo>
                      <a:pt x="226" y="608"/>
                    </a:lnTo>
                    <a:cubicBezTo>
                      <a:pt x="226" y="608"/>
                      <a:pt x="0" y="354"/>
                      <a:pt x="0" y="226"/>
                    </a:cubicBezTo>
                    <a:cubicBezTo>
                      <a:pt x="0" y="106"/>
                      <a:pt x="106" y="0"/>
                      <a:pt x="226" y="0"/>
                    </a:cubicBezTo>
                    <a:cubicBezTo>
                      <a:pt x="354" y="0"/>
                      <a:pt x="452" y="106"/>
                      <a:pt x="452" y="226"/>
                    </a:cubicBezTo>
                    <a:cubicBezTo>
                      <a:pt x="452" y="354"/>
                      <a:pt x="226" y="608"/>
                      <a:pt x="226" y="608"/>
                    </a:cubicBezTo>
                    <a:close/>
                    <a:moveTo>
                      <a:pt x="226" y="78"/>
                    </a:moveTo>
                    <a:lnTo>
                      <a:pt x="226" y="78"/>
                    </a:lnTo>
                    <a:cubicBezTo>
                      <a:pt x="149" y="78"/>
                      <a:pt x="78" y="149"/>
                      <a:pt x="78" y="226"/>
                    </a:cubicBezTo>
                    <a:cubicBezTo>
                      <a:pt x="78" y="311"/>
                      <a:pt x="149" y="382"/>
                      <a:pt x="226" y="382"/>
                    </a:cubicBezTo>
                    <a:cubicBezTo>
                      <a:pt x="311" y="382"/>
                      <a:pt x="382" y="311"/>
                      <a:pt x="382" y="226"/>
                    </a:cubicBezTo>
                    <a:cubicBezTo>
                      <a:pt x="382" y="149"/>
                      <a:pt x="311" y="78"/>
                      <a:pt x="226" y="7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68" name="组 122"/>
            <p:cNvGrpSpPr/>
            <p:nvPr/>
          </p:nvGrpSpPr>
          <p:grpSpPr>
            <a:xfrm>
              <a:off x="2660589" y="2829574"/>
              <a:ext cx="351687" cy="453979"/>
              <a:chOff x="4672012" y="1019885"/>
              <a:chExt cx="203200" cy="443790"/>
            </a:xfrm>
          </p:grpSpPr>
          <p:sp>
            <p:nvSpPr>
              <p:cNvPr id="1048673" name="Freeform 102"/>
              <p:cNvSpPr>
                <a:spLocks noChangeArrowheads="1"/>
              </p:cNvSpPr>
              <p:nvPr/>
            </p:nvSpPr>
            <p:spPr bwMode="auto">
              <a:xfrm>
                <a:off x="4672012" y="1266825"/>
                <a:ext cx="203200" cy="196850"/>
              </a:xfrm>
              <a:custGeom>
                <a:avLst/>
                <a:gdLst>
                  <a:gd name="T0" fmla="*/ 2147483646 w 566"/>
                  <a:gd name="T1" fmla="*/ 2147483646 h 545"/>
                  <a:gd name="T2" fmla="*/ 2147483646 w 566"/>
                  <a:gd name="T3" fmla="*/ 2147483646 h 545"/>
                  <a:gd name="T4" fmla="*/ 2147483646 w 566"/>
                  <a:gd name="T5" fmla="*/ 2147483646 h 545"/>
                  <a:gd name="T6" fmla="*/ 2147483646 w 566"/>
                  <a:gd name="T7" fmla="*/ 2147483646 h 545"/>
                  <a:gd name="T8" fmla="*/ 2147483646 w 566"/>
                  <a:gd name="T9" fmla="*/ 2147483646 h 545"/>
                  <a:gd name="T10" fmla="*/ 2147483646 w 566"/>
                  <a:gd name="T11" fmla="*/ 2147483646 h 545"/>
                  <a:gd name="T12" fmla="*/ 2147483646 w 566"/>
                  <a:gd name="T13" fmla="*/ 2147483646 h 545"/>
                  <a:gd name="T14" fmla="*/ 2147483646 w 566"/>
                  <a:gd name="T15" fmla="*/ 2147483646 h 545"/>
                  <a:gd name="T16" fmla="*/ 2147483646 w 566"/>
                  <a:gd name="T17" fmla="*/ 2147483646 h 545"/>
                  <a:gd name="T18" fmla="*/ 2147483646 w 566"/>
                  <a:gd name="T19" fmla="*/ 2147483646 h 545"/>
                  <a:gd name="T20" fmla="*/ 323897210 w 566"/>
                  <a:gd name="T21" fmla="*/ 2147483646 h 545"/>
                  <a:gd name="T22" fmla="*/ 0 w 566"/>
                  <a:gd name="T23" fmla="*/ 2147483646 h 545"/>
                  <a:gd name="T24" fmla="*/ 0 w 566"/>
                  <a:gd name="T25" fmla="*/ 1319343240 h 545"/>
                  <a:gd name="T26" fmla="*/ 1295588481 w 566"/>
                  <a:gd name="T27" fmla="*/ 0 h 545"/>
                  <a:gd name="T28" fmla="*/ 1943382541 w 566"/>
                  <a:gd name="T29" fmla="*/ 329803212 h 545"/>
                  <a:gd name="T30" fmla="*/ 1943382541 w 566"/>
                  <a:gd name="T31" fmla="*/ 329803212 h 545"/>
                  <a:gd name="T32" fmla="*/ 2147483646 w 566"/>
                  <a:gd name="T33" fmla="*/ 2147483646 h 545"/>
                  <a:gd name="T34" fmla="*/ 2147483646 w 566"/>
                  <a:gd name="T35" fmla="*/ 0 h 545"/>
                  <a:gd name="T36" fmla="*/ 2147483646 w 566"/>
                  <a:gd name="T37" fmla="*/ 0 h 545"/>
                  <a:gd name="T38" fmla="*/ 2147483646 w 566"/>
                  <a:gd name="T39" fmla="*/ 0 h 545"/>
                  <a:gd name="T40" fmla="*/ 2147483646 w 566"/>
                  <a:gd name="T41" fmla="*/ 329803212 h 545"/>
                  <a:gd name="T42" fmla="*/ 2147483646 w 566"/>
                  <a:gd name="T43" fmla="*/ 329803212 h 545"/>
                  <a:gd name="T44" fmla="*/ 2147483646 w 566"/>
                  <a:gd name="T45" fmla="*/ 2147483646 h 545"/>
                  <a:gd name="T46" fmla="*/ 2147483646 w 566"/>
                  <a:gd name="T47" fmla="*/ 2147483646 h 545"/>
                  <a:gd name="T48" fmla="*/ 2147483646 w 566"/>
                  <a:gd name="T49" fmla="*/ 2147483646 h 545"/>
                  <a:gd name="T50" fmla="*/ 2147483646 w 566"/>
                  <a:gd name="T51" fmla="*/ 2147483646 h 545"/>
                  <a:gd name="T52" fmla="*/ 2147483646 w 566"/>
                  <a:gd name="T53" fmla="*/ 2147483646 h 545"/>
                  <a:gd name="T54" fmla="*/ 2147483646 w 566"/>
                  <a:gd name="T55" fmla="*/ 2147483646 h 545"/>
                  <a:gd name="T56" fmla="*/ 2147483646 w 566"/>
                  <a:gd name="T57" fmla="*/ 2147483646 h 545"/>
                  <a:gd name="T58" fmla="*/ 2147483646 w 566"/>
                  <a:gd name="T59" fmla="*/ 2147483646 h 545"/>
                  <a:gd name="T60" fmla="*/ 2147483646 w 566"/>
                  <a:gd name="T61" fmla="*/ 2147483646 h 545"/>
                  <a:gd name="T62" fmla="*/ 2147483646 w 566"/>
                  <a:gd name="T63" fmla="*/ 2147483646 h 545"/>
                  <a:gd name="T64" fmla="*/ 2147483646 w 566"/>
                  <a:gd name="T65" fmla="*/ 2147483646 h 545"/>
                  <a:gd name="T66" fmla="*/ 2147483646 w 566"/>
                  <a:gd name="T67" fmla="*/ 2147483646 h 545"/>
                  <a:gd name="T68" fmla="*/ 2147483646 w 566"/>
                  <a:gd name="T69" fmla="*/ 2147483646 h 545"/>
                  <a:gd name="T70" fmla="*/ 2147483646 w 566"/>
                  <a:gd name="T71" fmla="*/ 2147483646 h 545"/>
                  <a:gd name="T72" fmla="*/ 2147483646 w 566"/>
                  <a:gd name="T73" fmla="*/ 2147483646 h 545"/>
                  <a:gd name="T74" fmla="*/ 2147483646 w 566"/>
                  <a:gd name="T75" fmla="*/ 2147483646 h 545"/>
                  <a:gd name="T76" fmla="*/ 2147483646 w 566"/>
                  <a:gd name="T77" fmla="*/ 2147483646 h 545"/>
                  <a:gd name="T78" fmla="*/ 2147483646 w 566"/>
                  <a:gd name="T79" fmla="*/ 2147483646 h 545"/>
                  <a:gd name="T80" fmla="*/ 2147483646 w 566"/>
                  <a:gd name="T81" fmla="*/ 2147483646 h 545"/>
                  <a:gd name="T82" fmla="*/ 2147483646 w 566"/>
                  <a:gd name="T83" fmla="*/ 2147483646 h 545"/>
                  <a:gd name="T84" fmla="*/ 2147483646 w 566"/>
                  <a:gd name="T85" fmla="*/ 2147483646 h 545"/>
                  <a:gd name="T86" fmla="*/ 2147483646 w 566"/>
                  <a:gd name="T87" fmla="*/ 2147483646 h 545"/>
                  <a:gd name="T88" fmla="*/ 2147483646 w 566"/>
                  <a:gd name="T89" fmla="*/ 2147483646 h 545"/>
                  <a:gd name="T90" fmla="*/ 2147483646 w 566"/>
                  <a:gd name="T91" fmla="*/ 2147483646 h 54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566" h="545">
                    <a:moveTo>
                      <a:pt x="565" y="516"/>
                    </a:moveTo>
                    <a:lnTo>
                      <a:pt x="565" y="516"/>
                    </a:lnTo>
                    <a:cubicBezTo>
                      <a:pt x="565" y="537"/>
                      <a:pt x="551" y="544"/>
                      <a:pt x="537" y="544"/>
                    </a:cubicBezTo>
                    <a:cubicBezTo>
                      <a:pt x="530" y="544"/>
                      <a:pt x="523" y="544"/>
                      <a:pt x="516" y="544"/>
                    </a:cubicBezTo>
                    <a:cubicBezTo>
                      <a:pt x="381" y="438"/>
                      <a:pt x="381" y="438"/>
                      <a:pt x="381" y="438"/>
                    </a:cubicBezTo>
                    <a:cubicBezTo>
                      <a:pt x="191" y="544"/>
                      <a:pt x="191" y="544"/>
                      <a:pt x="191" y="544"/>
                    </a:cubicBezTo>
                    <a:cubicBezTo>
                      <a:pt x="183" y="544"/>
                      <a:pt x="183" y="544"/>
                      <a:pt x="176" y="544"/>
                    </a:cubicBezTo>
                    <a:cubicBezTo>
                      <a:pt x="169" y="544"/>
                      <a:pt x="162" y="544"/>
                      <a:pt x="162" y="544"/>
                    </a:cubicBezTo>
                    <a:cubicBezTo>
                      <a:pt x="7" y="431"/>
                      <a:pt x="7" y="431"/>
                      <a:pt x="7" y="431"/>
                    </a:cubicBezTo>
                    <a:cubicBezTo>
                      <a:pt x="0" y="424"/>
                      <a:pt x="0" y="417"/>
                      <a:pt x="0" y="40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4"/>
                      <a:pt x="7" y="0"/>
                      <a:pt x="28" y="0"/>
                    </a:cubicBezTo>
                    <a:cubicBezTo>
                      <a:pt x="35" y="0"/>
                      <a:pt x="35" y="0"/>
                      <a:pt x="42" y="7"/>
                    </a:cubicBezTo>
                    <a:cubicBezTo>
                      <a:pt x="176" y="106"/>
                      <a:pt x="176" y="106"/>
                      <a:pt x="176" y="106"/>
                    </a:cubicBezTo>
                    <a:cubicBezTo>
                      <a:pt x="374" y="0"/>
                      <a:pt x="374" y="0"/>
                      <a:pt x="374" y="0"/>
                    </a:cubicBezTo>
                    <a:lnTo>
                      <a:pt x="381" y="0"/>
                    </a:lnTo>
                    <a:cubicBezTo>
                      <a:pt x="389" y="0"/>
                      <a:pt x="396" y="0"/>
                      <a:pt x="403" y="7"/>
                    </a:cubicBezTo>
                    <a:cubicBezTo>
                      <a:pt x="551" y="120"/>
                      <a:pt x="551" y="120"/>
                      <a:pt x="551" y="120"/>
                    </a:cubicBezTo>
                    <a:cubicBezTo>
                      <a:pt x="558" y="127"/>
                      <a:pt x="565" y="134"/>
                      <a:pt x="565" y="141"/>
                    </a:cubicBezTo>
                    <a:lnTo>
                      <a:pt x="565" y="516"/>
                    </a:lnTo>
                    <a:close/>
                    <a:moveTo>
                      <a:pt x="148" y="459"/>
                    </a:moveTo>
                    <a:lnTo>
                      <a:pt x="148" y="459"/>
                    </a:lnTo>
                    <a:cubicBezTo>
                      <a:pt x="148" y="155"/>
                      <a:pt x="148" y="155"/>
                      <a:pt x="148" y="155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388"/>
                      <a:pt x="56" y="388"/>
                      <a:pt x="56" y="388"/>
                    </a:cubicBezTo>
                    <a:lnTo>
                      <a:pt x="148" y="459"/>
                    </a:lnTo>
                    <a:close/>
                    <a:moveTo>
                      <a:pt x="353" y="77"/>
                    </a:moveTo>
                    <a:lnTo>
                      <a:pt x="353" y="77"/>
                    </a:lnTo>
                    <a:cubicBezTo>
                      <a:pt x="205" y="155"/>
                      <a:pt x="205" y="155"/>
                      <a:pt x="205" y="155"/>
                    </a:cubicBezTo>
                    <a:cubicBezTo>
                      <a:pt x="205" y="473"/>
                      <a:pt x="205" y="473"/>
                      <a:pt x="205" y="473"/>
                    </a:cubicBezTo>
                    <a:cubicBezTo>
                      <a:pt x="353" y="388"/>
                      <a:pt x="353" y="388"/>
                      <a:pt x="353" y="388"/>
                    </a:cubicBezTo>
                    <a:lnTo>
                      <a:pt x="353" y="77"/>
                    </a:lnTo>
                    <a:close/>
                    <a:moveTo>
                      <a:pt x="509" y="155"/>
                    </a:moveTo>
                    <a:lnTo>
                      <a:pt x="509" y="155"/>
                    </a:lnTo>
                    <a:cubicBezTo>
                      <a:pt x="410" y="84"/>
                      <a:pt x="410" y="84"/>
                      <a:pt x="410" y="84"/>
                    </a:cubicBezTo>
                    <a:cubicBezTo>
                      <a:pt x="410" y="388"/>
                      <a:pt x="410" y="388"/>
                      <a:pt x="410" y="388"/>
                    </a:cubicBezTo>
                    <a:cubicBezTo>
                      <a:pt x="509" y="459"/>
                      <a:pt x="509" y="459"/>
                      <a:pt x="509" y="459"/>
                    </a:cubicBezTo>
                    <a:lnTo>
                      <a:pt x="509" y="155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048674" name="Freeform 127"/>
              <p:cNvSpPr>
                <a:spLocks noChangeArrowheads="1"/>
              </p:cNvSpPr>
              <p:nvPr/>
            </p:nvSpPr>
            <p:spPr bwMode="auto">
              <a:xfrm>
                <a:off x="4714498" y="1019885"/>
                <a:ext cx="99522" cy="216932"/>
              </a:xfrm>
              <a:custGeom>
                <a:avLst/>
                <a:gdLst>
                  <a:gd name="T0" fmla="*/ 2147483646 w 453"/>
                  <a:gd name="T1" fmla="*/ 2147483646 h 609"/>
                  <a:gd name="T2" fmla="*/ 2147483646 w 453"/>
                  <a:gd name="T3" fmla="*/ 2147483646 h 609"/>
                  <a:gd name="T4" fmla="*/ 0 w 453"/>
                  <a:gd name="T5" fmla="*/ 2147483646 h 609"/>
                  <a:gd name="T6" fmla="*/ 2147483646 w 453"/>
                  <a:gd name="T7" fmla="*/ 0 h 609"/>
                  <a:gd name="T8" fmla="*/ 2147483646 w 453"/>
                  <a:gd name="T9" fmla="*/ 2147483646 h 609"/>
                  <a:gd name="T10" fmla="*/ 2147483646 w 453"/>
                  <a:gd name="T11" fmla="*/ 2147483646 h 609"/>
                  <a:gd name="T12" fmla="*/ 2147483646 w 453"/>
                  <a:gd name="T13" fmla="*/ 2147483646 h 609"/>
                  <a:gd name="T14" fmla="*/ 2147483646 w 453"/>
                  <a:gd name="T15" fmla="*/ 2147483646 h 609"/>
                  <a:gd name="T16" fmla="*/ 2147483646 w 453"/>
                  <a:gd name="T17" fmla="*/ 2147483646 h 609"/>
                  <a:gd name="T18" fmla="*/ 2147483646 w 453"/>
                  <a:gd name="T19" fmla="*/ 2147483646 h 609"/>
                  <a:gd name="T20" fmla="*/ 2147483646 w 453"/>
                  <a:gd name="T21" fmla="*/ 2147483646 h 609"/>
                  <a:gd name="T22" fmla="*/ 2147483646 w 453"/>
                  <a:gd name="T23" fmla="*/ 2147483646 h 6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53" h="609">
                    <a:moveTo>
                      <a:pt x="226" y="608"/>
                    </a:moveTo>
                    <a:lnTo>
                      <a:pt x="226" y="608"/>
                    </a:lnTo>
                    <a:cubicBezTo>
                      <a:pt x="226" y="608"/>
                      <a:pt x="0" y="354"/>
                      <a:pt x="0" y="226"/>
                    </a:cubicBezTo>
                    <a:cubicBezTo>
                      <a:pt x="0" y="106"/>
                      <a:pt x="106" y="0"/>
                      <a:pt x="226" y="0"/>
                    </a:cubicBezTo>
                    <a:cubicBezTo>
                      <a:pt x="354" y="0"/>
                      <a:pt x="452" y="106"/>
                      <a:pt x="452" y="226"/>
                    </a:cubicBezTo>
                    <a:cubicBezTo>
                      <a:pt x="452" y="354"/>
                      <a:pt x="226" y="608"/>
                      <a:pt x="226" y="608"/>
                    </a:cubicBezTo>
                    <a:close/>
                    <a:moveTo>
                      <a:pt x="226" y="78"/>
                    </a:moveTo>
                    <a:lnTo>
                      <a:pt x="226" y="78"/>
                    </a:lnTo>
                    <a:cubicBezTo>
                      <a:pt x="149" y="78"/>
                      <a:pt x="78" y="149"/>
                      <a:pt x="78" y="226"/>
                    </a:cubicBezTo>
                    <a:cubicBezTo>
                      <a:pt x="78" y="311"/>
                      <a:pt x="149" y="382"/>
                      <a:pt x="226" y="382"/>
                    </a:cubicBezTo>
                    <a:cubicBezTo>
                      <a:pt x="311" y="382"/>
                      <a:pt x="382" y="311"/>
                      <a:pt x="382" y="226"/>
                    </a:cubicBezTo>
                    <a:cubicBezTo>
                      <a:pt x="382" y="149"/>
                      <a:pt x="311" y="78"/>
                      <a:pt x="226" y="78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1048675" name="矩形 125"/>
          <p:cNvSpPr/>
          <p:nvPr/>
        </p:nvSpPr>
        <p:spPr>
          <a:xfrm>
            <a:off x="1691681" y="1177007"/>
            <a:ext cx="62673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605" indent="-268605" fontAlgn="base">
              <a:spcBef>
                <a:spcPts val="600"/>
              </a:spcBef>
              <a:spcAft>
                <a:spcPts val="600"/>
              </a:spcAft>
            </a:pPr>
            <a:r>
              <a:rPr lang="en-US" altLang="ja-JP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Japan External </a:t>
            </a:r>
            <a:r>
              <a:rPr lang="en-US" altLang="ja-JP" sz="1400" dirty="0">
                <a:effectLst>
                  <a:outerShdw dist="88900" algn="tl">
                    <a:prstClr val="white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Trade </a:t>
            </a:r>
            <a:r>
              <a:rPr lang="en-US" altLang="ja-JP" sz="1400" dirty="0">
                <a:effectLst>
                  <a:outerShdw dist="38100" dir="3000000" algn="tl">
                    <a:prstClr val="white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Organization</a:t>
            </a:r>
            <a:endParaRPr lang="en-US" altLang="ja-JP" sz="1400" b="1" dirty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76" name="矩形 126"/>
          <p:cNvSpPr/>
          <p:nvPr/>
        </p:nvSpPr>
        <p:spPr>
          <a:xfrm>
            <a:off x="69406" y="1591680"/>
            <a:ext cx="7166890" cy="878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日本政府（经济产业省）主管的独立行政法人</a:t>
            </a:r>
            <a:endParaRPr lang="en-US" altLang="zh-CN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促进日本与海外之间的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双向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贸易和投资</a:t>
            </a:r>
            <a:r>
              <a:rPr lang="ja-JP" altLang="en-US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en-US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包括促进赴日投资</a:t>
            </a:r>
            <a:r>
              <a:rPr lang="ja-JP" altLang="en-US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en-US" altLang="zh-CN" dirty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77" name="稻壳儿小白白(http://dwz.cn/Wu2UP)"/>
          <p:cNvSpPr>
            <a:spLocks noChangeAspect="1" noEditPoints="1"/>
          </p:cNvSpPr>
          <p:nvPr/>
        </p:nvSpPr>
        <p:spPr bwMode="auto">
          <a:xfrm>
            <a:off x="4714349" y="2760523"/>
            <a:ext cx="432000" cy="432000"/>
          </a:xfrm>
          <a:custGeom>
            <a:avLst/>
            <a:gdLst>
              <a:gd name="T0" fmla="*/ 0 w 62"/>
              <a:gd name="T1" fmla="*/ 2147483646 h 62"/>
              <a:gd name="T2" fmla="*/ 2147483646 w 62"/>
              <a:gd name="T3" fmla="*/ 2147483646 h 62"/>
              <a:gd name="T4" fmla="*/ 2147483646 w 62"/>
              <a:gd name="T5" fmla="*/ 2087473840 h 62"/>
              <a:gd name="T6" fmla="*/ 2147483646 w 62"/>
              <a:gd name="T7" fmla="*/ 1983093507 h 62"/>
              <a:gd name="T8" fmla="*/ 2147483646 w 62"/>
              <a:gd name="T9" fmla="*/ 1774353274 h 62"/>
              <a:gd name="T10" fmla="*/ 2147483646 w 62"/>
              <a:gd name="T11" fmla="*/ 1565602826 h 62"/>
              <a:gd name="T12" fmla="*/ 2147483646 w 62"/>
              <a:gd name="T13" fmla="*/ 1565602826 h 62"/>
              <a:gd name="T14" fmla="*/ 2147483646 w 62"/>
              <a:gd name="T15" fmla="*/ 1461232709 h 62"/>
              <a:gd name="T16" fmla="*/ 2147483646 w 62"/>
              <a:gd name="T17" fmla="*/ 1252482260 h 62"/>
              <a:gd name="T18" fmla="*/ 2147483646 w 62"/>
              <a:gd name="T19" fmla="*/ 1669972942 h 62"/>
              <a:gd name="T20" fmla="*/ 2147483646 w 62"/>
              <a:gd name="T21" fmla="*/ 1983093507 h 62"/>
              <a:gd name="T22" fmla="*/ 2147483646 w 62"/>
              <a:gd name="T23" fmla="*/ 1774353274 h 62"/>
              <a:gd name="T24" fmla="*/ 2147483646 w 62"/>
              <a:gd name="T25" fmla="*/ 1565602826 h 62"/>
              <a:gd name="T26" fmla="*/ 2147483646 w 62"/>
              <a:gd name="T27" fmla="*/ 1148112144 h 62"/>
              <a:gd name="T28" fmla="*/ 2147483646 w 62"/>
              <a:gd name="T29" fmla="*/ 1043731812 h 62"/>
              <a:gd name="T30" fmla="*/ 2147483646 w 62"/>
              <a:gd name="T31" fmla="*/ 834991579 h 62"/>
              <a:gd name="T32" fmla="*/ 2147483646 w 62"/>
              <a:gd name="T33" fmla="*/ 939361695 h 62"/>
              <a:gd name="T34" fmla="*/ 2147483646 w 62"/>
              <a:gd name="T35" fmla="*/ 626241130 h 62"/>
              <a:gd name="T36" fmla="*/ 2147483646 w 62"/>
              <a:gd name="T37" fmla="*/ 939361695 h 62"/>
              <a:gd name="T38" fmla="*/ 2147483646 w 62"/>
              <a:gd name="T39" fmla="*/ 939361695 h 62"/>
              <a:gd name="T40" fmla="*/ 2147483646 w 62"/>
              <a:gd name="T41" fmla="*/ 730611246 h 62"/>
              <a:gd name="T42" fmla="*/ 2147483646 w 62"/>
              <a:gd name="T43" fmla="*/ 834991579 h 62"/>
              <a:gd name="T44" fmla="*/ 2147483646 w 62"/>
              <a:gd name="T45" fmla="*/ 939361695 h 62"/>
              <a:gd name="T46" fmla="*/ 2147483646 w 62"/>
              <a:gd name="T47" fmla="*/ 1043731812 h 62"/>
              <a:gd name="T48" fmla="*/ 1043731812 w 62"/>
              <a:gd name="T49" fmla="*/ 1878723391 h 62"/>
              <a:gd name="T50" fmla="*/ 1148112144 w 62"/>
              <a:gd name="T51" fmla="*/ 1983093507 h 62"/>
              <a:gd name="T52" fmla="*/ 1356852377 w 62"/>
              <a:gd name="T53" fmla="*/ 2147483646 h 62"/>
              <a:gd name="T54" fmla="*/ 1252482260 w 62"/>
              <a:gd name="T55" fmla="*/ 2147483646 h 62"/>
              <a:gd name="T56" fmla="*/ 1565602826 w 62"/>
              <a:gd name="T57" fmla="*/ 2147483646 h 62"/>
              <a:gd name="T58" fmla="*/ 1878723391 w 62"/>
              <a:gd name="T59" fmla="*/ 2147483646 h 62"/>
              <a:gd name="T60" fmla="*/ 1983093507 w 62"/>
              <a:gd name="T61" fmla="*/ 2147483646 h 62"/>
              <a:gd name="T62" fmla="*/ 1774353274 w 62"/>
              <a:gd name="T63" fmla="*/ 2147483646 h 62"/>
              <a:gd name="T64" fmla="*/ 2147483646 w 62"/>
              <a:gd name="T65" fmla="*/ 2147483646 h 62"/>
              <a:gd name="T66" fmla="*/ 2147483646 w 62"/>
              <a:gd name="T67" fmla="*/ 2147483646 h 62"/>
              <a:gd name="T68" fmla="*/ 2147483646 w 62"/>
              <a:gd name="T69" fmla="*/ 2147483646 h 62"/>
              <a:gd name="T70" fmla="*/ 2147483646 w 62"/>
              <a:gd name="T71" fmla="*/ 2147483646 h 62"/>
              <a:gd name="T72" fmla="*/ 2147483646 w 62"/>
              <a:gd name="T73" fmla="*/ 2147483646 h 62"/>
              <a:gd name="T74" fmla="*/ 2147483646 w 62"/>
              <a:gd name="T75" fmla="*/ 2147483646 h 62"/>
              <a:gd name="T76" fmla="*/ 2147483646 w 62"/>
              <a:gd name="T77" fmla="*/ 2147483646 h 62"/>
              <a:gd name="T78" fmla="*/ 2147483646 w 62"/>
              <a:gd name="T79" fmla="*/ 2147483646 h 62"/>
              <a:gd name="T80" fmla="*/ 2147483646 w 62"/>
              <a:gd name="T81" fmla="*/ 2147483646 h 62"/>
              <a:gd name="T82" fmla="*/ 2147483646 w 62"/>
              <a:gd name="T83" fmla="*/ 2147483646 h 62"/>
              <a:gd name="T84" fmla="*/ 2147483646 w 62"/>
              <a:gd name="T85" fmla="*/ 2147483646 h 62"/>
              <a:gd name="T86" fmla="*/ 2147483646 w 62"/>
              <a:gd name="T87" fmla="*/ 2147483646 h 62"/>
              <a:gd name="T88" fmla="*/ 2147483646 w 62"/>
              <a:gd name="T89" fmla="*/ 2147483646 h 62"/>
              <a:gd name="T90" fmla="*/ 2147483646 w 62"/>
              <a:gd name="T91" fmla="*/ 2147483646 h 62"/>
              <a:gd name="T92" fmla="*/ 2147483646 w 62"/>
              <a:gd name="T93" fmla="*/ 2147483646 h 62"/>
              <a:gd name="T94" fmla="*/ 2147483646 w 62"/>
              <a:gd name="T95" fmla="*/ 2147483646 h 62"/>
              <a:gd name="T96" fmla="*/ 2147483646 w 62"/>
              <a:gd name="T97" fmla="*/ 2147483646 h 62"/>
              <a:gd name="T98" fmla="*/ 2147483646 w 62"/>
              <a:gd name="T99" fmla="*/ 2147483646 h 62"/>
              <a:gd name="T100" fmla="*/ 2147483646 w 62"/>
              <a:gd name="T101" fmla="*/ 2147483646 h 62"/>
              <a:gd name="T102" fmla="*/ 2147483646 w 62"/>
              <a:gd name="T103" fmla="*/ 2147483646 h 62"/>
              <a:gd name="T104" fmla="*/ 2147483646 w 62"/>
              <a:gd name="T105" fmla="*/ 2147483646 h 62"/>
              <a:gd name="T106" fmla="*/ 2147483646 w 62"/>
              <a:gd name="T107" fmla="*/ 2147483646 h 62"/>
              <a:gd name="T108" fmla="*/ 2147483646 w 62"/>
              <a:gd name="T109" fmla="*/ 2147483646 h 62"/>
              <a:gd name="T110" fmla="*/ 2147483646 w 62"/>
              <a:gd name="T111" fmla="*/ 2147483646 h 62"/>
              <a:gd name="T112" fmla="*/ 2147483646 w 62"/>
              <a:gd name="T113" fmla="*/ 2147483646 h 62"/>
              <a:gd name="T114" fmla="*/ 2147483646 w 62"/>
              <a:gd name="T115" fmla="*/ 2147483646 h 62"/>
              <a:gd name="T116" fmla="*/ 2147483646 w 62"/>
              <a:gd name="T117" fmla="*/ 2147483646 h 6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2" h="62">
                <a:moveTo>
                  <a:pt x="62" y="31"/>
                </a:moveTo>
                <a:cubicBezTo>
                  <a:pt x="62" y="48"/>
                  <a:pt x="48" y="62"/>
                  <a:pt x="31" y="62"/>
                </a:cubicBezTo>
                <a:cubicBezTo>
                  <a:pt x="14" y="62"/>
                  <a:pt x="0" y="48"/>
                  <a:pt x="0" y="31"/>
                </a:cubicBezTo>
                <a:cubicBezTo>
                  <a:pt x="0" y="14"/>
                  <a:pt x="14" y="0"/>
                  <a:pt x="31" y="0"/>
                </a:cubicBezTo>
                <a:cubicBezTo>
                  <a:pt x="48" y="0"/>
                  <a:pt x="62" y="14"/>
                  <a:pt x="62" y="31"/>
                </a:cubicBezTo>
                <a:close/>
                <a:moveTo>
                  <a:pt x="41" y="22"/>
                </a:moveTo>
                <a:cubicBezTo>
                  <a:pt x="42" y="22"/>
                  <a:pt x="42" y="21"/>
                  <a:pt x="42" y="21"/>
                </a:cubicBezTo>
                <a:cubicBezTo>
                  <a:pt x="42" y="21"/>
                  <a:pt x="42" y="21"/>
                  <a:pt x="43" y="21"/>
                </a:cubicBezTo>
                <a:cubicBezTo>
                  <a:pt x="43" y="20"/>
                  <a:pt x="44" y="20"/>
                  <a:pt x="45" y="20"/>
                </a:cubicBezTo>
                <a:cubicBezTo>
                  <a:pt x="46" y="20"/>
                  <a:pt x="46" y="20"/>
                  <a:pt x="47" y="21"/>
                </a:cubicBezTo>
                <a:cubicBezTo>
                  <a:pt x="47" y="20"/>
                  <a:pt x="48" y="20"/>
                  <a:pt x="48" y="20"/>
                </a:cubicBezTo>
                <a:cubicBezTo>
                  <a:pt x="48" y="19"/>
                  <a:pt x="49" y="19"/>
                  <a:pt x="49" y="19"/>
                </a:cubicBezTo>
                <a:cubicBezTo>
                  <a:pt x="49" y="19"/>
                  <a:pt x="49" y="18"/>
                  <a:pt x="49" y="18"/>
                </a:cubicBezTo>
                <a:cubicBezTo>
                  <a:pt x="49" y="18"/>
                  <a:pt x="48" y="18"/>
                  <a:pt x="48" y="17"/>
                </a:cubicBezTo>
                <a:cubicBezTo>
                  <a:pt x="48" y="17"/>
                  <a:pt x="48" y="17"/>
                  <a:pt x="48" y="17"/>
                </a:cubicBezTo>
                <a:cubicBezTo>
                  <a:pt x="48" y="17"/>
                  <a:pt x="47" y="17"/>
                  <a:pt x="47" y="17"/>
                </a:cubicBezTo>
                <a:cubicBezTo>
                  <a:pt x="46" y="17"/>
                  <a:pt x="46" y="16"/>
                  <a:pt x="46" y="16"/>
                </a:cubicBezTo>
                <a:cubicBezTo>
                  <a:pt x="46" y="15"/>
                  <a:pt x="45" y="15"/>
                  <a:pt x="45" y="15"/>
                </a:cubicBezTo>
                <a:cubicBezTo>
                  <a:pt x="45" y="15"/>
                  <a:pt x="45" y="14"/>
                  <a:pt x="45" y="14"/>
                </a:cubicBezTo>
                <a:cubicBezTo>
                  <a:pt x="44" y="14"/>
                  <a:pt x="44" y="15"/>
                  <a:pt x="44" y="15"/>
                </a:cubicBezTo>
                <a:cubicBezTo>
                  <a:pt x="43" y="15"/>
                  <a:pt x="43" y="15"/>
                  <a:pt x="43" y="15"/>
                </a:cubicBezTo>
                <a:cubicBezTo>
                  <a:pt x="43" y="15"/>
                  <a:pt x="43" y="15"/>
                  <a:pt x="42" y="15"/>
                </a:cubicBezTo>
                <a:cubicBezTo>
                  <a:pt x="43" y="15"/>
                  <a:pt x="42" y="15"/>
                  <a:pt x="42" y="15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4"/>
                  <a:pt x="42" y="14"/>
                  <a:pt x="42" y="14"/>
                </a:cubicBezTo>
                <a:cubicBezTo>
                  <a:pt x="42" y="13"/>
                  <a:pt x="41" y="13"/>
                  <a:pt x="40" y="13"/>
                </a:cubicBezTo>
                <a:cubicBezTo>
                  <a:pt x="40" y="12"/>
                  <a:pt x="38" y="12"/>
                  <a:pt x="38" y="12"/>
                </a:cubicBezTo>
                <a:cubicBezTo>
                  <a:pt x="37" y="13"/>
                  <a:pt x="38" y="13"/>
                  <a:pt x="38" y="14"/>
                </a:cubicBezTo>
                <a:cubicBezTo>
                  <a:pt x="38" y="14"/>
                  <a:pt x="37" y="14"/>
                  <a:pt x="37" y="15"/>
                </a:cubicBezTo>
                <a:cubicBezTo>
                  <a:pt x="37" y="15"/>
                  <a:pt x="38" y="15"/>
                  <a:pt x="38" y="16"/>
                </a:cubicBezTo>
                <a:cubicBezTo>
                  <a:pt x="38" y="17"/>
                  <a:pt x="37" y="17"/>
                  <a:pt x="37" y="17"/>
                </a:cubicBezTo>
                <a:cubicBezTo>
                  <a:pt x="37" y="18"/>
                  <a:pt x="37" y="18"/>
                  <a:pt x="37" y="19"/>
                </a:cubicBezTo>
                <a:cubicBezTo>
                  <a:pt x="38" y="19"/>
                  <a:pt x="37" y="19"/>
                  <a:pt x="37" y="19"/>
                </a:cubicBezTo>
                <a:cubicBezTo>
                  <a:pt x="36" y="20"/>
                  <a:pt x="35" y="19"/>
                  <a:pt x="35" y="18"/>
                </a:cubicBezTo>
                <a:cubicBezTo>
                  <a:pt x="35" y="18"/>
                  <a:pt x="35" y="17"/>
                  <a:pt x="34" y="17"/>
                </a:cubicBezTo>
                <a:cubicBezTo>
                  <a:pt x="34" y="17"/>
                  <a:pt x="33" y="17"/>
                  <a:pt x="33" y="17"/>
                </a:cubicBezTo>
                <a:cubicBezTo>
                  <a:pt x="33" y="16"/>
                  <a:pt x="32" y="16"/>
                  <a:pt x="32" y="16"/>
                </a:cubicBezTo>
                <a:cubicBezTo>
                  <a:pt x="31" y="16"/>
                  <a:pt x="30" y="16"/>
                  <a:pt x="29" y="16"/>
                </a:cubicBezTo>
                <a:cubicBezTo>
                  <a:pt x="30" y="16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2"/>
                  <a:pt x="30" y="11"/>
                  <a:pt x="30" y="11"/>
                </a:cubicBezTo>
                <a:cubicBezTo>
                  <a:pt x="31" y="12"/>
                  <a:pt x="31" y="12"/>
                  <a:pt x="32" y="11"/>
                </a:cubicBezTo>
                <a:cubicBezTo>
                  <a:pt x="32" y="11"/>
                  <a:pt x="32" y="10"/>
                  <a:pt x="33" y="10"/>
                </a:cubicBezTo>
                <a:cubicBezTo>
                  <a:pt x="33" y="9"/>
                  <a:pt x="34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5" y="9"/>
                  <a:pt x="35" y="8"/>
                  <a:pt x="35" y="8"/>
                </a:cubicBezTo>
                <a:cubicBezTo>
                  <a:pt x="34" y="7"/>
                  <a:pt x="33" y="8"/>
                  <a:pt x="34" y="8"/>
                </a:cubicBezTo>
                <a:cubicBezTo>
                  <a:pt x="34" y="8"/>
                  <a:pt x="33" y="10"/>
                  <a:pt x="32" y="9"/>
                </a:cubicBezTo>
                <a:cubicBezTo>
                  <a:pt x="32" y="9"/>
                  <a:pt x="32" y="8"/>
                  <a:pt x="31" y="8"/>
                </a:cubicBezTo>
                <a:cubicBezTo>
                  <a:pt x="31" y="8"/>
                  <a:pt x="31" y="8"/>
                  <a:pt x="31" y="9"/>
                </a:cubicBezTo>
                <a:cubicBezTo>
                  <a:pt x="31" y="8"/>
                  <a:pt x="30" y="8"/>
                  <a:pt x="29" y="8"/>
                </a:cubicBezTo>
                <a:cubicBezTo>
                  <a:pt x="30" y="7"/>
                  <a:pt x="29" y="7"/>
                  <a:pt x="29" y="7"/>
                </a:cubicBezTo>
                <a:cubicBezTo>
                  <a:pt x="29" y="6"/>
                  <a:pt x="28" y="6"/>
                  <a:pt x="27" y="6"/>
                </a:cubicBezTo>
                <a:cubicBezTo>
                  <a:pt x="27" y="7"/>
                  <a:pt x="28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8" y="9"/>
                  <a:pt x="28" y="9"/>
                </a:cubicBezTo>
                <a:cubicBezTo>
                  <a:pt x="28" y="9"/>
                  <a:pt x="28" y="10"/>
                  <a:pt x="28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8" y="9"/>
                  <a:pt x="26" y="9"/>
                  <a:pt x="26" y="9"/>
                </a:cubicBezTo>
                <a:cubicBezTo>
                  <a:pt x="25" y="9"/>
                  <a:pt x="24" y="9"/>
                  <a:pt x="24" y="9"/>
                </a:cubicBezTo>
                <a:cubicBezTo>
                  <a:pt x="24" y="8"/>
                  <a:pt x="24" y="7"/>
                  <a:pt x="24" y="8"/>
                </a:cubicBezTo>
                <a:cubicBezTo>
                  <a:pt x="24" y="7"/>
                  <a:pt x="23" y="7"/>
                  <a:pt x="23" y="7"/>
                </a:cubicBezTo>
                <a:cubicBezTo>
                  <a:pt x="22" y="7"/>
                  <a:pt x="21" y="8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0" y="8"/>
                  <a:pt x="20" y="8"/>
                  <a:pt x="21" y="8"/>
                </a:cubicBezTo>
                <a:cubicBezTo>
                  <a:pt x="21" y="8"/>
                  <a:pt x="22" y="7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3" y="8"/>
                  <a:pt x="23" y="8"/>
                  <a:pt x="23" y="9"/>
                </a:cubicBezTo>
                <a:cubicBezTo>
                  <a:pt x="23" y="8"/>
                  <a:pt x="23" y="9"/>
                  <a:pt x="22" y="9"/>
                </a:cubicBezTo>
                <a:cubicBezTo>
                  <a:pt x="22" y="9"/>
                  <a:pt x="21" y="9"/>
                  <a:pt x="21" y="9"/>
                </a:cubicBezTo>
                <a:cubicBezTo>
                  <a:pt x="21" y="9"/>
                  <a:pt x="22" y="10"/>
                  <a:pt x="22" y="10"/>
                </a:cubicBezTo>
                <a:cubicBezTo>
                  <a:pt x="21" y="9"/>
                  <a:pt x="21" y="9"/>
                  <a:pt x="20" y="9"/>
                </a:cubicBezTo>
                <a:cubicBezTo>
                  <a:pt x="20" y="9"/>
                  <a:pt x="19" y="9"/>
                  <a:pt x="19" y="9"/>
                </a:cubicBezTo>
                <a:cubicBezTo>
                  <a:pt x="15" y="11"/>
                  <a:pt x="12" y="14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18"/>
                  <a:pt x="10" y="19"/>
                  <a:pt x="11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13" y="20"/>
                  <a:pt x="13" y="21"/>
                </a:cubicBezTo>
                <a:cubicBezTo>
                  <a:pt x="13" y="21"/>
                  <a:pt x="13" y="21"/>
                  <a:pt x="14" y="21"/>
                </a:cubicBezTo>
                <a:cubicBezTo>
                  <a:pt x="14" y="22"/>
                  <a:pt x="13" y="22"/>
                  <a:pt x="13" y="22"/>
                </a:cubicBezTo>
                <a:cubicBezTo>
                  <a:pt x="13" y="22"/>
                  <a:pt x="12" y="21"/>
                  <a:pt x="12" y="22"/>
                </a:cubicBezTo>
                <a:cubicBezTo>
                  <a:pt x="12" y="22"/>
                  <a:pt x="12" y="23"/>
                  <a:pt x="13" y="23"/>
                </a:cubicBezTo>
                <a:cubicBezTo>
                  <a:pt x="12" y="23"/>
                  <a:pt x="12" y="25"/>
                  <a:pt x="12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6"/>
                  <a:pt x="13" y="28"/>
                  <a:pt x="13" y="28"/>
                </a:cubicBezTo>
                <a:cubicBezTo>
                  <a:pt x="13" y="28"/>
                  <a:pt x="14" y="30"/>
                  <a:pt x="15" y="30"/>
                </a:cubicBezTo>
                <a:cubicBezTo>
                  <a:pt x="15" y="30"/>
                  <a:pt x="16" y="31"/>
                  <a:pt x="16" y="31"/>
                </a:cubicBezTo>
                <a:cubicBezTo>
                  <a:pt x="17" y="32"/>
                  <a:pt x="17" y="33"/>
                  <a:pt x="17" y="33"/>
                </a:cubicBezTo>
                <a:cubicBezTo>
                  <a:pt x="17" y="34"/>
                  <a:pt x="18" y="34"/>
                  <a:pt x="18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9" y="35"/>
                  <a:pt x="19" y="36"/>
                </a:cubicBezTo>
                <a:cubicBezTo>
                  <a:pt x="19" y="36"/>
                  <a:pt x="19" y="37"/>
                  <a:pt x="19" y="37"/>
                </a:cubicBezTo>
                <a:cubicBezTo>
                  <a:pt x="20" y="36"/>
                  <a:pt x="19" y="35"/>
                  <a:pt x="18" y="34"/>
                </a:cubicBezTo>
                <a:cubicBezTo>
                  <a:pt x="18" y="34"/>
                  <a:pt x="18" y="34"/>
                  <a:pt x="18" y="33"/>
                </a:cubicBezTo>
                <a:cubicBezTo>
                  <a:pt x="18" y="33"/>
                  <a:pt x="18" y="32"/>
                  <a:pt x="17" y="32"/>
                </a:cubicBezTo>
                <a:cubicBezTo>
                  <a:pt x="18" y="32"/>
                  <a:pt x="18" y="32"/>
                  <a:pt x="18" y="33"/>
                </a:cubicBezTo>
                <a:cubicBezTo>
                  <a:pt x="18" y="33"/>
                  <a:pt x="20" y="35"/>
                  <a:pt x="20" y="35"/>
                </a:cubicBezTo>
                <a:cubicBezTo>
                  <a:pt x="20" y="35"/>
                  <a:pt x="21" y="37"/>
                  <a:pt x="21" y="37"/>
                </a:cubicBezTo>
                <a:cubicBezTo>
                  <a:pt x="21" y="37"/>
                  <a:pt x="22" y="37"/>
                  <a:pt x="22" y="38"/>
                </a:cubicBezTo>
                <a:cubicBezTo>
                  <a:pt x="22" y="38"/>
                  <a:pt x="22" y="39"/>
                  <a:pt x="23" y="40"/>
                </a:cubicBezTo>
                <a:cubicBezTo>
                  <a:pt x="23" y="41"/>
                  <a:pt x="24" y="41"/>
                  <a:pt x="25" y="41"/>
                </a:cubicBezTo>
                <a:cubicBezTo>
                  <a:pt x="25" y="42"/>
                  <a:pt x="26" y="42"/>
                  <a:pt x="26" y="42"/>
                </a:cubicBezTo>
                <a:cubicBezTo>
                  <a:pt x="27" y="43"/>
                  <a:pt x="27" y="42"/>
                  <a:pt x="28" y="42"/>
                </a:cubicBezTo>
                <a:cubicBezTo>
                  <a:pt x="29" y="42"/>
                  <a:pt x="29" y="43"/>
                  <a:pt x="30" y="44"/>
                </a:cubicBezTo>
                <a:cubicBezTo>
                  <a:pt x="31" y="44"/>
                  <a:pt x="32" y="44"/>
                  <a:pt x="32" y="44"/>
                </a:cubicBezTo>
                <a:cubicBezTo>
                  <a:pt x="32" y="44"/>
                  <a:pt x="33" y="46"/>
                  <a:pt x="33" y="46"/>
                </a:cubicBezTo>
                <a:cubicBezTo>
                  <a:pt x="34" y="46"/>
                  <a:pt x="34" y="47"/>
                  <a:pt x="35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7"/>
                  <a:pt x="36" y="48"/>
                  <a:pt x="36" y="48"/>
                </a:cubicBezTo>
                <a:cubicBezTo>
                  <a:pt x="36" y="48"/>
                  <a:pt x="36" y="47"/>
                  <a:pt x="36" y="47"/>
                </a:cubicBezTo>
                <a:cubicBezTo>
                  <a:pt x="36" y="47"/>
                  <a:pt x="35" y="47"/>
                  <a:pt x="34" y="46"/>
                </a:cubicBezTo>
                <a:cubicBezTo>
                  <a:pt x="34" y="46"/>
                  <a:pt x="34" y="45"/>
                  <a:pt x="34" y="45"/>
                </a:cubicBezTo>
                <a:cubicBezTo>
                  <a:pt x="35" y="45"/>
                  <a:pt x="35" y="44"/>
                  <a:pt x="34" y="43"/>
                </a:cubicBezTo>
                <a:cubicBezTo>
                  <a:pt x="34" y="43"/>
                  <a:pt x="34" y="43"/>
                  <a:pt x="34" y="42"/>
                </a:cubicBezTo>
                <a:cubicBezTo>
                  <a:pt x="33" y="43"/>
                  <a:pt x="33" y="42"/>
                  <a:pt x="3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2" y="42"/>
                  <a:pt x="32" y="43"/>
                  <a:pt x="32" y="42"/>
                </a:cubicBezTo>
                <a:cubicBezTo>
                  <a:pt x="32" y="42"/>
                  <a:pt x="32" y="41"/>
                  <a:pt x="32" y="41"/>
                </a:cubicBezTo>
                <a:cubicBezTo>
                  <a:pt x="32" y="40"/>
                  <a:pt x="33" y="39"/>
                  <a:pt x="32" y="39"/>
                </a:cubicBezTo>
                <a:cubicBezTo>
                  <a:pt x="31" y="39"/>
                  <a:pt x="31" y="39"/>
                  <a:pt x="31" y="40"/>
                </a:cubicBezTo>
                <a:cubicBezTo>
                  <a:pt x="30" y="40"/>
                  <a:pt x="30" y="40"/>
                  <a:pt x="30" y="41"/>
                </a:cubicBezTo>
                <a:cubicBezTo>
                  <a:pt x="30" y="41"/>
                  <a:pt x="28" y="41"/>
                  <a:pt x="28" y="41"/>
                </a:cubicBezTo>
                <a:cubicBezTo>
                  <a:pt x="27" y="40"/>
                  <a:pt x="27" y="39"/>
                  <a:pt x="27" y="38"/>
                </a:cubicBezTo>
                <a:cubicBezTo>
                  <a:pt x="27" y="37"/>
                  <a:pt x="27" y="36"/>
                  <a:pt x="27" y="35"/>
                </a:cubicBezTo>
                <a:cubicBezTo>
                  <a:pt x="27" y="35"/>
                  <a:pt x="27" y="34"/>
                  <a:pt x="27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8" y="34"/>
                  <a:pt x="28" y="34"/>
                </a:cubicBezTo>
                <a:cubicBezTo>
                  <a:pt x="28" y="34"/>
                  <a:pt x="29" y="33"/>
                  <a:pt x="30" y="34"/>
                </a:cubicBezTo>
                <a:cubicBezTo>
                  <a:pt x="30" y="34"/>
                  <a:pt x="31" y="34"/>
                  <a:pt x="31" y="33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3"/>
                  <a:pt x="31" y="33"/>
                  <a:pt x="32" y="33"/>
                </a:cubicBezTo>
                <a:cubicBezTo>
                  <a:pt x="32" y="33"/>
                  <a:pt x="33" y="33"/>
                  <a:pt x="33" y="33"/>
                </a:cubicBezTo>
                <a:cubicBezTo>
                  <a:pt x="34" y="34"/>
                  <a:pt x="34" y="34"/>
                  <a:pt x="34" y="33"/>
                </a:cubicBezTo>
                <a:cubicBezTo>
                  <a:pt x="35" y="34"/>
                  <a:pt x="35" y="34"/>
                  <a:pt x="35" y="34"/>
                </a:cubicBezTo>
                <a:cubicBezTo>
                  <a:pt x="35" y="35"/>
                  <a:pt x="35" y="36"/>
                  <a:pt x="36" y="36"/>
                </a:cubicBezTo>
                <a:cubicBezTo>
                  <a:pt x="36" y="37"/>
                  <a:pt x="36" y="35"/>
                  <a:pt x="36" y="35"/>
                </a:cubicBezTo>
                <a:cubicBezTo>
                  <a:pt x="36" y="35"/>
                  <a:pt x="36" y="33"/>
                  <a:pt x="36" y="33"/>
                </a:cubicBezTo>
                <a:cubicBezTo>
                  <a:pt x="35" y="33"/>
                  <a:pt x="35" y="32"/>
                  <a:pt x="36" y="31"/>
                </a:cubicBezTo>
                <a:cubicBezTo>
                  <a:pt x="36" y="31"/>
                  <a:pt x="37" y="31"/>
                  <a:pt x="37" y="31"/>
                </a:cubicBezTo>
                <a:cubicBezTo>
                  <a:pt x="38" y="30"/>
                  <a:pt x="38" y="30"/>
                  <a:pt x="38" y="29"/>
                </a:cubicBezTo>
                <a:cubicBezTo>
                  <a:pt x="38" y="29"/>
                  <a:pt x="38" y="29"/>
                  <a:pt x="38" y="29"/>
                </a:cubicBezTo>
                <a:cubicBezTo>
                  <a:pt x="38" y="29"/>
                  <a:pt x="38" y="28"/>
                  <a:pt x="38" y="29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8" y="27"/>
                  <a:pt x="38" y="27"/>
                </a:cubicBezTo>
                <a:cubicBezTo>
                  <a:pt x="39" y="28"/>
                  <a:pt x="40" y="27"/>
                  <a:pt x="39" y="26"/>
                </a:cubicBezTo>
                <a:cubicBezTo>
                  <a:pt x="40" y="26"/>
                  <a:pt x="41" y="26"/>
                  <a:pt x="41" y="26"/>
                </a:cubicBezTo>
                <a:cubicBezTo>
                  <a:pt x="41" y="26"/>
                  <a:pt x="41" y="25"/>
                  <a:pt x="41" y="25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3" y="24"/>
                  <a:pt x="43" y="23"/>
                </a:cubicBezTo>
                <a:cubicBezTo>
                  <a:pt x="44" y="24"/>
                  <a:pt x="45" y="23"/>
                  <a:pt x="44" y="22"/>
                </a:cubicBezTo>
                <a:cubicBezTo>
                  <a:pt x="44" y="22"/>
                  <a:pt x="44" y="22"/>
                  <a:pt x="43" y="22"/>
                </a:cubicBezTo>
                <a:cubicBezTo>
                  <a:pt x="44" y="22"/>
                  <a:pt x="44" y="22"/>
                  <a:pt x="44" y="22"/>
                </a:cubicBezTo>
                <a:cubicBezTo>
                  <a:pt x="45" y="21"/>
                  <a:pt x="44" y="21"/>
                  <a:pt x="44" y="21"/>
                </a:cubicBezTo>
                <a:cubicBezTo>
                  <a:pt x="43" y="21"/>
                  <a:pt x="43" y="21"/>
                  <a:pt x="42" y="21"/>
                </a:cubicBezTo>
                <a:cubicBezTo>
                  <a:pt x="42" y="22"/>
                  <a:pt x="42" y="22"/>
                  <a:pt x="41" y="22"/>
                </a:cubicBezTo>
                <a:close/>
                <a:moveTo>
                  <a:pt x="50" y="49"/>
                </a:moveTo>
                <a:cubicBezTo>
                  <a:pt x="50" y="49"/>
                  <a:pt x="49" y="49"/>
                  <a:pt x="49" y="49"/>
                </a:cubicBezTo>
                <a:cubicBezTo>
                  <a:pt x="49" y="49"/>
                  <a:pt x="48" y="48"/>
                  <a:pt x="48" y="48"/>
                </a:cubicBezTo>
                <a:cubicBezTo>
                  <a:pt x="48" y="48"/>
                  <a:pt x="47" y="47"/>
                  <a:pt x="47" y="47"/>
                </a:cubicBezTo>
                <a:cubicBezTo>
                  <a:pt x="46" y="46"/>
                  <a:pt x="46" y="46"/>
                  <a:pt x="45" y="46"/>
                </a:cubicBezTo>
                <a:cubicBezTo>
                  <a:pt x="45" y="46"/>
                  <a:pt x="44" y="47"/>
                  <a:pt x="44" y="47"/>
                </a:cubicBezTo>
                <a:cubicBezTo>
                  <a:pt x="44" y="46"/>
                  <a:pt x="43" y="46"/>
                  <a:pt x="43" y="46"/>
                </a:cubicBezTo>
                <a:cubicBezTo>
                  <a:pt x="42" y="46"/>
                  <a:pt x="42" y="45"/>
                  <a:pt x="41" y="46"/>
                </a:cubicBezTo>
                <a:cubicBezTo>
                  <a:pt x="41" y="46"/>
                  <a:pt x="41" y="46"/>
                  <a:pt x="41" y="47"/>
                </a:cubicBezTo>
                <a:cubicBezTo>
                  <a:pt x="40" y="46"/>
                  <a:pt x="41" y="46"/>
                  <a:pt x="41" y="45"/>
                </a:cubicBezTo>
                <a:cubicBezTo>
                  <a:pt x="40" y="45"/>
                  <a:pt x="39" y="46"/>
                  <a:pt x="39" y="46"/>
                </a:cubicBezTo>
                <a:cubicBezTo>
                  <a:pt x="39" y="46"/>
                  <a:pt x="39" y="46"/>
                  <a:pt x="38" y="46"/>
                </a:cubicBezTo>
                <a:cubicBezTo>
                  <a:pt x="38" y="47"/>
                  <a:pt x="38" y="47"/>
                  <a:pt x="38" y="47"/>
                </a:cubicBezTo>
                <a:cubicBezTo>
                  <a:pt x="38" y="47"/>
                  <a:pt x="37" y="47"/>
                  <a:pt x="37" y="47"/>
                </a:cubicBezTo>
                <a:cubicBezTo>
                  <a:pt x="37" y="48"/>
                  <a:pt x="37" y="49"/>
                  <a:pt x="37" y="50"/>
                </a:cubicBezTo>
                <a:cubicBezTo>
                  <a:pt x="38" y="50"/>
                  <a:pt x="37" y="51"/>
                  <a:pt x="37" y="52"/>
                </a:cubicBezTo>
                <a:cubicBezTo>
                  <a:pt x="37" y="52"/>
                  <a:pt x="36" y="53"/>
                  <a:pt x="36" y="53"/>
                </a:cubicBezTo>
                <a:cubicBezTo>
                  <a:pt x="36" y="54"/>
                  <a:pt x="36" y="54"/>
                  <a:pt x="36" y="54"/>
                </a:cubicBezTo>
                <a:cubicBezTo>
                  <a:pt x="36" y="55"/>
                  <a:pt x="36" y="55"/>
                  <a:pt x="36" y="56"/>
                </a:cubicBezTo>
                <a:cubicBezTo>
                  <a:pt x="36" y="56"/>
                  <a:pt x="36" y="56"/>
                  <a:pt x="36" y="57"/>
                </a:cubicBezTo>
                <a:cubicBezTo>
                  <a:pt x="41" y="56"/>
                  <a:pt x="46" y="53"/>
                  <a:pt x="50" y="49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/>
          </a:p>
        </p:txBody>
      </p:sp>
      <p:sp>
        <p:nvSpPr>
          <p:cNvPr id="1048678" name="幻灯片编号占位符 1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59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94" name="スライド番号プレースホルダー 1"/>
          <p:cNvSpPr txBox="1"/>
          <p:nvPr/>
        </p:nvSpPr>
        <p:spPr>
          <a:xfrm>
            <a:off x="7034302" y="6535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95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日本商机：共享经济领域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9096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97" name="正方形/長方形 11"/>
          <p:cNvSpPr/>
          <p:nvPr/>
        </p:nvSpPr>
        <p:spPr>
          <a:xfrm>
            <a:off x="893218" y="83081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i="1" dirty="0">
                <a:solidFill>
                  <a:prstClr val="black"/>
                </a:solidFill>
                <a:latin typeface="宋体" panose="02010600030101010101" pitchFamily="2" charset="-122"/>
                <a:ea typeface="MS PGothic" panose="020B0600070205080204" pitchFamily="50" charset="-128"/>
                <a:cs typeface="宋体" panose="02010600030101010101" pitchFamily="2" charset="-122"/>
              </a:rPr>
              <a:t>　　　</a:t>
            </a:r>
            <a:endParaRPr lang="zh-CN" altLang="en-US" sz="2400" b="1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098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60" name="図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sp>
        <p:nvSpPr>
          <p:cNvPr id="1049099" name="テキスト プレースホルダー 5"/>
          <p:cNvSpPr txBox="1"/>
          <p:nvPr/>
        </p:nvSpPr>
        <p:spPr>
          <a:xfrm>
            <a:off x="107504" y="908720"/>
            <a:ext cx="8244985" cy="927735"/>
          </a:xfrm>
          <a:prstGeom prst="rect">
            <a:avLst/>
          </a:prstGeom>
        </p:spPr>
        <p:txBody>
          <a:bodyPr wrap="square" lIns="0" tIns="33231" bIns="33231">
            <a:spAutoFit/>
          </a:bodyPr>
          <a:lstStyle/>
          <a:p>
            <a:pPr algn="just"/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2014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年到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年新的共享经济陆续登陆日本市场，相关行业团体也陆续组成，越来越多的人开始接受共享经济。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2016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年到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2017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年，中国的大鱼、途家、</a:t>
            </a: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mobike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、小白单车、</a:t>
            </a:r>
            <a:r>
              <a:rPr lang="en-US" altLang="zh-CN" sz="1400" dirty="0" err="1">
                <a:latin typeface="黑体" panose="02010609060101010101" pitchFamily="49" charset="-122"/>
                <a:ea typeface="黑体" panose="02010609060101010101" pitchFamily="49" charset="-122"/>
              </a:rPr>
              <a:t>ofo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陆续登陆日本市场。</a:t>
            </a:r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endParaRPr lang="en-US" altLang="zh-CN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just"/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2014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年日本的共享经济市场规模为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233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亿日元，</a:t>
            </a:r>
            <a:r>
              <a:rPr lang="zh-CN" altLang="en-US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今后预计每年增长</a:t>
            </a:r>
            <a:r>
              <a:rPr lang="en-US" altLang="zh-CN" sz="1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19%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年达到</a:t>
            </a:r>
            <a:r>
              <a:rPr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462</a:t>
            </a:r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亿日元。</a:t>
            </a:r>
            <a:endParaRPr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00" name="正方形/長方形 50"/>
          <p:cNvSpPr/>
          <p:nvPr/>
        </p:nvSpPr>
        <p:spPr>
          <a:xfrm>
            <a:off x="1250882" y="2564904"/>
            <a:ext cx="3240000" cy="15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>
              <a:spcBef>
                <a:spcPts val="400"/>
              </a:spcBef>
            </a:pPr>
            <a:endParaRPr kumimoji="1" lang="en-US" altLang="ja-JP" sz="1200" dirty="0">
              <a:solidFill>
                <a:schemeClr val="tx1"/>
              </a:solidFill>
              <a:latin typeface="SimSun 本文"/>
            </a:endParaRPr>
          </a:p>
        </p:txBody>
      </p:sp>
      <p:sp>
        <p:nvSpPr>
          <p:cNvPr id="1049101" name="正方形/長方形 51"/>
          <p:cNvSpPr/>
          <p:nvPr/>
        </p:nvSpPr>
        <p:spPr>
          <a:xfrm>
            <a:off x="1250882" y="4365280"/>
            <a:ext cx="3240000" cy="15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ü"/>
            </a:pPr>
            <a:endParaRPr kumimoji="1" lang="en-US" altLang="ja-JP" sz="1200" dirty="0">
              <a:solidFill>
                <a:schemeClr val="tx1"/>
              </a:solidFill>
            </a:endParaRPr>
          </a:p>
        </p:txBody>
      </p:sp>
      <p:sp>
        <p:nvSpPr>
          <p:cNvPr id="1049102" name="テキスト ボックス 75"/>
          <p:cNvSpPr txBox="1"/>
          <p:nvPr/>
        </p:nvSpPr>
        <p:spPr>
          <a:xfrm>
            <a:off x="909802" y="2021172"/>
            <a:ext cx="2849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日本市场的共享经济逐步开始增加</a:t>
            </a:r>
            <a:endParaRPr lang="ja-JP" altLang="en-US" sz="1400" baseline="30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45752" name="直線コネクタ 76"/>
          <p:cNvCxnSpPr/>
          <p:nvPr/>
        </p:nvCxnSpPr>
        <p:spPr>
          <a:xfrm>
            <a:off x="548644" y="2347044"/>
            <a:ext cx="3600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03" name="テキスト ボックス 75"/>
          <p:cNvSpPr txBox="1"/>
          <p:nvPr/>
        </p:nvSpPr>
        <p:spPr>
          <a:xfrm>
            <a:off x="5391981" y="2023008"/>
            <a:ext cx="2849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共享经济在日本的利用率（部分）</a:t>
            </a:r>
            <a:endParaRPr lang="ja-JP" altLang="en-US" sz="1400" baseline="300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3145753" name="直線コネクタ 76"/>
          <p:cNvCxnSpPr/>
          <p:nvPr/>
        </p:nvCxnSpPr>
        <p:spPr>
          <a:xfrm>
            <a:off x="5337176" y="2348880"/>
            <a:ext cx="3600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4" name="直線コネクタ 64"/>
          <p:cNvCxnSpPr/>
          <p:nvPr/>
        </p:nvCxnSpPr>
        <p:spPr>
          <a:xfrm>
            <a:off x="1178514" y="4257092"/>
            <a:ext cx="3312000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  <a:prstDash val="sysDot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104" name="正方形/長方形 65"/>
          <p:cNvSpPr/>
          <p:nvPr/>
        </p:nvSpPr>
        <p:spPr>
          <a:xfrm>
            <a:off x="98394" y="4365280"/>
            <a:ext cx="1080000" cy="158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spcBef>
                <a:spcPts val="400"/>
              </a:spcBef>
            </a:pPr>
            <a:r>
              <a:rPr kumimoji="1" lang="zh-CN" altLang="en-US" sz="1300" b="1" dirty="0">
                <a:solidFill>
                  <a:schemeClr val="tx1"/>
                </a:solidFill>
              </a:rPr>
              <a:t>行业团体</a:t>
            </a:r>
            <a:endParaRPr kumimoji="1" lang="en-US" altLang="zh-CN" sz="1300" b="1" dirty="0">
              <a:solidFill>
                <a:schemeClr val="tx1"/>
              </a:solidFill>
            </a:endParaRPr>
          </a:p>
          <a:p>
            <a:pPr algn="ctr">
              <a:spcBef>
                <a:spcPts val="400"/>
              </a:spcBef>
            </a:pPr>
            <a:r>
              <a:rPr kumimoji="1" lang="zh-CN" altLang="en-US" sz="1300" b="1" dirty="0">
                <a:solidFill>
                  <a:schemeClr val="tx1"/>
                </a:solidFill>
              </a:rPr>
              <a:t>陆续组建</a:t>
            </a:r>
            <a:endParaRPr kumimoji="1" lang="ja-JP" altLang="en-US" sz="1300" b="1" dirty="0">
              <a:solidFill>
                <a:schemeClr val="tx1"/>
              </a:solidFill>
            </a:endParaRPr>
          </a:p>
        </p:txBody>
      </p:sp>
      <p:sp>
        <p:nvSpPr>
          <p:cNvPr id="1049105" name="正方形/長方形 71"/>
          <p:cNvSpPr/>
          <p:nvPr/>
        </p:nvSpPr>
        <p:spPr>
          <a:xfrm>
            <a:off x="122308" y="2564904"/>
            <a:ext cx="1025060" cy="158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en-US" altLang="ja-JP" sz="13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1300" b="1" dirty="0">
                <a:solidFill>
                  <a:schemeClr val="tx1"/>
                </a:solidFill>
              </a:rPr>
              <a:t>外国分享</a:t>
            </a:r>
            <a:endParaRPr lang="en-US" altLang="zh-CN" sz="13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1300" b="1" dirty="0">
                <a:solidFill>
                  <a:schemeClr val="tx1"/>
                </a:solidFill>
              </a:rPr>
              <a:t>经济陆续</a:t>
            </a:r>
            <a:endParaRPr lang="en-US" altLang="zh-CN" sz="13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1300" b="1" dirty="0">
                <a:solidFill>
                  <a:schemeClr val="tx1"/>
                </a:solidFill>
              </a:rPr>
              <a:t>抢滩日本</a:t>
            </a:r>
            <a:endParaRPr kumimoji="1" lang="ja-JP" altLang="en-US" sz="1300" b="1" dirty="0">
              <a:solidFill>
                <a:schemeClr val="tx1"/>
              </a:solidFill>
            </a:endParaRPr>
          </a:p>
        </p:txBody>
      </p:sp>
      <p:grpSp>
        <p:nvGrpSpPr>
          <p:cNvPr id="194" name="グループ化 77"/>
          <p:cNvGrpSpPr/>
          <p:nvPr/>
        </p:nvGrpSpPr>
        <p:grpSpPr>
          <a:xfrm>
            <a:off x="4788392" y="2564904"/>
            <a:ext cx="4392120" cy="3384376"/>
            <a:chOff x="308484" y="2564904"/>
            <a:chExt cx="4392120" cy="3384376"/>
          </a:xfrm>
        </p:grpSpPr>
        <p:sp>
          <p:nvSpPr>
            <p:cNvPr id="1049106" name="正方形/長方形 78"/>
            <p:cNvSpPr/>
            <p:nvPr/>
          </p:nvSpPr>
          <p:spPr>
            <a:xfrm>
              <a:off x="1460492" y="2564904"/>
              <a:ext cx="2880072" cy="158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accent2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171450" indent="-171450">
                <a:spcBef>
                  <a:spcPts val="400"/>
                </a:spcBef>
                <a:buFont typeface="Wingdings" panose="05000000000000000000" pitchFamily="2" charset="2"/>
                <a:buChar char="ü"/>
              </a:pPr>
              <a:r>
                <a:rPr kumimoji="1" lang="ja-JP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日本</a:t>
              </a:r>
              <a:r>
                <a:rPr lang="zh-CN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的用户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2014.7 – 2015.6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179705">
                <a:spcBef>
                  <a:spcPts val="400"/>
                </a:spcBef>
              </a:pP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约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96,000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288290">
                <a:spcBef>
                  <a:spcPts val="400"/>
                </a:spcBef>
              </a:pP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海外旅行 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66%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288290">
                <a:spcBef>
                  <a:spcPts val="400"/>
                </a:spcBef>
              </a:pP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国内旅行 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34%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172720" indent="-172720">
                <a:spcBef>
                  <a:spcPts val="400"/>
                </a:spcBef>
                <a:buFont typeface="Wingdings" panose="05000000000000000000" pitchFamily="2" charset="2"/>
                <a:buChar char="ü"/>
              </a:pPr>
              <a:r>
                <a:rPr lang="zh-CN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提供各类空间的人数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2016.3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截止）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179705">
                <a:spcBef>
                  <a:spcPts val="400"/>
                </a:spcBef>
              </a:pP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约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13,000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145755" name="直線コネクタ 79"/>
            <p:cNvCxnSpPr/>
            <p:nvPr/>
          </p:nvCxnSpPr>
          <p:spPr>
            <a:xfrm>
              <a:off x="1388604" y="4257092"/>
              <a:ext cx="3312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9107" name="正方形/長方形 80"/>
            <p:cNvSpPr/>
            <p:nvPr/>
          </p:nvSpPr>
          <p:spPr>
            <a:xfrm>
              <a:off x="308484" y="4365280"/>
              <a:ext cx="1080000" cy="15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>
                <a:spcBef>
                  <a:spcPts val="400"/>
                </a:spcBef>
              </a:pPr>
              <a:endParaRPr kumimoji="1" lang="en-US" altLang="ja-JP" sz="1300" b="1" dirty="0">
                <a:solidFill>
                  <a:schemeClr val="tx1"/>
                </a:solidFill>
              </a:endParaRPr>
            </a:p>
            <a:p>
              <a:pPr algn="ctr">
                <a:spcBef>
                  <a:spcPts val="400"/>
                </a:spcBef>
              </a:pPr>
              <a:r>
                <a:rPr kumimoji="1" lang="zh-CN" altLang="en-US" sz="1300" b="1" dirty="0">
                  <a:solidFill>
                    <a:schemeClr val="tx1"/>
                  </a:solidFill>
                </a:rPr>
                <a:t>交通工具共享经济概况</a:t>
              </a:r>
              <a:endParaRPr kumimoji="1" lang="ja-JP" altLang="en-US" sz="1300" b="1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1049108" name="正方形/長方形 81"/>
            <p:cNvSpPr/>
            <p:nvPr/>
          </p:nvSpPr>
          <p:spPr>
            <a:xfrm>
              <a:off x="1460492" y="4365280"/>
              <a:ext cx="2880072" cy="158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5400">
              <a:solidFill>
                <a:schemeClr val="accent2">
                  <a:lumMod val="7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marL="171450" indent="-171450">
                <a:spcBef>
                  <a:spcPts val="400"/>
                </a:spcBef>
                <a:buFont typeface="Wingdings" panose="05000000000000000000" pitchFamily="2" charset="2"/>
                <a:buChar char="ü"/>
              </a:pPr>
              <a:r>
                <a:rPr lang="zh-CN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会员数</a:t>
              </a:r>
              <a:endParaRPr kumimoji="1" lang="en-US" altLang="ja-JP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179705">
                <a:spcBef>
                  <a:spcPts val="400"/>
                </a:spcBef>
              </a:pP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约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20,000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人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171450" indent="-171450">
                <a:spcBef>
                  <a:spcPts val="400"/>
                </a:spcBef>
                <a:buFont typeface="Wingdings" panose="05000000000000000000" pitchFamily="2" charset="2"/>
                <a:buChar char="ü"/>
              </a:pPr>
              <a:r>
                <a:rPr lang="zh-CN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全年</a:t>
              </a:r>
              <a:r>
                <a:rPr kumimoji="1" lang="ja-JP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利用</a:t>
              </a:r>
              <a:r>
                <a:rPr lang="zh-CN" altLang="en-US" sz="12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次数</a:t>
              </a:r>
              <a:endParaRPr kumimoji="1" lang="en-US" altLang="ja-JP" sz="1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179705">
                <a:spcBef>
                  <a:spcPts val="400"/>
                </a:spcBef>
              </a:pP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约</a:t>
              </a: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4,000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回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>
                <a:spcBef>
                  <a:spcPts val="400"/>
                </a:spcBef>
              </a:pPr>
              <a:r>
                <a:rPr kumimoji="1" lang="en-US" altLang="ja-JP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※ 2016.4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截止</a:t>
              </a:r>
              <a:endParaRPr kumimoji="1" lang="en-US" altLang="ja-JP" sz="12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49109" name="正方形/長方形 82"/>
            <p:cNvSpPr/>
            <p:nvPr/>
          </p:nvSpPr>
          <p:spPr>
            <a:xfrm>
              <a:off x="308484" y="2564904"/>
              <a:ext cx="1080000" cy="1584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>
                <a:spcBef>
                  <a:spcPts val="400"/>
                </a:spcBef>
              </a:pPr>
              <a:endParaRPr kumimoji="1" lang="en-US" altLang="ja-JP" sz="1300" b="1" dirty="0">
                <a:solidFill>
                  <a:schemeClr val="tx1"/>
                </a:solidFill>
              </a:endParaRPr>
            </a:p>
            <a:p>
              <a:pPr algn="ctr">
                <a:spcBef>
                  <a:spcPts val="400"/>
                </a:spcBef>
              </a:pPr>
              <a:r>
                <a:rPr kumimoji="1" lang="zh-CN" altLang="en-US" sz="1300" b="1" dirty="0">
                  <a:solidFill>
                    <a:schemeClr val="tx1"/>
                  </a:solidFill>
                </a:rPr>
                <a:t>空间的共享经济概况</a:t>
              </a:r>
              <a:endParaRPr kumimoji="1" lang="ja-JP" altLang="en-US" sz="1300" b="1" baseline="30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5" name="グループ化 85"/>
          <p:cNvGrpSpPr/>
          <p:nvPr/>
        </p:nvGrpSpPr>
        <p:grpSpPr>
          <a:xfrm>
            <a:off x="5066946" y="2638885"/>
            <a:ext cx="432000" cy="432000"/>
            <a:chOff x="-843644" y="3319440"/>
            <a:chExt cx="432000" cy="432000"/>
          </a:xfrm>
        </p:grpSpPr>
        <p:sp>
          <p:nvSpPr>
            <p:cNvPr id="1049110" name="Oval 6"/>
            <p:cNvSpPr/>
            <p:nvPr/>
          </p:nvSpPr>
          <p:spPr>
            <a:xfrm>
              <a:off x="-843644" y="3319440"/>
              <a:ext cx="432000" cy="432000"/>
            </a:xfrm>
            <a:prstGeom prst="ellipse">
              <a:avLst/>
            </a:prstGeom>
            <a:solidFill>
              <a:schemeClr val="bg1"/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2097261" name="図 8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771644" y="3391440"/>
              <a:ext cx="288000" cy="288000"/>
            </a:xfrm>
            <a:prstGeom prst="rect">
              <a:avLst/>
            </a:prstGeom>
          </p:spPr>
        </p:pic>
      </p:grpSp>
      <p:grpSp>
        <p:nvGrpSpPr>
          <p:cNvPr id="196" name="グループ化 88"/>
          <p:cNvGrpSpPr/>
          <p:nvPr/>
        </p:nvGrpSpPr>
        <p:grpSpPr>
          <a:xfrm>
            <a:off x="5058834" y="4426583"/>
            <a:ext cx="432000" cy="432000"/>
            <a:chOff x="-853007" y="3987830"/>
            <a:chExt cx="432000" cy="432000"/>
          </a:xfrm>
        </p:grpSpPr>
        <p:sp>
          <p:nvSpPr>
            <p:cNvPr id="1049111" name="Oval 6"/>
            <p:cNvSpPr/>
            <p:nvPr/>
          </p:nvSpPr>
          <p:spPr>
            <a:xfrm>
              <a:off x="-853007" y="3987830"/>
              <a:ext cx="432000" cy="432000"/>
            </a:xfrm>
            <a:prstGeom prst="ellipse">
              <a:avLst/>
            </a:prstGeom>
            <a:solidFill>
              <a:schemeClr val="bg1"/>
            </a:solidFill>
            <a:ln w="63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rIns="72000" rtlCol="0" anchor="ctr"/>
            <a:lstStyle/>
            <a:p>
              <a:pPr algn="ctr"/>
              <a:endParaRPr kumimoji="1" lang="ja-JP" altLang="en-US" sz="1400" dirty="0">
                <a:solidFill>
                  <a:schemeClr val="tx1"/>
                </a:solidFill>
              </a:endParaRPr>
            </a:p>
          </p:txBody>
        </p:sp>
        <p:pic>
          <p:nvPicPr>
            <p:cNvPr id="2097262" name="図 90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-817007" y="4023830"/>
              <a:ext cx="360000" cy="360000"/>
            </a:xfrm>
            <a:prstGeom prst="rect">
              <a:avLst/>
            </a:prstGeom>
          </p:spPr>
        </p:pic>
      </p:grpSp>
      <p:sp>
        <p:nvSpPr>
          <p:cNvPr id="1049112" name="Oval 6"/>
          <p:cNvSpPr/>
          <p:nvPr/>
        </p:nvSpPr>
        <p:spPr>
          <a:xfrm>
            <a:off x="157475" y="2639706"/>
            <a:ext cx="432000" cy="432000"/>
          </a:xfrm>
          <a:prstGeom prst="ellipse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49113" name="Oval 6"/>
          <p:cNvSpPr/>
          <p:nvPr/>
        </p:nvSpPr>
        <p:spPr>
          <a:xfrm>
            <a:off x="172996" y="4426583"/>
            <a:ext cx="432000" cy="432000"/>
          </a:xfrm>
          <a:prstGeom prst="ellipse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pic>
        <p:nvPicPr>
          <p:cNvPr id="2097263" name="図 3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3827" y="2673251"/>
            <a:ext cx="319296" cy="364910"/>
          </a:xfrm>
          <a:prstGeom prst="rect">
            <a:avLst/>
          </a:prstGeom>
        </p:spPr>
      </p:pic>
      <p:pic>
        <p:nvPicPr>
          <p:cNvPr id="2097264" name="図 4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9348" y="4462583"/>
            <a:ext cx="319296" cy="364910"/>
          </a:xfrm>
          <a:prstGeom prst="rect">
            <a:avLst/>
          </a:prstGeom>
        </p:spPr>
      </p:pic>
      <p:sp>
        <p:nvSpPr>
          <p:cNvPr id="1049114" name="Rectangle 20"/>
          <p:cNvSpPr>
            <a:spLocks noChangeArrowheads="1"/>
          </p:cNvSpPr>
          <p:nvPr/>
        </p:nvSpPr>
        <p:spPr bwMode="auto">
          <a:xfrm>
            <a:off x="1379475" y="2701977"/>
            <a:ext cx="749301" cy="177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2014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年</a:t>
            </a: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5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月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49115" name="Rectangle 20"/>
          <p:cNvSpPr>
            <a:spLocks noChangeArrowheads="1"/>
          </p:cNvSpPr>
          <p:nvPr/>
        </p:nvSpPr>
        <p:spPr bwMode="auto">
          <a:xfrm>
            <a:off x="2214891" y="2701977"/>
            <a:ext cx="1777999" cy="177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imSun 本文"/>
              </a:rPr>
              <a:t>Airbnb</a:t>
            </a:r>
            <a:r>
              <a:rPr lang="en-US" altLang="ja-JP" sz="1200" dirty="0">
                <a:latin typeface="SimSun 本文"/>
              </a:rPr>
              <a:t>(</a:t>
            </a:r>
            <a:r>
              <a:rPr lang="ja-JP" altLang="en-US" sz="1200" dirty="0">
                <a:latin typeface="SimSun 本文"/>
              </a:rPr>
              <a:t>空间</a:t>
            </a:r>
            <a:r>
              <a:rPr lang="en-US" altLang="ja-JP" sz="1200" dirty="0">
                <a:latin typeface="SimSun 本文"/>
              </a:rPr>
              <a:t>)</a:t>
            </a: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imSun 本文"/>
              </a:rPr>
              <a:t>设立日本公司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 本文"/>
            </a:endParaRPr>
          </a:p>
        </p:txBody>
      </p:sp>
      <p:sp>
        <p:nvSpPr>
          <p:cNvPr id="1049116" name="Rectangle 20"/>
          <p:cNvSpPr>
            <a:spLocks noChangeArrowheads="1"/>
          </p:cNvSpPr>
          <p:nvPr/>
        </p:nvSpPr>
        <p:spPr bwMode="auto">
          <a:xfrm>
            <a:off x="1379219" y="3005753"/>
            <a:ext cx="749301" cy="177800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2014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年</a:t>
            </a: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8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月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49117" name="Rectangle 20"/>
          <p:cNvSpPr>
            <a:spLocks noChangeArrowheads="1"/>
          </p:cNvSpPr>
          <p:nvPr/>
        </p:nvSpPr>
        <p:spPr bwMode="auto">
          <a:xfrm>
            <a:off x="2214635" y="3005753"/>
            <a:ext cx="1668727" cy="184666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ja-JP" sz="1200" dirty="0">
                <a:latin typeface="SimSun 本文"/>
              </a:rPr>
              <a:t>Uber (</a:t>
            </a:r>
            <a:r>
              <a:rPr lang="ja-JP" altLang="en-US" sz="1200" dirty="0">
                <a:latin typeface="SimSun 本文"/>
              </a:rPr>
              <a:t>乗物</a:t>
            </a:r>
            <a:r>
              <a:rPr lang="en-US" altLang="ja-JP" sz="1200" dirty="0">
                <a:latin typeface="SimSun 本文"/>
              </a:rPr>
              <a:t>)</a:t>
            </a:r>
            <a:r>
              <a:rPr kumimoji="0" lang="zh-CN" altLang="en-US" sz="1200" dirty="0">
                <a:latin typeface="SimSun 本文"/>
              </a:rPr>
              <a:t>设立日本公司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 本文"/>
            </a:endParaRPr>
          </a:p>
        </p:txBody>
      </p:sp>
      <p:sp>
        <p:nvSpPr>
          <p:cNvPr id="1049118" name="Rectangle 20"/>
          <p:cNvSpPr>
            <a:spLocks noChangeArrowheads="1"/>
          </p:cNvSpPr>
          <p:nvPr/>
        </p:nvSpPr>
        <p:spPr bwMode="auto">
          <a:xfrm>
            <a:off x="1375512" y="3316342"/>
            <a:ext cx="749300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2016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年</a:t>
            </a: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5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月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49119" name="Rectangle 20"/>
          <p:cNvSpPr>
            <a:spLocks noChangeArrowheads="1"/>
          </p:cNvSpPr>
          <p:nvPr/>
        </p:nvSpPr>
        <p:spPr bwMode="auto">
          <a:xfrm>
            <a:off x="2210928" y="3316342"/>
            <a:ext cx="2146300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latin typeface="SimSun 本文"/>
              </a:rPr>
              <a:t>AsiaYo.com(</a:t>
            </a:r>
            <a:r>
              <a:rPr lang="ja-JP" altLang="en-US" sz="1200" dirty="0">
                <a:latin typeface="SimSun 本文"/>
              </a:rPr>
              <a:t>空间</a:t>
            </a:r>
            <a:r>
              <a:rPr lang="en-US" altLang="ja-JP" sz="1200" dirty="0">
                <a:latin typeface="SimSun 本文"/>
              </a:rPr>
              <a:t>)</a:t>
            </a:r>
            <a:r>
              <a:rPr lang="zh-CN" altLang="en-US" sz="1200" dirty="0">
                <a:latin typeface="SimSun 本文"/>
              </a:rPr>
              <a:t>开始日语服务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 本文"/>
            </a:endParaRPr>
          </a:p>
        </p:txBody>
      </p:sp>
      <p:sp>
        <p:nvSpPr>
          <p:cNvPr id="1049120" name="Rectangle 20"/>
          <p:cNvSpPr>
            <a:spLocks noChangeArrowheads="1"/>
          </p:cNvSpPr>
          <p:nvPr/>
        </p:nvSpPr>
        <p:spPr bwMode="auto">
          <a:xfrm>
            <a:off x="1385428" y="4617132"/>
            <a:ext cx="749300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2014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年</a:t>
            </a: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5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月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49121" name="Rectangle 20"/>
          <p:cNvSpPr>
            <a:spLocks noChangeArrowheads="1"/>
          </p:cNvSpPr>
          <p:nvPr/>
        </p:nvSpPr>
        <p:spPr bwMode="auto">
          <a:xfrm>
            <a:off x="2393059" y="4617132"/>
            <a:ext cx="1676399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 err="1">
                <a:latin typeface="SimSun 本文"/>
              </a:rPr>
              <a:t>Croud</a:t>
            </a:r>
            <a:r>
              <a:rPr lang="en-US" altLang="ja-JP" sz="1200" dirty="0">
                <a:latin typeface="SimSun 本文"/>
              </a:rPr>
              <a:t> Sourcing</a:t>
            </a:r>
            <a:r>
              <a:rPr lang="zh-CN" altLang="en-US" sz="1200" dirty="0">
                <a:latin typeface="SimSun 本文"/>
              </a:rPr>
              <a:t>协会成立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 本文"/>
            </a:endParaRPr>
          </a:p>
        </p:txBody>
      </p:sp>
      <p:sp>
        <p:nvSpPr>
          <p:cNvPr id="1049122" name="Rectangle 20"/>
          <p:cNvSpPr>
            <a:spLocks noChangeArrowheads="1"/>
          </p:cNvSpPr>
          <p:nvPr/>
        </p:nvSpPr>
        <p:spPr bwMode="auto">
          <a:xfrm>
            <a:off x="1385428" y="5044534"/>
            <a:ext cx="749300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2015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年</a:t>
            </a: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4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月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49123" name="Rectangle 20"/>
          <p:cNvSpPr>
            <a:spLocks noChangeArrowheads="1"/>
          </p:cNvSpPr>
          <p:nvPr/>
        </p:nvSpPr>
        <p:spPr bwMode="auto">
          <a:xfrm>
            <a:off x="2393059" y="5044534"/>
            <a:ext cx="1638300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ja-JP" sz="1200" dirty="0" err="1">
                <a:latin typeface="SimSun 本文"/>
              </a:rPr>
              <a:t>Croud</a:t>
            </a:r>
            <a:r>
              <a:rPr kumimoji="0" lang="ja-JP" altLang="en-US" sz="1200" dirty="0">
                <a:latin typeface="SimSun 本文"/>
              </a:rPr>
              <a:t> </a:t>
            </a:r>
            <a:r>
              <a:rPr kumimoji="0" lang="en-US" altLang="ja-JP" sz="1200" dirty="0">
                <a:latin typeface="SimSun 本文"/>
              </a:rPr>
              <a:t>Funding</a:t>
            </a:r>
            <a:r>
              <a:rPr lang="zh-CN" altLang="en-US" sz="1200" dirty="0">
                <a:latin typeface="SimSun 本文"/>
              </a:rPr>
              <a:t>协会成立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 本文"/>
            </a:endParaRPr>
          </a:p>
        </p:txBody>
      </p:sp>
      <p:sp>
        <p:nvSpPr>
          <p:cNvPr id="1049124" name="Rectangle 20"/>
          <p:cNvSpPr>
            <a:spLocks noChangeArrowheads="1"/>
          </p:cNvSpPr>
          <p:nvPr/>
        </p:nvSpPr>
        <p:spPr bwMode="auto">
          <a:xfrm>
            <a:off x="1385428" y="5440578"/>
            <a:ext cx="838200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2015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年</a:t>
            </a:r>
            <a:r>
              <a:rPr lang="en-US" altLang="ja-JP" sz="1200" dirty="0">
                <a:solidFill>
                  <a:srgbClr val="404040"/>
                </a:solidFill>
                <a:latin typeface="+mn-ea"/>
              </a:rPr>
              <a:t>12</a:t>
            </a:r>
            <a:r>
              <a:rPr lang="ja-JP" altLang="en-US" sz="1200" dirty="0">
                <a:solidFill>
                  <a:srgbClr val="404040"/>
                </a:solidFill>
                <a:latin typeface="+mn-ea"/>
              </a:rPr>
              <a:t>月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</p:txBody>
      </p:sp>
      <p:sp>
        <p:nvSpPr>
          <p:cNvPr id="1049125" name="Rectangle 20"/>
          <p:cNvSpPr>
            <a:spLocks noChangeArrowheads="1"/>
          </p:cNvSpPr>
          <p:nvPr/>
        </p:nvSpPr>
        <p:spPr bwMode="auto">
          <a:xfrm>
            <a:off x="2393059" y="5440578"/>
            <a:ext cx="1689099" cy="177801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imSun 本文"/>
              </a:rPr>
              <a:t>Share Economy</a:t>
            </a:r>
            <a:r>
              <a:rPr lang="zh-CN" altLang="en-US" sz="1200" dirty="0">
                <a:latin typeface="SimSun 本文"/>
              </a:rPr>
              <a:t>协会成立</a:t>
            </a:r>
            <a:endParaRPr kumimoji="0" lang="ja-JP" altLang="ja-JP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imSun 本文"/>
            </a:endParaRPr>
          </a:p>
        </p:txBody>
      </p:sp>
      <p:sp>
        <p:nvSpPr>
          <p:cNvPr id="1049126" name="Rectangle 20"/>
          <p:cNvSpPr>
            <a:spLocks noChangeArrowheads="1"/>
          </p:cNvSpPr>
          <p:nvPr/>
        </p:nvSpPr>
        <p:spPr bwMode="auto">
          <a:xfrm>
            <a:off x="1250882" y="3717032"/>
            <a:ext cx="3239632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※ 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此外还有</a:t>
            </a:r>
            <a:r>
              <a:rPr lang="en-US" altLang="ja-JP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Flipkey</a:t>
            </a:r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ja-JP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空间</a:t>
            </a:r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ja-JP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HomeAway(</a:t>
            </a:r>
            <a:r>
              <a:rPr lang="ja-JP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空间</a:t>
            </a:r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ja-JP" altLang="en-US" sz="1200" dirty="0" err="1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ja-JP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大魚</a:t>
            </a:r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ja-JP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空间</a:t>
            </a:r>
            <a:r>
              <a:rPr lang="en-US" altLang="ja-JP" sz="1200" dirty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、途家</a:t>
            </a:r>
            <a:r>
              <a:rPr lang="ja-JP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等</a:t>
            </a:r>
            <a:r>
              <a:rPr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多个服务登陆日本。</a:t>
            </a:r>
            <a:endParaRPr lang="en-US" altLang="ja-JP" sz="1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48" name="図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5" y="6266358"/>
            <a:ext cx="894606" cy="4030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6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130" name="スライド番号プレースホルダー 1"/>
          <p:cNvSpPr txBox="1"/>
          <p:nvPr/>
        </p:nvSpPr>
        <p:spPr>
          <a:xfrm>
            <a:off x="7034302" y="6535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131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日本商机：共享经济领域（</a:t>
            </a:r>
            <a:r>
              <a:rPr lang="en-US" altLang="zh-CN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20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132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133" name="正方形/長方形 11"/>
          <p:cNvSpPr/>
          <p:nvPr/>
        </p:nvSpPr>
        <p:spPr>
          <a:xfrm>
            <a:off x="893218" y="83081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i="1" dirty="0">
                <a:solidFill>
                  <a:prstClr val="black"/>
                </a:solidFill>
                <a:latin typeface="宋体" panose="02010600030101010101" pitchFamily="2" charset="-122"/>
                <a:ea typeface="MS PGothic" panose="020B0600070205080204" pitchFamily="50" charset="-128"/>
                <a:cs typeface="宋体" panose="02010600030101010101" pitchFamily="2" charset="-122"/>
              </a:rPr>
              <a:t>　　　</a:t>
            </a:r>
            <a:endParaRPr lang="zh-CN" altLang="en-US" sz="2400" b="1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34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66" name="図 2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sp>
        <p:nvSpPr>
          <p:cNvPr id="1049135" name="Oval 6"/>
          <p:cNvSpPr/>
          <p:nvPr/>
        </p:nvSpPr>
        <p:spPr>
          <a:xfrm>
            <a:off x="157475" y="2639706"/>
            <a:ext cx="432000" cy="432000"/>
          </a:xfrm>
          <a:prstGeom prst="ellipse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49136" name="Oval 6"/>
          <p:cNvSpPr/>
          <p:nvPr/>
        </p:nvSpPr>
        <p:spPr>
          <a:xfrm>
            <a:off x="172996" y="4426583"/>
            <a:ext cx="432000" cy="432000"/>
          </a:xfrm>
          <a:prstGeom prst="ellipse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49137" name="Text Placeholder 1"/>
          <p:cNvSpPr txBox="1"/>
          <p:nvPr/>
        </p:nvSpPr>
        <p:spPr>
          <a:xfrm>
            <a:off x="27162" y="965905"/>
            <a:ext cx="8932067" cy="3189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zh-CN" altLang="en-US" sz="1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目前，房间等空间、交通工具、物品、人才、金融资产的共享经济，已经在日本陆续出现。</a:t>
            </a:r>
            <a:endParaRPr lang="ja-JP" altLang="en-US" sz="16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38" name="Rectangle 14"/>
          <p:cNvSpPr/>
          <p:nvPr/>
        </p:nvSpPr>
        <p:spPr>
          <a:xfrm>
            <a:off x="173196" y="2909698"/>
            <a:ext cx="4326796" cy="37440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>
              <a:spcBef>
                <a:spcPts val="600"/>
              </a:spcBef>
            </a:pPr>
            <a:r>
              <a:rPr kumimoji="1" lang="en-US" altLang="ja-JP" sz="1400" b="1" u="sng" dirty="0" err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Akippa</a:t>
            </a:r>
            <a:r>
              <a:rPr kumimoji="1" lang="en-US" altLang="ja-JP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停车场共享</a:t>
            </a:r>
            <a:endParaRPr kumimoji="1" lang="en-US" altLang="ja-JP" sz="14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en-US" altLang="zh-CN" sz="1400" b="1" u="sng" dirty="0" err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Nokisaki</a:t>
            </a:r>
            <a:r>
              <a:rPr kumimoji="1" lang="en-US" altLang="zh-CN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Business </a:t>
            </a:r>
            <a:r>
              <a:rPr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私人用地（屋顶、店铺前、旧电话亭等）共享，助力创业</a:t>
            </a:r>
            <a:endParaRPr kumimoji="1" lang="en-US" altLang="zh-CN" sz="14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en-US" altLang="zh-CN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Space Market </a:t>
            </a:r>
            <a:r>
              <a:rPr kumimoji="1"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会议室、会场、球场、神社等的共享</a:t>
            </a:r>
            <a:endParaRPr kumimoji="1" lang="en-US" altLang="ja-JP" sz="14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39" name="Rectangle 55"/>
          <p:cNvSpPr/>
          <p:nvPr/>
        </p:nvSpPr>
        <p:spPr>
          <a:xfrm>
            <a:off x="4700837" y="2924944"/>
            <a:ext cx="4104000" cy="3744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>
              <a:spcBef>
                <a:spcPts val="600"/>
              </a:spcBef>
            </a:pPr>
            <a:r>
              <a:rPr kumimoji="1" lang="en-US" altLang="zh-CN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Earth Car </a:t>
            </a:r>
            <a:r>
              <a:rPr kumimoji="1"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共享汽车的连锁店，日本全国已经铺开</a:t>
            </a:r>
            <a:endParaRPr kumimoji="1" lang="en-US" altLang="zh-CN" sz="14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b="1" u="sng" dirty="0" err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CaFoRe</a:t>
            </a:r>
            <a:r>
              <a:rPr kumimoji="1" lang="en-US" altLang="ja-JP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租车双方对接平台，可选交车地点、车型</a:t>
            </a:r>
            <a:endParaRPr kumimoji="1" lang="en-US" altLang="ja-JP" sz="14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b="1" u="sng" dirty="0" err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Anyca</a:t>
            </a:r>
            <a:r>
              <a:rPr kumimoji="1" lang="en-US" altLang="ja-JP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kumimoji="1"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个人间的汽车共享服务，配有</a:t>
            </a:r>
            <a:r>
              <a:rPr kumimoji="1" lang="en-US" altLang="zh-CN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1" lang="zh-CN" altLang="en-US" sz="14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天起的车险</a:t>
            </a:r>
            <a:endParaRPr kumimoji="1" lang="en-US" altLang="ja-JP" sz="14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00" name="グループ化 74"/>
          <p:cNvGrpSpPr/>
          <p:nvPr/>
        </p:nvGrpSpPr>
        <p:grpSpPr>
          <a:xfrm>
            <a:off x="903875" y="1376771"/>
            <a:ext cx="7178645" cy="306705"/>
            <a:chOff x="272480" y="1967668"/>
            <a:chExt cx="6156000" cy="333807"/>
          </a:xfrm>
        </p:grpSpPr>
        <p:sp>
          <p:nvSpPr>
            <p:cNvPr id="1049140" name="テキスト ボックス 75"/>
            <p:cNvSpPr txBox="1"/>
            <p:nvPr/>
          </p:nvSpPr>
          <p:spPr>
            <a:xfrm>
              <a:off x="1311712" y="1967668"/>
              <a:ext cx="4044844" cy="333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日本市场的共享经济导入案例（仅限</a:t>
              </a:r>
              <a:r>
                <a:rPr lang="en-US" altLang="zh-CN" sz="14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1400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个日本企业的案例）</a:t>
              </a:r>
              <a:endParaRPr lang="ja-JP" altLang="en-US" sz="1400" baseline="300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145756" name="直線コネクタ 76"/>
            <p:cNvCxnSpPr/>
            <p:nvPr/>
          </p:nvCxnSpPr>
          <p:spPr>
            <a:xfrm>
              <a:off x="272480" y="2276870"/>
              <a:ext cx="6156000" cy="0"/>
            </a:xfrm>
            <a:prstGeom prst="line">
              <a:avLst/>
            </a:prstGeom>
            <a:ln w="6350">
              <a:solidFill>
                <a:schemeClr val="bg1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9141" name="Rounded Rectangle 9"/>
          <p:cNvSpPr/>
          <p:nvPr/>
        </p:nvSpPr>
        <p:spPr>
          <a:xfrm>
            <a:off x="173196" y="1736812"/>
            <a:ext cx="4104000" cy="576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542925"/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空间的分享</a:t>
            </a:r>
            <a:endParaRPr kumimoji="1" lang="ja-JP" altLang="en-US" sz="1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42" name="Oval 6"/>
          <p:cNvSpPr/>
          <p:nvPr/>
        </p:nvSpPr>
        <p:spPr>
          <a:xfrm>
            <a:off x="265396" y="1808812"/>
            <a:ext cx="432000" cy="432000"/>
          </a:xfrm>
          <a:prstGeom prst="ellipse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49143" name="Rounded Rectangle 52"/>
          <p:cNvSpPr/>
          <p:nvPr/>
        </p:nvSpPr>
        <p:spPr>
          <a:xfrm>
            <a:off x="4709196" y="1736812"/>
            <a:ext cx="4104000" cy="576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542925"/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交通工具的分享</a:t>
            </a:r>
            <a:endParaRPr kumimoji="1" lang="ja-JP" altLang="en-US" sz="1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44" name="Oval 53"/>
          <p:cNvSpPr/>
          <p:nvPr/>
        </p:nvSpPr>
        <p:spPr>
          <a:xfrm>
            <a:off x="4801396" y="1808812"/>
            <a:ext cx="432000" cy="432000"/>
          </a:xfrm>
          <a:prstGeom prst="ellipse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kumimoji="1" lang="ja-JP" altLang="en-US" sz="1400" dirty="0">
              <a:solidFill>
                <a:schemeClr val="tx1"/>
              </a:solidFill>
            </a:endParaRPr>
          </a:p>
        </p:txBody>
      </p:sp>
      <p:pic>
        <p:nvPicPr>
          <p:cNvPr id="2097267" name="図 30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315" y="1876816"/>
            <a:ext cx="288000" cy="288000"/>
          </a:xfrm>
          <a:prstGeom prst="rect">
            <a:avLst/>
          </a:prstGeom>
        </p:spPr>
      </p:pic>
      <p:pic>
        <p:nvPicPr>
          <p:cNvPr id="2097268" name="図 31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7396" y="1844812"/>
            <a:ext cx="360000" cy="360000"/>
          </a:xfrm>
          <a:prstGeom prst="rect">
            <a:avLst/>
          </a:prstGeom>
        </p:spPr>
      </p:pic>
      <p:sp>
        <p:nvSpPr>
          <p:cNvPr id="1049145" name="テキスト ボックス 32"/>
          <p:cNvSpPr txBox="1"/>
          <p:nvPr/>
        </p:nvSpPr>
        <p:spPr>
          <a:xfrm>
            <a:off x="4709196" y="2501822"/>
            <a:ext cx="410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en-US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kumimoji="1"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年开始多项新型分享服务陆续出现。</a:t>
            </a:r>
            <a:endParaRPr kumimoji="1"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46" name="テキスト ボックス 33"/>
          <p:cNvSpPr txBox="1"/>
          <p:nvPr/>
        </p:nvSpPr>
        <p:spPr>
          <a:xfrm>
            <a:off x="173196" y="2501822"/>
            <a:ext cx="410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停车场、球场以及其他空间的分享等</a:t>
            </a:r>
            <a:endParaRPr kumimoji="1"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47" name="Rectangle 14"/>
          <p:cNvSpPr/>
          <p:nvPr/>
        </p:nvSpPr>
        <p:spPr>
          <a:xfrm>
            <a:off x="172996" y="5137404"/>
            <a:ext cx="4104000" cy="1378109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>
              <a:spcBef>
                <a:spcPts val="600"/>
              </a:spcBef>
            </a:pPr>
            <a:r>
              <a:rPr kumimoji="1" lang="en-US" altLang="zh-CN" sz="1400" b="1" u="sng" dirty="0">
                <a:solidFill>
                  <a:schemeClr val="tx1"/>
                </a:solidFill>
              </a:rPr>
              <a:t>Air Closet </a:t>
            </a:r>
            <a:r>
              <a:rPr kumimoji="1" lang="zh-CN" altLang="en-US" sz="1400" b="1" u="sng" dirty="0">
                <a:solidFill>
                  <a:schemeClr val="tx1"/>
                </a:solidFill>
              </a:rPr>
              <a:t>女士西服租赁</a:t>
            </a:r>
            <a:r>
              <a:rPr kumimoji="1" lang="en-US" altLang="zh-CN" sz="1400" b="1" u="sng" dirty="0">
                <a:solidFill>
                  <a:schemeClr val="tx1"/>
                </a:solidFill>
              </a:rPr>
              <a:t> </a:t>
            </a:r>
            <a:endParaRPr kumimoji="1" lang="en-US" altLang="ja-JP" sz="1400" b="1" u="sng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sz="1400" b="1" u="sng" dirty="0">
                <a:solidFill>
                  <a:schemeClr val="tx1"/>
                </a:solidFill>
              </a:rPr>
              <a:t>S</a:t>
            </a:r>
            <a:r>
              <a:rPr lang="zh-CN" altLang="en-US" sz="1400" b="1" u="sng" dirty="0">
                <a:solidFill>
                  <a:schemeClr val="tx1"/>
                </a:solidFill>
              </a:rPr>
              <a:t> 箱包共享，每月</a:t>
            </a:r>
            <a:r>
              <a:rPr lang="en-US" altLang="zh-CN" sz="1400" b="1" u="sng" dirty="0">
                <a:solidFill>
                  <a:schemeClr val="tx1"/>
                </a:solidFill>
              </a:rPr>
              <a:t>6800</a:t>
            </a:r>
            <a:r>
              <a:rPr lang="zh-CN" altLang="en-US" sz="1400" b="1" u="sng" dirty="0">
                <a:solidFill>
                  <a:schemeClr val="tx1"/>
                </a:solidFill>
              </a:rPr>
              <a:t>日元定价</a:t>
            </a:r>
            <a:endParaRPr kumimoji="1" lang="en-US" altLang="ja-JP" sz="1400" b="1" u="sng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b="1" u="sng" dirty="0" err="1">
                <a:solidFill>
                  <a:schemeClr val="tx1"/>
                </a:solidFill>
              </a:rPr>
              <a:t>inDog</a:t>
            </a:r>
            <a:r>
              <a:rPr kumimoji="1" lang="en-US" altLang="ja-JP" sz="1400" b="1" u="sng" dirty="0">
                <a:solidFill>
                  <a:schemeClr val="tx1"/>
                </a:solidFill>
              </a:rPr>
              <a:t> </a:t>
            </a:r>
            <a:r>
              <a:rPr lang="zh-CN" altLang="en-US" sz="1400" b="1" u="sng" dirty="0">
                <a:solidFill>
                  <a:schemeClr val="tx1"/>
                </a:solidFill>
              </a:rPr>
              <a:t>照看宠物服务的共享</a:t>
            </a:r>
            <a:endParaRPr kumimoji="1" lang="en-US" altLang="ja-JP" sz="1400" b="1" u="sng" dirty="0">
              <a:solidFill>
                <a:schemeClr val="tx1"/>
              </a:solidFill>
            </a:endParaRPr>
          </a:p>
        </p:txBody>
      </p:sp>
      <p:sp>
        <p:nvSpPr>
          <p:cNvPr id="1049148" name="Rectangle 55"/>
          <p:cNvSpPr/>
          <p:nvPr/>
        </p:nvSpPr>
        <p:spPr>
          <a:xfrm>
            <a:off x="4709196" y="5247143"/>
            <a:ext cx="4104000" cy="1558079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>
              <a:spcBef>
                <a:spcPts val="600"/>
              </a:spcBef>
            </a:pPr>
            <a:r>
              <a:rPr kumimoji="1" lang="en-US" altLang="ja-JP" sz="1400" b="1" u="sng" dirty="0">
                <a:solidFill>
                  <a:schemeClr val="tx1"/>
                </a:solidFill>
              </a:rPr>
              <a:t>Motion Gallery </a:t>
            </a:r>
            <a:r>
              <a:rPr kumimoji="1" lang="zh-CN" altLang="en-US" sz="1400" b="1" u="sng" dirty="0">
                <a:solidFill>
                  <a:schemeClr val="tx1"/>
                </a:solidFill>
              </a:rPr>
              <a:t>网上筹资平台，文创产业项目较多</a:t>
            </a:r>
            <a:endParaRPr kumimoji="1" lang="en-US" altLang="ja-JP" sz="1400" b="1" u="sng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b="1" u="sng" dirty="0" err="1">
                <a:solidFill>
                  <a:schemeClr val="tx1"/>
                </a:solidFill>
              </a:rPr>
              <a:t>Makuake</a:t>
            </a:r>
            <a:r>
              <a:rPr kumimoji="1" lang="en-US" altLang="ja-JP" sz="1400" b="1" u="sng" dirty="0">
                <a:solidFill>
                  <a:schemeClr val="tx1"/>
                </a:solidFill>
              </a:rPr>
              <a:t> </a:t>
            </a:r>
            <a:r>
              <a:rPr kumimoji="1" lang="zh-CN" altLang="en-US" sz="1400" b="1" u="sng" dirty="0">
                <a:solidFill>
                  <a:schemeClr val="tx1"/>
                </a:solidFill>
              </a:rPr>
              <a:t>借贷双方对接平台，出资者可优先使用</a:t>
            </a:r>
            <a:endParaRPr kumimoji="1" lang="en-US" altLang="ja-JP" sz="1400" b="1" u="sng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sz="1400" b="1" u="sng" dirty="0">
                <a:solidFill>
                  <a:schemeClr val="tx1"/>
                </a:solidFill>
              </a:rPr>
              <a:t>Cloud Bank </a:t>
            </a:r>
            <a:r>
              <a:rPr lang="zh-CN" altLang="en-US" sz="1400" b="1" u="sng" dirty="0">
                <a:solidFill>
                  <a:schemeClr val="tx1"/>
                </a:solidFill>
              </a:rPr>
              <a:t>众筹平台，融资和投资规模超过</a:t>
            </a:r>
            <a:r>
              <a:rPr lang="en-US" altLang="zh-CN" sz="1400" b="1" u="sng" dirty="0">
                <a:solidFill>
                  <a:schemeClr val="tx1"/>
                </a:solidFill>
              </a:rPr>
              <a:t>60</a:t>
            </a:r>
            <a:r>
              <a:rPr lang="zh-CN" altLang="en-US" sz="1400" b="1" u="sng" dirty="0">
                <a:solidFill>
                  <a:schemeClr val="tx1"/>
                </a:solidFill>
              </a:rPr>
              <a:t>亿</a:t>
            </a:r>
            <a:endParaRPr kumimoji="1" lang="en-US" altLang="ja-JP" sz="1400" b="1" u="sng" dirty="0">
              <a:solidFill>
                <a:schemeClr val="tx1"/>
              </a:solidFill>
            </a:endParaRPr>
          </a:p>
        </p:txBody>
      </p:sp>
      <p:sp>
        <p:nvSpPr>
          <p:cNvPr id="1049149" name="Rounded Rectangle 9"/>
          <p:cNvSpPr/>
          <p:nvPr/>
        </p:nvSpPr>
        <p:spPr>
          <a:xfrm>
            <a:off x="173196" y="4005064"/>
            <a:ext cx="4104000" cy="576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542925"/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物品、人才、技能的分享</a:t>
            </a:r>
            <a:endParaRPr kumimoji="1" lang="ja-JP" altLang="en-US" sz="1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50" name="Rounded Rectangle 52"/>
          <p:cNvSpPr/>
          <p:nvPr/>
        </p:nvSpPr>
        <p:spPr>
          <a:xfrm>
            <a:off x="4709196" y="4005064"/>
            <a:ext cx="4104000" cy="5760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marL="542925"/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金融资产的分享</a:t>
            </a:r>
            <a:endParaRPr kumimoji="1" lang="ja-JP" altLang="en-US" sz="16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97269" name="図 23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4768" y="4270769"/>
            <a:ext cx="216000" cy="200813"/>
          </a:xfrm>
          <a:prstGeom prst="rect">
            <a:avLst/>
          </a:prstGeom>
        </p:spPr>
      </p:pic>
      <p:sp>
        <p:nvSpPr>
          <p:cNvPr id="1049151" name="テキスト ボックス 19"/>
          <p:cNvSpPr txBox="1"/>
          <p:nvPr/>
        </p:nvSpPr>
        <p:spPr>
          <a:xfrm>
            <a:off x="4709196" y="4770010"/>
            <a:ext cx="410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kumimoji="1"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各类中介服务协助个人向多种项目直接提供资金。</a:t>
            </a:r>
            <a:endParaRPr kumimoji="1"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9152" name="テキスト ボックス 20"/>
          <p:cNvSpPr txBox="1"/>
          <p:nvPr/>
        </p:nvSpPr>
        <p:spPr>
          <a:xfrm>
            <a:off x="173196" y="4770010"/>
            <a:ext cx="4104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女性西服、箱包、人才的分享等</a:t>
            </a:r>
            <a:endParaRPr kumimoji="1" lang="ja-JP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2" name="図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5" y="6266358"/>
            <a:ext cx="894606" cy="4030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具体项目（例）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049060" name="矩形 3"/>
          <p:cNvSpPr/>
          <p:nvPr/>
        </p:nvSpPr>
        <p:spPr>
          <a:xfrm>
            <a:off x="261498" y="1215336"/>
            <a:ext cx="8774997" cy="2891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抹茶食品加工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餐饮业态引进和输出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知识产权大数据分析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全息投影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民宿投资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纸尿裤企业转让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上海进口博览会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320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家日本企业参展</a:t>
            </a:r>
            <a:endParaRPr lang="zh-CN" altLang="en-US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スライド番号プレースホルダー 1"/>
          <p:cNvSpPr txBox="1"/>
          <p:nvPr/>
        </p:nvSpPr>
        <p:spPr>
          <a:xfrm>
            <a:off x="6902896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598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日本商机：具体项目（例）</a:t>
            </a:r>
            <a:endParaRPr lang="ja-JP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48599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15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00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57" name="図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266358"/>
            <a:ext cx="894606" cy="403002"/>
          </a:xfrm>
          <a:prstGeom prst="rect">
            <a:avLst/>
          </a:prstGeom>
        </p:spPr>
      </p:pic>
      <p:pic>
        <p:nvPicPr>
          <p:cNvPr id="2097158" name="図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  <p:sp>
        <p:nvSpPr>
          <p:cNvPr id="1048601" name="文本框 1"/>
          <p:cNvSpPr txBox="1"/>
          <p:nvPr/>
        </p:nvSpPr>
        <p:spPr>
          <a:xfrm>
            <a:off x="1259632" y="836712"/>
            <a:ext cx="7416824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信息来源</a:t>
            </a:r>
            <a:r>
              <a:rPr lang="en-US" altLang="zh-CN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***</a:t>
            </a:r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资本株式会社</a:t>
            </a:r>
            <a:endParaRPr lang="en-US" altLang="zh-CN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日本叠层玻璃加工技术合作需求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日本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OLED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相关业务合作需求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日本旅游管理服务提供商</a:t>
            </a:r>
            <a:r>
              <a:rPr lang="en-US" altLang="zh-CN" dirty="0" err="1">
                <a:latin typeface="黑体" panose="02010609060101010101" pitchFamily="49" charset="-122"/>
                <a:ea typeface="黑体" panose="02010609060101010101" pitchFamily="49" charset="-122"/>
              </a:rPr>
              <a:t>Airplus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AR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眼镜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Telepathy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新型隔热精细陶瓷涂料合作需求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机械手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D-Hand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液晶屏合作需求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信息来源</a:t>
            </a:r>
            <a:r>
              <a:rPr lang="en-US" altLang="zh-CN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江苏</a:t>
            </a:r>
            <a:r>
              <a:rPr lang="en-US" altLang="zh-CN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***</a:t>
            </a:r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律师事务所</a:t>
            </a:r>
            <a:endParaRPr lang="en-US" altLang="zh-CN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56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家希望投资入股中国企业的日本企业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中日医院合作需求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家日本医院出售信息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信息来源</a:t>
            </a:r>
            <a:r>
              <a:rPr lang="en-US" altLang="zh-CN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静冈县牧之原市，以及（静冈县）日中友好协会</a:t>
            </a:r>
            <a:endParaRPr lang="en-US" altLang="zh-CN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Made In Japan By China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MIJBC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）合作平台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 startAt="9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各类文化体验，企业考察和交流等项目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信息来源 </a:t>
            </a:r>
            <a:r>
              <a:rPr lang="en-US" altLang="zh-CN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	</a:t>
            </a:r>
            <a:r>
              <a:rPr lang="zh-CN" altLang="en-US" dirty="0">
                <a:highlight>
                  <a:srgbClr val="FFFF00"/>
                </a:highlight>
                <a:latin typeface="黑体" panose="02010609060101010101" pitchFamily="49" charset="-122"/>
                <a:ea typeface="黑体" panose="02010609060101010101" pitchFamily="49" charset="-122"/>
              </a:rPr>
              <a:t>其他合作方（日本、中国）</a:t>
            </a:r>
            <a:endParaRPr lang="en-US" altLang="zh-CN" dirty="0">
              <a:highlight>
                <a:srgbClr val="FFFF00"/>
              </a:highligh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定制化对接服务（具体细节，由双方确认和协商而定）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日本商机：个人观察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049060" name="矩形 3"/>
          <p:cNvSpPr/>
          <p:nvPr/>
        </p:nvSpPr>
        <p:spPr>
          <a:xfrm>
            <a:off x="46233" y="856561"/>
            <a:ext cx="8774997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中日关系步入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改善轨道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，各项往来更加频繁，更加深入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观光领域各项举措明显奏效，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2020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年有望达到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海外访日游客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4000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奥运会等国际赛事增加了餐饮、翻译等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与外国人有关的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各类商机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120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多万优秀的中小企业，在盈利状态下，由于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后继无人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，面临倒闭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百年企业、隐形冠军企业，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大量分布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在日本各地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包括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万家左右在华日系企业的母公司在内，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对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中国市场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感兴趣的企业很多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奥运会将展示机器人等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日本科技实力，各类专业展会每月都有。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日本愿意引入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IOT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技术等新技术，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为日本解决难题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（医生、护理人员、维修人员等劳动力不足、人口老龄化、提高工作效率等）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buFont typeface="Arial" panose="020B0604020202020204" pitchFamily="34" charset="0"/>
              <a:buNone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日本商机：个人观察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049060" name="矩形 3"/>
          <p:cNvSpPr/>
          <p:nvPr/>
        </p:nvSpPr>
        <p:spPr>
          <a:xfrm>
            <a:off x="46233" y="856561"/>
            <a:ext cx="8774997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中国在支付、金融科技、双创、共享经济等方面的成果，吸引了日本各界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养老、护理、农业、监控、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、大数据处理和分析、机器人等，具有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互补性的领域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大量存在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日本有很多商业模式，包括餐饮业态，值得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中国借鉴和引进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，反之亦然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中国企业具有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不同于日企的新颖创意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、使用场景、解决方案、速度等优势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日本的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劳动力成本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与中国的差距缩小，中高端人才的收入甚至达到逆转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日本有大量的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退休人才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，以及对中国比较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友好且比较灵活的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日本人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充分活用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华人和愿意与中国合作的日本人，整合日本资源、拓展业务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0" indent="0">
              <a:buFont typeface="Arial" panose="020B0604020202020204" pitchFamily="34" charset="0"/>
              <a:buNone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2" descr="C:\Users\Kazunori_Yoshida\Desktop\InvestJapan.tif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562850" y="4445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12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14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15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1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393" y="548680"/>
            <a:ext cx="1256714" cy="12503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816" name="タイトル 1"/>
          <p:cNvSpPr txBox="1"/>
          <p:nvPr/>
        </p:nvSpPr>
        <p:spPr>
          <a:xfrm>
            <a:off x="1100044" y="908720"/>
            <a:ext cx="6712316" cy="3975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JETRO</a:t>
            </a:r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简介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日本商机：从赴日投资现状和部分案例看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日本商机：部分领域的机遇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日本市场的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挑战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参考资料</a:t>
            </a: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日本市场的挑战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（问卷调查结果）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55" y="1357630"/>
            <a:ext cx="7243445" cy="46856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16145" y="4797425"/>
            <a:ext cx="3384550" cy="1439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560" y="692785"/>
            <a:ext cx="7013575" cy="3168015"/>
          </a:xfrm>
          <a:prstGeom prst="rect">
            <a:avLst/>
          </a:prstGeom>
        </p:spPr>
      </p:pic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日本市场的挑战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（问卷调查结果）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40" y="3758565"/>
            <a:ext cx="4872990" cy="298640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日本市场的挑战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（问卷调查结果）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965" y="1052195"/>
            <a:ext cx="4370070" cy="475361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29" name="Straight Connector 8"/>
          <p:cNvCxnSpPr/>
          <p:nvPr/>
        </p:nvCxnSpPr>
        <p:spPr>
          <a:xfrm rot="5400000">
            <a:off x="2200345" y="3860362"/>
            <a:ext cx="5040000" cy="81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99"/>
          <p:cNvGrpSpPr/>
          <p:nvPr/>
        </p:nvGrpSpPr>
        <p:grpSpPr>
          <a:xfrm>
            <a:off x="4128657" y="1474976"/>
            <a:ext cx="1177279" cy="106621"/>
            <a:chOff x="3993750" y="1708160"/>
            <a:chExt cx="1149754" cy="85726"/>
          </a:xfrm>
        </p:grpSpPr>
        <p:cxnSp>
          <p:nvCxnSpPr>
            <p:cNvPr id="3145730" name="Straight Connector 45"/>
            <p:cNvCxnSpPr>
              <a:stCxn id="129" idx="3"/>
            </p:cNvCxnSpPr>
            <p:nvPr/>
          </p:nvCxnSpPr>
          <p:spPr>
            <a:xfrm>
              <a:off x="3993750" y="1746824"/>
              <a:ext cx="1149754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8" name="Oval 52"/>
            <p:cNvSpPr/>
            <p:nvPr/>
          </p:nvSpPr>
          <p:spPr>
            <a:xfrm>
              <a:off x="4529137" y="1708160"/>
              <a:ext cx="85726" cy="857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4" name="Group 101"/>
          <p:cNvGrpSpPr/>
          <p:nvPr/>
        </p:nvGrpSpPr>
        <p:grpSpPr>
          <a:xfrm>
            <a:off x="4128657" y="4660664"/>
            <a:ext cx="1177279" cy="106621"/>
            <a:chOff x="3993750" y="3917960"/>
            <a:chExt cx="1149754" cy="85726"/>
          </a:xfrm>
        </p:grpSpPr>
        <p:cxnSp>
          <p:nvCxnSpPr>
            <p:cNvPr id="3145731" name="Straight Connector 50"/>
            <p:cNvCxnSpPr>
              <a:stCxn id="143" idx="3"/>
              <a:endCxn id="136" idx="1"/>
            </p:cNvCxnSpPr>
            <p:nvPr/>
          </p:nvCxnSpPr>
          <p:spPr>
            <a:xfrm>
              <a:off x="3993750" y="3961402"/>
              <a:ext cx="1149754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89" name="Oval 53"/>
            <p:cNvSpPr/>
            <p:nvPr/>
          </p:nvSpPr>
          <p:spPr>
            <a:xfrm>
              <a:off x="4529137" y="3917960"/>
              <a:ext cx="85726" cy="857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5" name="Group 93"/>
          <p:cNvGrpSpPr/>
          <p:nvPr/>
        </p:nvGrpSpPr>
        <p:grpSpPr>
          <a:xfrm>
            <a:off x="0" y="980728"/>
            <a:ext cx="4269231" cy="1286130"/>
            <a:chOff x="-38378" y="1310772"/>
            <a:chExt cx="4169414" cy="1034085"/>
          </a:xfrm>
        </p:grpSpPr>
        <p:grpSp>
          <p:nvGrpSpPr>
            <p:cNvPr id="76" name="Group 89"/>
            <p:cNvGrpSpPr/>
            <p:nvPr/>
          </p:nvGrpSpPr>
          <p:grpSpPr>
            <a:xfrm>
              <a:off x="-38378" y="1310772"/>
              <a:ext cx="3128148" cy="1034085"/>
              <a:chOff x="-38378" y="1310772"/>
              <a:chExt cx="3128148" cy="1034085"/>
            </a:xfrm>
          </p:grpSpPr>
          <p:sp>
            <p:nvSpPr>
              <p:cNvPr id="1048690" name="Rectangle 29"/>
              <p:cNvSpPr/>
              <p:nvPr/>
            </p:nvSpPr>
            <p:spPr>
              <a:xfrm>
                <a:off x="-38378" y="1521739"/>
                <a:ext cx="3128148" cy="8231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提供投前、投后的咨询及办公室等</a:t>
                </a:r>
                <a:endParaRPr lang="ja-JP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171450" indent="-171450" algn="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欢迎实力企业、新商业模式的投资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171450" indent="-171450" algn="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为日本企业、日本地方等搭建桥梁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048691" name="Rectangle 30"/>
              <p:cNvSpPr/>
              <p:nvPr/>
            </p:nvSpPr>
            <p:spPr>
              <a:xfrm>
                <a:off x="1580825" y="1310772"/>
                <a:ext cx="1294880" cy="2675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促进赴日投资</a:t>
                </a:r>
                <a:endParaRPr 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048692" name="Rectangle 13"/>
            <p:cNvSpPr/>
            <p:nvPr/>
          </p:nvSpPr>
          <p:spPr>
            <a:xfrm>
              <a:off x="3357553" y="1428742"/>
              <a:ext cx="773483" cy="636164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693" name="Rectangle 27"/>
          <p:cNvSpPr/>
          <p:nvPr/>
        </p:nvSpPr>
        <p:spPr>
          <a:xfrm>
            <a:off x="5305933" y="4319087"/>
            <a:ext cx="792000" cy="7912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94" name="Rectangle 26"/>
          <p:cNvSpPr/>
          <p:nvPr/>
        </p:nvSpPr>
        <p:spPr>
          <a:xfrm>
            <a:off x="3477233" y="4319087"/>
            <a:ext cx="792001" cy="79122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7" name="组 3"/>
          <p:cNvGrpSpPr/>
          <p:nvPr/>
        </p:nvGrpSpPr>
        <p:grpSpPr>
          <a:xfrm>
            <a:off x="5305935" y="980730"/>
            <a:ext cx="3715983" cy="1576513"/>
            <a:chOff x="5305935" y="1700809"/>
            <a:chExt cx="3715983" cy="1576513"/>
          </a:xfrm>
        </p:grpSpPr>
        <p:grpSp>
          <p:nvGrpSpPr>
            <p:cNvPr id="78" name="Group 90"/>
            <p:cNvGrpSpPr/>
            <p:nvPr/>
          </p:nvGrpSpPr>
          <p:grpSpPr>
            <a:xfrm>
              <a:off x="6315433" y="1700809"/>
              <a:ext cx="2706485" cy="1576513"/>
              <a:chOff x="6129399" y="1310773"/>
              <a:chExt cx="2643206" cy="1267561"/>
            </a:xfrm>
          </p:grpSpPr>
          <p:sp>
            <p:nvSpPr>
              <p:cNvPr id="1048695" name="Rectangle 35"/>
              <p:cNvSpPr/>
              <p:nvPr/>
            </p:nvSpPr>
            <p:spPr>
              <a:xfrm>
                <a:off x="6129399" y="1524542"/>
                <a:ext cx="2643206" cy="10537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继续加强盒装米饭等的</a:t>
                </a:r>
                <a:r>
                  <a:rPr lang="en-US" altLang="zh-CN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PR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加强与</a:t>
                </a:r>
                <a:r>
                  <a:rPr lang="en-US" altLang="zh-CN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JETRO</a:t>
                </a: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日本食品海外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  </a:t>
                </a: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推广中心（</a:t>
                </a:r>
                <a:r>
                  <a:rPr lang="en-US" altLang="zh-CN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JFOODO</a:t>
                </a: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）的合作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继续挖掘更多中国采购商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048696" name="Rectangle 36"/>
              <p:cNvSpPr/>
              <p:nvPr/>
            </p:nvSpPr>
            <p:spPr>
              <a:xfrm>
                <a:off x="6129399" y="1310773"/>
                <a:ext cx="1480928" cy="267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农林水产</a:t>
                </a:r>
                <a:r>
                  <a:rPr lang="ja-JP" altLang="en-US" sz="1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・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食品</a:t>
                </a:r>
                <a:endParaRPr 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048697" name="Rectangle 16"/>
            <p:cNvSpPr/>
            <p:nvPr/>
          </p:nvSpPr>
          <p:spPr>
            <a:xfrm>
              <a:off x="5305935" y="1847532"/>
              <a:ext cx="792000" cy="791221"/>
            </a:xfrm>
            <a:prstGeom prst="rect">
              <a:avLst/>
            </a:prstGeom>
            <a:solidFill>
              <a:srgbClr val="806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9" name="Group 99"/>
          <p:cNvGrpSpPr/>
          <p:nvPr/>
        </p:nvGrpSpPr>
        <p:grpSpPr>
          <a:xfrm>
            <a:off x="4128657" y="3214020"/>
            <a:ext cx="1177279" cy="106621"/>
            <a:chOff x="3993750" y="1708160"/>
            <a:chExt cx="1149754" cy="85726"/>
          </a:xfrm>
        </p:grpSpPr>
        <p:cxnSp>
          <p:nvCxnSpPr>
            <p:cNvPr id="3145732" name="Straight Connector 45"/>
            <p:cNvCxnSpPr/>
            <p:nvPr/>
          </p:nvCxnSpPr>
          <p:spPr>
            <a:xfrm>
              <a:off x="3993750" y="1746824"/>
              <a:ext cx="1149754" cy="1588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8698" name="Oval 52"/>
            <p:cNvSpPr/>
            <p:nvPr/>
          </p:nvSpPr>
          <p:spPr>
            <a:xfrm>
              <a:off x="4529137" y="1708160"/>
              <a:ext cx="85726" cy="857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0" name="Group 93"/>
          <p:cNvGrpSpPr/>
          <p:nvPr/>
        </p:nvGrpSpPr>
        <p:grpSpPr>
          <a:xfrm>
            <a:off x="0" y="2719771"/>
            <a:ext cx="4269231" cy="963429"/>
            <a:chOff x="-38378" y="1310772"/>
            <a:chExt cx="4169414" cy="774624"/>
          </a:xfrm>
        </p:grpSpPr>
        <p:grpSp>
          <p:nvGrpSpPr>
            <p:cNvPr id="81" name="Group 89"/>
            <p:cNvGrpSpPr/>
            <p:nvPr/>
          </p:nvGrpSpPr>
          <p:grpSpPr>
            <a:xfrm>
              <a:off x="-38378" y="1310772"/>
              <a:ext cx="3038742" cy="774624"/>
              <a:chOff x="-38378" y="1310772"/>
              <a:chExt cx="3038742" cy="774624"/>
            </a:xfrm>
          </p:grpSpPr>
          <p:sp>
            <p:nvSpPr>
              <p:cNvPr id="1048699" name="Rectangle 29"/>
              <p:cNvSpPr/>
              <p:nvPr/>
            </p:nvSpPr>
            <p:spPr>
              <a:xfrm>
                <a:off x="-38378" y="1521739"/>
                <a:ext cx="3038742" cy="563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与日系流通业合作，加强推广工作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171450" indent="-171450" algn="r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及时提供市场信息，协助市场开拓</a:t>
                </a:r>
                <a:endParaRPr lang="ja-JP" altLang="en-US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048700" name="Rectangle 30"/>
              <p:cNvSpPr/>
              <p:nvPr/>
            </p:nvSpPr>
            <p:spPr>
              <a:xfrm>
                <a:off x="1262129" y="1310772"/>
                <a:ext cx="1701367" cy="272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生活方式的变化</a:t>
                </a:r>
                <a:endParaRPr lang="zh-CN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048701" name="Rectangle 13"/>
            <p:cNvSpPr/>
            <p:nvPr/>
          </p:nvSpPr>
          <p:spPr>
            <a:xfrm>
              <a:off x="3357553" y="1428742"/>
              <a:ext cx="773483" cy="636164"/>
            </a:xfrm>
            <a:prstGeom prst="rect">
              <a:avLst/>
            </a:prstGeom>
            <a:solidFill>
              <a:srgbClr val="F796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2" name="组 152"/>
          <p:cNvGrpSpPr/>
          <p:nvPr/>
        </p:nvGrpSpPr>
        <p:grpSpPr>
          <a:xfrm>
            <a:off x="5305935" y="2719769"/>
            <a:ext cx="3838064" cy="1268229"/>
            <a:chOff x="5305935" y="1700804"/>
            <a:chExt cx="3838064" cy="1268229"/>
          </a:xfrm>
        </p:grpSpPr>
        <p:grpSp>
          <p:nvGrpSpPr>
            <p:cNvPr id="83" name="Group 90"/>
            <p:cNvGrpSpPr/>
            <p:nvPr/>
          </p:nvGrpSpPr>
          <p:grpSpPr>
            <a:xfrm>
              <a:off x="6315431" y="1700804"/>
              <a:ext cx="2828568" cy="1268229"/>
              <a:chOff x="6129398" y="1310771"/>
              <a:chExt cx="2762435" cy="1019693"/>
            </a:xfrm>
          </p:grpSpPr>
          <p:sp>
            <p:nvSpPr>
              <p:cNvPr id="1048702" name="Rectangle 35"/>
              <p:cNvSpPr/>
              <p:nvPr/>
            </p:nvSpPr>
            <p:spPr>
              <a:xfrm>
                <a:off x="6129398" y="1521738"/>
                <a:ext cx="2643206" cy="8087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协助日企扩大销量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加强中国国内销售相关课题</a:t>
                </a:r>
                <a:endParaRPr lang="en-US" altLang="zh-CN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   </a:t>
                </a: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研究和服务</a:t>
                </a:r>
                <a:endParaRPr lang="en-US" altLang="ja-JP" sz="14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1048703" name="Rectangle 36"/>
              <p:cNvSpPr/>
              <p:nvPr/>
            </p:nvSpPr>
            <p:spPr>
              <a:xfrm>
                <a:off x="6129399" y="1310771"/>
                <a:ext cx="2762434" cy="272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600" b="1" dirty="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支持在华日资企业拓展市场</a:t>
                </a:r>
                <a:endParaRPr lang="ja-JP" altLang="en-US" sz="1600" b="1" dirty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</p:grpSp>
        <p:sp>
          <p:nvSpPr>
            <p:cNvPr id="1048704" name="Rectangle 16"/>
            <p:cNvSpPr/>
            <p:nvPr/>
          </p:nvSpPr>
          <p:spPr>
            <a:xfrm>
              <a:off x="5305935" y="1847532"/>
              <a:ext cx="792000" cy="791221"/>
            </a:xfrm>
            <a:prstGeom prst="rect">
              <a:avLst/>
            </a:prstGeom>
            <a:solidFill>
              <a:srgbClr val="9BBC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1048705" name="正方形/長方形 17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在华重点业务领域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7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706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707" name="Rectangle 29"/>
          <p:cNvSpPr/>
          <p:nvPr/>
        </p:nvSpPr>
        <p:spPr>
          <a:xfrm>
            <a:off x="13767" y="4411468"/>
            <a:ext cx="3111490" cy="100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中日老龄产业交流会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》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加强个别商务对接服务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与中国地方政府联合举办各类活动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08" name="Rectangle 30"/>
          <p:cNvSpPr/>
          <p:nvPr/>
        </p:nvSpPr>
        <p:spPr>
          <a:xfrm>
            <a:off x="1581966" y="4149080"/>
            <a:ext cx="1376680" cy="332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老龄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健康产业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09" name="Rectangle 35"/>
          <p:cNvSpPr/>
          <p:nvPr/>
        </p:nvSpPr>
        <p:spPr>
          <a:xfrm>
            <a:off x="6315431" y="4411468"/>
            <a:ext cx="2706485" cy="100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挖掘有需求的中日企业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创造商务对接机会，加强有关服务。</a:t>
            </a:r>
            <a:endParaRPr lang="ja-JP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10" name="Rectangle 36"/>
          <p:cNvSpPr/>
          <p:nvPr/>
        </p:nvSpPr>
        <p:spPr>
          <a:xfrm>
            <a:off x="6320597" y="4149080"/>
            <a:ext cx="1376680" cy="3327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知识产权</a:t>
            </a: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·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创新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11" name="Freeform 92"/>
          <p:cNvSpPr>
            <a:spLocks noEditPoints="1"/>
          </p:cNvSpPr>
          <p:nvPr/>
        </p:nvSpPr>
        <p:spPr bwMode="auto">
          <a:xfrm>
            <a:off x="3539164" y="1235063"/>
            <a:ext cx="576000" cy="576000"/>
          </a:xfrm>
          <a:custGeom>
            <a:avLst/>
            <a:gdLst>
              <a:gd name="T0" fmla="*/ 58 w 254"/>
              <a:gd name="T1" fmla="*/ 242 h 251"/>
              <a:gd name="T2" fmla="*/ 98 w 254"/>
              <a:gd name="T3" fmla="*/ 202 h 251"/>
              <a:gd name="T4" fmla="*/ 99 w 254"/>
              <a:gd name="T5" fmla="*/ 201 h 251"/>
              <a:gd name="T6" fmla="*/ 148 w 254"/>
              <a:gd name="T7" fmla="*/ 212 h 251"/>
              <a:gd name="T8" fmla="*/ 223 w 254"/>
              <a:gd name="T9" fmla="*/ 181 h 251"/>
              <a:gd name="T10" fmla="*/ 254 w 254"/>
              <a:gd name="T11" fmla="*/ 106 h 251"/>
              <a:gd name="T12" fmla="*/ 223 w 254"/>
              <a:gd name="T13" fmla="*/ 31 h 251"/>
              <a:gd name="T14" fmla="*/ 148 w 254"/>
              <a:gd name="T15" fmla="*/ 0 h 251"/>
              <a:gd name="T16" fmla="*/ 73 w 254"/>
              <a:gd name="T17" fmla="*/ 31 h 251"/>
              <a:gd name="T18" fmla="*/ 41 w 254"/>
              <a:gd name="T19" fmla="*/ 106 h 251"/>
              <a:gd name="T20" fmla="*/ 53 w 254"/>
              <a:gd name="T21" fmla="*/ 155 h 251"/>
              <a:gd name="T22" fmla="*/ 52 w 254"/>
              <a:gd name="T23" fmla="*/ 156 h 251"/>
              <a:gd name="T24" fmla="*/ 12 w 254"/>
              <a:gd name="T25" fmla="*/ 196 h 251"/>
              <a:gd name="T26" fmla="*/ 12 w 254"/>
              <a:gd name="T27" fmla="*/ 242 h 251"/>
              <a:gd name="T28" fmla="*/ 35 w 254"/>
              <a:gd name="T29" fmla="*/ 251 h 251"/>
              <a:gd name="T30" fmla="*/ 58 w 254"/>
              <a:gd name="T31" fmla="*/ 242 h 251"/>
              <a:gd name="T32" fmla="*/ 86 w 254"/>
              <a:gd name="T33" fmla="*/ 44 h 251"/>
              <a:gd name="T34" fmla="*/ 148 w 254"/>
              <a:gd name="T35" fmla="*/ 19 h 251"/>
              <a:gd name="T36" fmla="*/ 210 w 254"/>
              <a:gd name="T37" fmla="*/ 44 h 251"/>
              <a:gd name="T38" fmla="*/ 235 w 254"/>
              <a:gd name="T39" fmla="*/ 106 h 251"/>
              <a:gd name="T40" fmla="*/ 210 w 254"/>
              <a:gd name="T41" fmla="*/ 168 h 251"/>
              <a:gd name="T42" fmla="*/ 148 w 254"/>
              <a:gd name="T43" fmla="*/ 194 h 251"/>
              <a:gd name="T44" fmla="*/ 86 w 254"/>
              <a:gd name="T45" fmla="*/ 168 h 251"/>
              <a:gd name="T46" fmla="*/ 60 w 254"/>
              <a:gd name="T47" fmla="*/ 106 h 251"/>
              <a:gd name="T48" fmla="*/ 86 w 254"/>
              <a:gd name="T49" fmla="*/ 44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4" h="251">
                <a:moveTo>
                  <a:pt x="58" y="242"/>
                </a:moveTo>
                <a:cubicBezTo>
                  <a:pt x="98" y="202"/>
                  <a:pt x="98" y="202"/>
                  <a:pt x="98" y="202"/>
                </a:cubicBezTo>
                <a:cubicBezTo>
                  <a:pt x="98" y="202"/>
                  <a:pt x="98" y="201"/>
                  <a:pt x="99" y="201"/>
                </a:cubicBezTo>
                <a:cubicBezTo>
                  <a:pt x="114" y="208"/>
                  <a:pt x="130" y="212"/>
                  <a:pt x="148" y="212"/>
                </a:cubicBezTo>
                <a:cubicBezTo>
                  <a:pt x="176" y="212"/>
                  <a:pt x="203" y="201"/>
                  <a:pt x="223" y="181"/>
                </a:cubicBezTo>
                <a:cubicBezTo>
                  <a:pt x="243" y="161"/>
                  <a:pt x="254" y="135"/>
                  <a:pt x="254" y="106"/>
                </a:cubicBezTo>
                <a:cubicBezTo>
                  <a:pt x="254" y="78"/>
                  <a:pt x="243" y="51"/>
                  <a:pt x="223" y="31"/>
                </a:cubicBezTo>
                <a:cubicBezTo>
                  <a:pt x="203" y="11"/>
                  <a:pt x="176" y="0"/>
                  <a:pt x="148" y="0"/>
                </a:cubicBezTo>
                <a:cubicBezTo>
                  <a:pt x="119" y="0"/>
                  <a:pt x="93" y="11"/>
                  <a:pt x="73" y="31"/>
                </a:cubicBezTo>
                <a:cubicBezTo>
                  <a:pt x="53" y="51"/>
                  <a:pt x="41" y="78"/>
                  <a:pt x="41" y="106"/>
                </a:cubicBezTo>
                <a:cubicBezTo>
                  <a:pt x="41" y="124"/>
                  <a:pt x="46" y="140"/>
                  <a:pt x="53" y="155"/>
                </a:cubicBezTo>
                <a:cubicBezTo>
                  <a:pt x="53" y="155"/>
                  <a:pt x="52" y="156"/>
                  <a:pt x="52" y="156"/>
                </a:cubicBezTo>
                <a:cubicBezTo>
                  <a:pt x="12" y="196"/>
                  <a:pt x="12" y="196"/>
                  <a:pt x="12" y="196"/>
                </a:cubicBezTo>
                <a:cubicBezTo>
                  <a:pt x="0" y="208"/>
                  <a:pt x="0" y="229"/>
                  <a:pt x="12" y="242"/>
                </a:cubicBezTo>
                <a:cubicBezTo>
                  <a:pt x="19" y="248"/>
                  <a:pt x="27" y="251"/>
                  <a:pt x="35" y="251"/>
                </a:cubicBezTo>
                <a:cubicBezTo>
                  <a:pt x="44" y="251"/>
                  <a:pt x="52" y="248"/>
                  <a:pt x="58" y="242"/>
                </a:cubicBezTo>
                <a:close/>
                <a:moveTo>
                  <a:pt x="86" y="44"/>
                </a:moveTo>
                <a:cubicBezTo>
                  <a:pt x="102" y="28"/>
                  <a:pt x="124" y="19"/>
                  <a:pt x="148" y="19"/>
                </a:cubicBezTo>
                <a:cubicBezTo>
                  <a:pt x="171" y="19"/>
                  <a:pt x="193" y="28"/>
                  <a:pt x="210" y="44"/>
                </a:cubicBezTo>
                <a:cubicBezTo>
                  <a:pt x="226" y="61"/>
                  <a:pt x="235" y="83"/>
                  <a:pt x="235" y="106"/>
                </a:cubicBezTo>
                <a:cubicBezTo>
                  <a:pt x="235" y="130"/>
                  <a:pt x="226" y="152"/>
                  <a:pt x="210" y="168"/>
                </a:cubicBezTo>
                <a:cubicBezTo>
                  <a:pt x="193" y="185"/>
                  <a:pt x="171" y="194"/>
                  <a:pt x="148" y="194"/>
                </a:cubicBezTo>
                <a:cubicBezTo>
                  <a:pt x="124" y="194"/>
                  <a:pt x="102" y="185"/>
                  <a:pt x="86" y="168"/>
                </a:cubicBezTo>
                <a:cubicBezTo>
                  <a:pt x="69" y="152"/>
                  <a:pt x="60" y="130"/>
                  <a:pt x="60" y="106"/>
                </a:cubicBezTo>
                <a:cubicBezTo>
                  <a:pt x="60" y="83"/>
                  <a:pt x="69" y="61"/>
                  <a:pt x="86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4" name="组 163"/>
          <p:cNvGrpSpPr/>
          <p:nvPr/>
        </p:nvGrpSpPr>
        <p:grpSpPr>
          <a:xfrm>
            <a:off x="5378876" y="1215852"/>
            <a:ext cx="646113" cy="563562"/>
            <a:chOff x="8778876" y="2628901"/>
            <a:chExt cx="646113" cy="563562"/>
          </a:xfrm>
        </p:grpSpPr>
        <p:sp>
          <p:nvSpPr>
            <p:cNvPr id="1048712" name="Freeform 350"/>
            <p:cNvSpPr/>
            <p:nvPr/>
          </p:nvSpPr>
          <p:spPr bwMode="auto">
            <a:xfrm>
              <a:off x="8839201" y="2944813"/>
              <a:ext cx="525463" cy="247650"/>
            </a:xfrm>
            <a:custGeom>
              <a:avLst/>
              <a:gdLst>
                <a:gd name="T0" fmla="*/ 121 w 140"/>
                <a:gd name="T1" fmla="*/ 4 h 66"/>
                <a:gd name="T2" fmla="*/ 115 w 140"/>
                <a:gd name="T3" fmla="*/ 0 h 66"/>
                <a:gd name="T4" fmla="*/ 112 w 140"/>
                <a:gd name="T5" fmla="*/ 7 h 66"/>
                <a:gd name="T6" fmla="*/ 128 w 140"/>
                <a:gd name="T7" fmla="*/ 56 h 66"/>
                <a:gd name="T8" fmla="*/ 12 w 140"/>
                <a:gd name="T9" fmla="*/ 56 h 66"/>
                <a:gd name="T10" fmla="*/ 28 w 140"/>
                <a:gd name="T11" fmla="*/ 7 h 66"/>
                <a:gd name="T12" fmla="*/ 25 w 140"/>
                <a:gd name="T13" fmla="*/ 0 h 66"/>
                <a:gd name="T14" fmla="*/ 19 w 140"/>
                <a:gd name="T15" fmla="*/ 4 h 66"/>
                <a:gd name="T16" fmla="*/ 0 w 140"/>
                <a:gd name="T17" fmla="*/ 59 h 66"/>
                <a:gd name="T18" fmla="*/ 0 w 140"/>
                <a:gd name="T19" fmla="*/ 61 h 66"/>
                <a:gd name="T20" fmla="*/ 5 w 140"/>
                <a:gd name="T21" fmla="*/ 66 h 66"/>
                <a:gd name="T22" fmla="*/ 135 w 140"/>
                <a:gd name="T23" fmla="*/ 66 h 66"/>
                <a:gd name="T24" fmla="*/ 136 w 140"/>
                <a:gd name="T25" fmla="*/ 65 h 66"/>
                <a:gd name="T26" fmla="*/ 139 w 140"/>
                <a:gd name="T27" fmla="*/ 59 h 66"/>
                <a:gd name="T28" fmla="*/ 139 w 140"/>
                <a:gd name="T29" fmla="*/ 59 h 66"/>
                <a:gd name="T30" fmla="*/ 121 w 140"/>
                <a:gd name="T31" fmla="*/ 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0" h="66">
                  <a:moveTo>
                    <a:pt x="121" y="4"/>
                  </a:moveTo>
                  <a:cubicBezTo>
                    <a:pt x="121" y="1"/>
                    <a:pt x="118" y="0"/>
                    <a:pt x="115" y="0"/>
                  </a:cubicBezTo>
                  <a:cubicBezTo>
                    <a:pt x="112" y="1"/>
                    <a:pt x="111" y="4"/>
                    <a:pt x="112" y="7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4"/>
                    <a:pt x="28" y="1"/>
                    <a:pt x="25" y="0"/>
                  </a:cubicBezTo>
                  <a:cubicBezTo>
                    <a:pt x="23" y="0"/>
                    <a:pt x="20" y="1"/>
                    <a:pt x="19" y="4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60"/>
                    <a:pt x="0" y="61"/>
                  </a:cubicBezTo>
                  <a:cubicBezTo>
                    <a:pt x="0" y="63"/>
                    <a:pt x="2" y="66"/>
                    <a:pt x="5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6"/>
                    <a:pt x="136" y="65"/>
                    <a:pt x="136" y="65"/>
                  </a:cubicBezTo>
                  <a:cubicBezTo>
                    <a:pt x="139" y="64"/>
                    <a:pt x="140" y="62"/>
                    <a:pt x="139" y="59"/>
                  </a:cubicBezTo>
                  <a:cubicBezTo>
                    <a:pt x="139" y="59"/>
                    <a:pt x="139" y="59"/>
                    <a:pt x="139" y="59"/>
                  </a:cubicBezTo>
                  <a:cubicBezTo>
                    <a:pt x="121" y="4"/>
                    <a:pt x="121" y="4"/>
                    <a:pt x="12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3" name="Freeform 351"/>
            <p:cNvSpPr/>
            <p:nvPr/>
          </p:nvSpPr>
          <p:spPr bwMode="auto">
            <a:xfrm>
              <a:off x="9061451" y="2682876"/>
              <a:ext cx="280988" cy="149225"/>
            </a:xfrm>
            <a:custGeom>
              <a:avLst/>
              <a:gdLst>
                <a:gd name="T0" fmla="*/ 52 w 75"/>
                <a:gd name="T1" fmla="*/ 30 h 40"/>
                <a:gd name="T2" fmla="*/ 50 w 75"/>
                <a:gd name="T3" fmla="*/ 37 h 40"/>
                <a:gd name="T4" fmla="*/ 57 w 75"/>
                <a:gd name="T5" fmla="*/ 39 h 40"/>
                <a:gd name="T6" fmla="*/ 70 w 75"/>
                <a:gd name="T7" fmla="*/ 14 h 40"/>
                <a:gd name="T8" fmla="*/ 61 w 75"/>
                <a:gd name="T9" fmla="*/ 3 h 40"/>
                <a:gd name="T10" fmla="*/ 35 w 75"/>
                <a:gd name="T11" fmla="*/ 9 h 40"/>
                <a:gd name="T12" fmla="*/ 20 w 75"/>
                <a:gd name="T13" fmla="*/ 18 h 40"/>
                <a:gd name="T14" fmla="*/ 3 w 75"/>
                <a:gd name="T15" fmla="*/ 30 h 40"/>
                <a:gd name="T16" fmla="*/ 2 w 75"/>
                <a:gd name="T17" fmla="*/ 37 h 40"/>
                <a:gd name="T18" fmla="*/ 9 w 75"/>
                <a:gd name="T19" fmla="*/ 38 h 40"/>
                <a:gd name="T20" fmla="*/ 26 w 75"/>
                <a:gd name="T21" fmla="*/ 26 h 40"/>
                <a:gd name="T22" fmla="*/ 40 w 75"/>
                <a:gd name="T23" fmla="*/ 18 h 40"/>
                <a:gd name="T24" fmla="*/ 55 w 75"/>
                <a:gd name="T25" fmla="*/ 13 h 40"/>
                <a:gd name="T26" fmla="*/ 61 w 75"/>
                <a:gd name="T27" fmla="*/ 20 h 40"/>
                <a:gd name="T28" fmla="*/ 52 w 75"/>
                <a:gd name="T29" fmla="*/ 3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40">
                  <a:moveTo>
                    <a:pt x="52" y="30"/>
                  </a:moveTo>
                  <a:cubicBezTo>
                    <a:pt x="50" y="32"/>
                    <a:pt x="49" y="35"/>
                    <a:pt x="50" y="37"/>
                  </a:cubicBezTo>
                  <a:cubicBezTo>
                    <a:pt x="52" y="39"/>
                    <a:pt x="55" y="40"/>
                    <a:pt x="57" y="39"/>
                  </a:cubicBezTo>
                  <a:cubicBezTo>
                    <a:pt x="75" y="29"/>
                    <a:pt x="74" y="22"/>
                    <a:pt x="70" y="14"/>
                  </a:cubicBezTo>
                  <a:cubicBezTo>
                    <a:pt x="68" y="11"/>
                    <a:pt x="64" y="5"/>
                    <a:pt x="61" y="3"/>
                  </a:cubicBezTo>
                  <a:cubicBezTo>
                    <a:pt x="56" y="0"/>
                    <a:pt x="49" y="1"/>
                    <a:pt x="35" y="9"/>
                  </a:cubicBezTo>
                  <a:cubicBezTo>
                    <a:pt x="31" y="11"/>
                    <a:pt x="26" y="14"/>
                    <a:pt x="20" y="18"/>
                  </a:cubicBezTo>
                  <a:cubicBezTo>
                    <a:pt x="15" y="21"/>
                    <a:pt x="9" y="25"/>
                    <a:pt x="3" y="30"/>
                  </a:cubicBezTo>
                  <a:cubicBezTo>
                    <a:pt x="1" y="31"/>
                    <a:pt x="0" y="35"/>
                    <a:pt x="2" y="37"/>
                  </a:cubicBezTo>
                  <a:cubicBezTo>
                    <a:pt x="3" y="39"/>
                    <a:pt x="6" y="40"/>
                    <a:pt x="9" y="38"/>
                  </a:cubicBezTo>
                  <a:cubicBezTo>
                    <a:pt x="15" y="34"/>
                    <a:pt x="20" y="30"/>
                    <a:pt x="26" y="26"/>
                  </a:cubicBezTo>
                  <a:cubicBezTo>
                    <a:pt x="31" y="23"/>
                    <a:pt x="36" y="20"/>
                    <a:pt x="40" y="18"/>
                  </a:cubicBezTo>
                  <a:cubicBezTo>
                    <a:pt x="48" y="13"/>
                    <a:pt x="52" y="12"/>
                    <a:pt x="55" y="13"/>
                  </a:cubicBezTo>
                  <a:cubicBezTo>
                    <a:pt x="57" y="13"/>
                    <a:pt x="60" y="17"/>
                    <a:pt x="61" y="20"/>
                  </a:cubicBezTo>
                  <a:cubicBezTo>
                    <a:pt x="63" y="22"/>
                    <a:pt x="62" y="24"/>
                    <a:pt x="52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4" name="Freeform 352"/>
            <p:cNvSpPr/>
            <p:nvPr/>
          </p:nvSpPr>
          <p:spPr bwMode="auto">
            <a:xfrm>
              <a:off x="9286876" y="2628901"/>
              <a:ext cx="130175" cy="125413"/>
            </a:xfrm>
            <a:custGeom>
              <a:avLst/>
              <a:gdLst>
                <a:gd name="T0" fmla="*/ 30 w 35"/>
                <a:gd name="T1" fmla="*/ 30 h 33"/>
                <a:gd name="T2" fmla="*/ 35 w 35"/>
                <a:gd name="T3" fmla="*/ 25 h 33"/>
                <a:gd name="T4" fmla="*/ 29 w 35"/>
                <a:gd name="T5" fmla="*/ 20 h 33"/>
                <a:gd name="T6" fmla="*/ 13 w 35"/>
                <a:gd name="T7" fmla="*/ 22 h 33"/>
                <a:gd name="T8" fmla="*/ 21 w 35"/>
                <a:gd name="T9" fmla="*/ 8 h 33"/>
                <a:gd name="T10" fmla="*/ 19 w 35"/>
                <a:gd name="T11" fmla="*/ 1 h 33"/>
                <a:gd name="T12" fmla="*/ 12 w 35"/>
                <a:gd name="T13" fmla="*/ 3 h 33"/>
                <a:gd name="T14" fmla="*/ 0 w 35"/>
                <a:gd name="T15" fmla="*/ 25 h 33"/>
                <a:gd name="T16" fmla="*/ 0 w 35"/>
                <a:gd name="T17" fmla="*/ 29 h 33"/>
                <a:gd name="T18" fmla="*/ 5 w 35"/>
                <a:gd name="T19" fmla="*/ 33 h 33"/>
                <a:gd name="T20" fmla="*/ 5 w 35"/>
                <a:gd name="T21" fmla="*/ 33 h 33"/>
                <a:gd name="T22" fmla="*/ 30 w 35"/>
                <a:gd name="T23" fmla="*/ 3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33">
                  <a:moveTo>
                    <a:pt x="30" y="30"/>
                  </a:moveTo>
                  <a:cubicBezTo>
                    <a:pt x="33" y="30"/>
                    <a:pt x="35" y="28"/>
                    <a:pt x="35" y="25"/>
                  </a:cubicBezTo>
                  <a:cubicBezTo>
                    <a:pt x="34" y="22"/>
                    <a:pt x="32" y="20"/>
                    <a:pt x="29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5"/>
                    <a:pt x="21" y="2"/>
                    <a:pt x="19" y="1"/>
                  </a:cubicBezTo>
                  <a:cubicBezTo>
                    <a:pt x="17" y="0"/>
                    <a:pt x="13" y="1"/>
                    <a:pt x="12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8"/>
                    <a:pt x="0" y="29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30" y="30"/>
                    <a:pt x="30" y="30"/>
                    <a:pt x="30" y="3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5" name="Freeform 353"/>
            <p:cNvSpPr/>
            <p:nvPr/>
          </p:nvSpPr>
          <p:spPr bwMode="auto">
            <a:xfrm>
              <a:off x="9282114" y="2652713"/>
              <a:ext cx="142875" cy="101600"/>
            </a:xfrm>
            <a:custGeom>
              <a:avLst/>
              <a:gdLst>
                <a:gd name="T0" fmla="*/ 35 w 38"/>
                <a:gd name="T1" fmla="*/ 10 h 27"/>
                <a:gd name="T2" fmla="*/ 36 w 38"/>
                <a:gd name="T3" fmla="*/ 3 h 27"/>
                <a:gd name="T4" fmla="*/ 30 w 38"/>
                <a:gd name="T5" fmla="*/ 1 h 27"/>
                <a:gd name="T6" fmla="*/ 3 w 38"/>
                <a:gd name="T7" fmla="*/ 17 h 27"/>
                <a:gd name="T8" fmla="*/ 2 w 38"/>
                <a:gd name="T9" fmla="*/ 24 h 27"/>
                <a:gd name="T10" fmla="*/ 8 w 38"/>
                <a:gd name="T11" fmla="*/ 26 h 27"/>
                <a:gd name="T12" fmla="*/ 35 w 38"/>
                <a:gd name="T13" fmla="*/ 1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27">
                  <a:moveTo>
                    <a:pt x="35" y="10"/>
                  </a:moveTo>
                  <a:cubicBezTo>
                    <a:pt x="37" y="8"/>
                    <a:pt x="38" y="5"/>
                    <a:pt x="36" y="3"/>
                  </a:cubicBezTo>
                  <a:cubicBezTo>
                    <a:pt x="35" y="0"/>
                    <a:pt x="32" y="0"/>
                    <a:pt x="30" y="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" y="19"/>
                    <a:pt x="0" y="22"/>
                    <a:pt x="2" y="24"/>
                  </a:cubicBezTo>
                  <a:cubicBezTo>
                    <a:pt x="3" y="27"/>
                    <a:pt x="6" y="27"/>
                    <a:pt x="8" y="26"/>
                  </a:cubicBezTo>
                  <a:cubicBezTo>
                    <a:pt x="35" y="10"/>
                    <a:pt x="35" y="10"/>
                    <a:pt x="35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6" name="Freeform 354"/>
            <p:cNvSpPr/>
            <p:nvPr/>
          </p:nvSpPr>
          <p:spPr bwMode="auto">
            <a:xfrm>
              <a:off x="9207501" y="2765426"/>
              <a:ext cx="55563" cy="66675"/>
            </a:xfrm>
            <a:custGeom>
              <a:avLst/>
              <a:gdLst>
                <a:gd name="T0" fmla="*/ 5 w 15"/>
                <a:gd name="T1" fmla="*/ 15 h 18"/>
                <a:gd name="T2" fmla="*/ 12 w 15"/>
                <a:gd name="T3" fmla="*/ 16 h 18"/>
                <a:gd name="T4" fmla="*/ 14 w 15"/>
                <a:gd name="T5" fmla="*/ 9 h 18"/>
                <a:gd name="T6" fmla="*/ 10 w 15"/>
                <a:gd name="T7" fmla="*/ 3 h 18"/>
                <a:gd name="T8" fmla="*/ 3 w 15"/>
                <a:gd name="T9" fmla="*/ 1 h 18"/>
                <a:gd name="T10" fmla="*/ 1 w 15"/>
                <a:gd name="T11" fmla="*/ 8 h 18"/>
                <a:gd name="T12" fmla="*/ 5 w 15"/>
                <a:gd name="T13" fmla="*/ 1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8">
                  <a:moveTo>
                    <a:pt x="5" y="15"/>
                  </a:moveTo>
                  <a:cubicBezTo>
                    <a:pt x="7" y="17"/>
                    <a:pt x="10" y="18"/>
                    <a:pt x="12" y="16"/>
                  </a:cubicBezTo>
                  <a:cubicBezTo>
                    <a:pt x="15" y="15"/>
                    <a:pt x="15" y="12"/>
                    <a:pt x="14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8" y="0"/>
                    <a:pt x="5" y="0"/>
                    <a:pt x="3" y="1"/>
                  </a:cubicBezTo>
                  <a:cubicBezTo>
                    <a:pt x="0" y="3"/>
                    <a:pt x="0" y="6"/>
                    <a:pt x="1" y="8"/>
                  </a:cubicBezTo>
                  <a:cubicBezTo>
                    <a:pt x="5" y="15"/>
                    <a:pt x="5" y="15"/>
                    <a:pt x="5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7" name="Freeform 355"/>
            <p:cNvSpPr/>
            <p:nvPr/>
          </p:nvSpPr>
          <p:spPr bwMode="auto">
            <a:xfrm>
              <a:off x="9124951" y="2765426"/>
              <a:ext cx="55563" cy="63500"/>
            </a:xfrm>
            <a:custGeom>
              <a:avLst/>
              <a:gdLst>
                <a:gd name="T0" fmla="*/ 5 w 15"/>
                <a:gd name="T1" fmla="*/ 14 h 17"/>
                <a:gd name="T2" fmla="*/ 12 w 15"/>
                <a:gd name="T3" fmla="*/ 16 h 17"/>
                <a:gd name="T4" fmla="*/ 14 w 15"/>
                <a:gd name="T5" fmla="*/ 9 h 17"/>
                <a:gd name="T6" fmla="*/ 10 w 15"/>
                <a:gd name="T7" fmla="*/ 3 h 17"/>
                <a:gd name="T8" fmla="*/ 3 w 15"/>
                <a:gd name="T9" fmla="*/ 2 h 17"/>
                <a:gd name="T10" fmla="*/ 2 w 15"/>
                <a:gd name="T11" fmla="*/ 9 h 17"/>
                <a:gd name="T12" fmla="*/ 5 w 15"/>
                <a:gd name="T13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17">
                  <a:moveTo>
                    <a:pt x="5" y="14"/>
                  </a:moveTo>
                  <a:cubicBezTo>
                    <a:pt x="7" y="17"/>
                    <a:pt x="10" y="17"/>
                    <a:pt x="12" y="16"/>
                  </a:cubicBezTo>
                  <a:cubicBezTo>
                    <a:pt x="15" y="14"/>
                    <a:pt x="15" y="11"/>
                    <a:pt x="14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3" y="2"/>
                  </a:cubicBezTo>
                  <a:cubicBezTo>
                    <a:pt x="1" y="3"/>
                    <a:pt x="0" y="6"/>
                    <a:pt x="2" y="9"/>
                  </a:cubicBezTo>
                  <a:cubicBezTo>
                    <a:pt x="5" y="14"/>
                    <a:pt x="5" y="14"/>
                    <a:pt x="5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8" name="Freeform 356"/>
            <p:cNvSpPr/>
            <p:nvPr/>
          </p:nvSpPr>
          <p:spPr bwMode="auto">
            <a:xfrm>
              <a:off x="8778876" y="2790826"/>
              <a:ext cx="642938" cy="217488"/>
            </a:xfrm>
            <a:custGeom>
              <a:avLst/>
              <a:gdLst>
                <a:gd name="T0" fmla="*/ 109 w 171"/>
                <a:gd name="T1" fmla="*/ 47 h 58"/>
                <a:gd name="T2" fmla="*/ 105 w 171"/>
                <a:gd name="T3" fmla="*/ 53 h 58"/>
                <a:gd name="T4" fmla="*/ 111 w 171"/>
                <a:gd name="T5" fmla="*/ 57 h 58"/>
                <a:gd name="T6" fmla="*/ 151 w 171"/>
                <a:gd name="T7" fmla="*/ 38 h 58"/>
                <a:gd name="T8" fmla="*/ 170 w 171"/>
                <a:gd name="T9" fmla="*/ 6 h 58"/>
                <a:gd name="T10" fmla="*/ 170 w 171"/>
                <a:gd name="T11" fmla="*/ 6 h 58"/>
                <a:gd name="T12" fmla="*/ 166 w 171"/>
                <a:gd name="T13" fmla="*/ 0 h 58"/>
                <a:gd name="T14" fmla="*/ 165 w 171"/>
                <a:gd name="T15" fmla="*/ 0 h 58"/>
                <a:gd name="T16" fmla="*/ 165 w 171"/>
                <a:gd name="T17" fmla="*/ 0 h 58"/>
                <a:gd name="T18" fmla="*/ 5 w 171"/>
                <a:gd name="T19" fmla="*/ 0 h 58"/>
                <a:gd name="T20" fmla="*/ 0 w 171"/>
                <a:gd name="T21" fmla="*/ 5 h 58"/>
                <a:gd name="T22" fmla="*/ 0 w 171"/>
                <a:gd name="T23" fmla="*/ 6 h 58"/>
                <a:gd name="T24" fmla="*/ 21 w 171"/>
                <a:gd name="T25" fmla="*/ 39 h 58"/>
                <a:gd name="T26" fmla="*/ 62 w 171"/>
                <a:gd name="T27" fmla="*/ 57 h 58"/>
                <a:gd name="T28" fmla="*/ 68 w 171"/>
                <a:gd name="T29" fmla="*/ 53 h 58"/>
                <a:gd name="T30" fmla="*/ 64 w 171"/>
                <a:gd name="T31" fmla="*/ 48 h 58"/>
                <a:gd name="T32" fmla="*/ 27 w 171"/>
                <a:gd name="T33" fmla="*/ 31 h 58"/>
                <a:gd name="T34" fmla="*/ 12 w 171"/>
                <a:gd name="T35" fmla="*/ 10 h 58"/>
                <a:gd name="T36" fmla="*/ 159 w 171"/>
                <a:gd name="T37" fmla="*/ 10 h 58"/>
                <a:gd name="T38" fmla="*/ 144 w 171"/>
                <a:gd name="T39" fmla="*/ 30 h 58"/>
                <a:gd name="T40" fmla="*/ 109 w 171"/>
                <a:gd name="T41" fmla="*/ 4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1" h="58">
                  <a:moveTo>
                    <a:pt x="109" y="47"/>
                  </a:moveTo>
                  <a:cubicBezTo>
                    <a:pt x="106" y="48"/>
                    <a:pt x="104" y="50"/>
                    <a:pt x="105" y="53"/>
                  </a:cubicBezTo>
                  <a:cubicBezTo>
                    <a:pt x="105" y="56"/>
                    <a:pt x="108" y="57"/>
                    <a:pt x="111" y="57"/>
                  </a:cubicBezTo>
                  <a:cubicBezTo>
                    <a:pt x="127" y="53"/>
                    <a:pt x="141" y="47"/>
                    <a:pt x="151" y="38"/>
                  </a:cubicBezTo>
                  <a:cubicBezTo>
                    <a:pt x="161" y="29"/>
                    <a:pt x="168" y="18"/>
                    <a:pt x="170" y="6"/>
                  </a:cubicBezTo>
                  <a:cubicBezTo>
                    <a:pt x="170" y="6"/>
                    <a:pt x="170" y="6"/>
                    <a:pt x="170" y="6"/>
                  </a:cubicBezTo>
                  <a:cubicBezTo>
                    <a:pt x="171" y="3"/>
                    <a:pt x="169" y="1"/>
                    <a:pt x="166" y="0"/>
                  </a:cubicBezTo>
                  <a:cubicBezTo>
                    <a:pt x="166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19"/>
                    <a:pt x="10" y="30"/>
                    <a:pt x="21" y="39"/>
                  </a:cubicBezTo>
                  <a:cubicBezTo>
                    <a:pt x="31" y="48"/>
                    <a:pt x="46" y="54"/>
                    <a:pt x="62" y="57"/>
                  </a:cubicBezTo>
                  <a:cubicBezTo>
                    <a:pt x="65" y="58"/>
                    <a:pt x="68" y="56"/>
                    <a:pt x="68" y="53"/>
                  </a:cubicBezTo>
                  <a:cubicBezTo>
                    <a:pt x="69" y="51"/>
                    <a:pt x="67" y="48"/>
                    <a:pt x="64" y="48"/>
                  </a:cubicBezTo>
                  <a:cubicBezTo>
                    <a:pt x="49" y="45"/>
                    <a:pt x="36" y="39"/>
                    <a:pt x="27" y="31"/>
                  </a:cubicBezTo>
                  <a:cubicBezTo>
                    <a:pt x="20" y="25"/>
                    <a:pt x="14" y="18"/>
                    <a:pt x="12" y="10"/>
                  </a:cubicBezTo>
                  <a:cubicBezTo>
                    <a:pt x="159" y="10"/>
                    <a:pt x="159" y="10"/>
                    <a:pt x="159" y="10"/>
                  </a:cubicBezTo>
                  <a:cubicBezTo>
                    <a:pt x="156" y="18"/>
                    <a:pt x="151" y="25"/>
                    <a:pt x="144" y="30"/>
                  </a:cubicBezTo>
                  <a:cubicBezTo>
                    <a:pt x="135" y="38"/>
                    <a:pt x="123" y="44"/>
                    <a:pt x="109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19" name="Freeform 357"/>
            <p:cNvSpPr>
              <a:spLocks noEditPoints="1"/>
            </p:cNvSpPr>
            <p:nvPr/>
          </p:nvSpPr>
          <p:spPr bwMode="auto">
            <a:xfrm>
              <a:off x="8990014" y="2914651"/>
              <a:ext cx="228600" cy="230188"/>
            </a:xfrm>
            <a:custGeom>
              <a:avLst/>
              <a:gdLst>
                <a:gd name="T0" fmla="*/ 30 w 61"/>
                <a:gd name="T1" fmla="*/ 0 h 61"/>
                <a:gd name="T2" fmla="*/ 61 w 61"/>
                <a:gd name="T3" fmla="*/ 31 h 61"/>
                <a:gd name="T4" fmla="*/ 30 w 61"/>
                <a:gd name="T5" fmla="*/ 61 h 61"/>
                <a:gd name="T6" fmla="*/ 0 w 61"/>
                <a:gd name="T7" fmla="*/ 31 h 61"/>
                <a:gd name="T8" fmla="*/ 30 w 61"/>
                <a:gd name="T9" fmla="*/ 0 h 61"/>
                <a:gd name="T10" fmla="*/ 30 w 61"/>
                <a:gd name="T11" fmla="*/ 10 h 61"/>
                <a:gd name="T12" fmla="*/ 10 w 61"/>
                <a:gd name="T13" fmla="*/ 31 h 61"/>
                <a:gd name="T14" fmla="*/ 30 w 61"/>
                <a:gd name="T15" fmla="*/ 51 h 61"/>
                <a:gd name="T16" fmla="*/ 51 w 61"/>
                <a:gd name="T17" fmla="*/ 31 h 61"/>
                <a:gd name="T18" fmla="*/ 30 w 61"/>
                <a:gd name="T19" fmla="*/ 1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47" y="0"/>
                    <a:pt x="61" y="14"/>
                    <a:pt x="61" y="31"/>
                  </a:cubicBezTo>
                  <a:cubicBezTo>
                    <a:pt x="61" y="48"/>
                    <a:pt x="47" y="61"/>
                    <a:pt x="30" y="61"/>
                  </a:cubicBezTo>
                  <a:cubicBezTo>
                    <a:pt x="13" y="61"/>
                    <a:pt x="0" y="48"/>
                    <a:pt x="0" y="31"/>
                  </a:cubicBezTo>
                  <a:cubicBezTo>
                    <a:pt x="0" y="14"/>
                    <a:pt x="13" y="0"/>
                    <a:pt x="30" y="0"/>
                  </a:cubicBezTo>
                  <a:close/>
                  <a:moveTo>
                    <a:pt x="30" y="10"/>
                  </a:moveTo>
                  <a:cubicBezTo>
                    <a:pt x="19" y="10"/>
                    <a:pt x="10" y="20"/>
                    <a:pt x="10" y="31"/>
                  </a:cubicBezTo>
                  <a:cubicBezTo>
                    <a:pt x="10" y="42"/>
                    <a:pt x="19" y="51"/>
                    <a:pt x="30" y="51"/>
                  </a:cubicBezTo>
                  <a:cubicBezTo>
                    <a:pt x="41" y="51"/>
                    <a:pt x="51" y="42"/>
                    <a:pt x="51" y="31"/>
                  </a:cubicBezTo>
                  <a:cubicBezTo>
                    <a:pt x="51" y="20"/>
                    <a:pt x="41" y="10"/>
                    <a:pt x="30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0" name="Freeform 358"/>
            <p:cNvSpPr/>
            <p:nvPr/>
          </p:nvSpPr>
          <p:spPr bwMode="auto">
            <a:xfrm>
              <a:off x="9045576" y="2979738"/>
              <a:ext cx="74613" cy="74613"/>
            </a:xfrm>
            <a:custGeom>
              <a:avLst/>
              <a:gdLst>
                <a:gd name="T0" fmla="*/ 9 w 20"/>
                <a:gd name="T1" fmla="*/ 2 h 20"/>
                <a:gd name="T2" fmla="*/ 2 w 20"/>
                <a:gd name="T3" fmla="*/ 2 h 20"/>
                <a:gd name="T4" fmla="*/ 2 w 20"/>
                <a:gd name="T5" fmla="*/ 9 h 20"/>
                <a:gd name="T6" fmla="*/ 11 w 20"/>
                <a:gd name="T7" fmla="*/ 18 h 20"/>
                <a:gd name="T8" fmla="*/ 18 w 20"/>
                <a:gd name="T9" fmla="*/ 18 h 20"/>
                <a:gd name="T10" fmla="*/ 18 w 20"/>
                <a:gd name="T11" fmla="*/ 11 h 20"/>
                <a:gd name="T12" fmla="*/ 9 w 20"/>
                <a:gd name="T1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9" y="2"/>
                  </a:moveTo>
                  <a:cubicBezTo>
                    <a:pt x="7" y="0"/>
                    <a:pt x="4" y="0"/>
                    <a:pt x="2" y="2"/>
                  </a:cubicBezTo>
                  <a:cubicBezTo>
                    <a:pt x="0" y="4"/>
                    <a:pt x="0" y="7"/>
                    <a:pt x="2" y="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20"/>
                    <a:pt x="16" y="20"/>
                    <a:pt x="18" y="18"/>
                  </a:cubicBezTo>
                  <a:cubicBezTo>
                    <a:pt x="20" y="16"/>
                    <a:pt x="20" y="13"/>
                    <a:pt x="18" y="11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1" name="Freeform 359"/>
            <p:cNvSpPr/>
            <p:nvPr/>
          </p:nvSpPr>
          <p:spPr bwMode="auto">
            <a:xfrm>
              <a:off x="8880476" y="2840038"/>
              <a:ext cx="98425" cy="101600"/>
            </a:xfrm>
            <a:custGeom>
              <a:avLst/>
              <a:gdLst>
                <a:gd name="T0" fmla="*/ 6 w 26"/>
                <a:gd name="T1" fmla="*/ 3 h 27"/>
                <a:gd name="T2" fmla="*/ 2 w 26"/>
                <a:gd name="T3" fmla="*/ 1 h 27"/>
                <a:gd name="T4" fmla="*/ 1 w 26"/>
                <a:gd name="T5" fmla="*/ 6 h 27"/>
                <a:gd name="T6" fmla="*/ 9 w 26"/>
                <a:gd name="T7" fmla="*/ 17 h 27"/>
                <a:gd name="T8" fmla="*/ 21 w 26"/>
                <a:gd name="T9" fmla="*/ 26 h 27"/>
                <a:gd name="T10" fmla="*/ 25 w 26"/>
                <a:gd name="T11" fmla="*/ 25 h 27"/>
                <a:gd name="T12" fmla="*/ 24 w 26"/>
                <a:gd name="T13" fmla="*/ 21 h 27"/>
                <a:gd name="T14" fmla="*/ 14 w 26"/>
                <a:gd name="T15" fmla="*/ 12 h 27"/>
                <a:gd name="T16" fmla="*/ 6 w 26"/>
                <a:gd name="T17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7">
                  <a:moveTo>
                    <a:pt x="6" y="3"/>
                  </a:moveTo>
                  <a:cubicBezTo>
                    <a:pt x="6" y="1"/>
                    <a:pt x="3" y="0"/>
                    <a:pt x="2" y="1"/>
                  </a:cubicBezTo>
                  <a:cubicBezTo>
                    <a:pt x="0" y="2"/>
                    <a:pt x="0" y="4"/>
                    <a:pt x="1" y="6"/>
                  </a:cubicBezTo>
                  <a:cubicBezTo>
                    <a:pt x="3" y="10"/>
                    <a:pt x="6" y="13"/>
                    <a:pt x="9" y="17"/>
                  </a:cubicBezTo>
                  <a:cubicBezTo>
                    <a:pt x="12" y="20"/>
                    <a:pt x="16" y="23"/>
                    <a:pt x="21" y="26"/>
                  </a:cubicBezTo>
                  <a:cubicBezTo>
                    <a:pt x="22" y="27"/>
                    <a:pt x="24" y="27"/>
                    <a:pt x="25" y="25"/>
                  </a:cubicBezTo>
                  <a:cubicBezTo>
                    <a:pt x="26" y="24"/>
                    <a:pt x="26" y="22"/>
                    <a:pt x="24" y="21"/>
                  </a:cubicBezTo>
                  <a:cubicBezTo>
                    <a:pt x="20" y="18"/>
                    <a:pt x="17" y="15"/>
                    <a:pt x="14" y="12"/>
                  </a:cubicBezTo>
                  <a:cubicBezTo>
                    <a:pt x="11" y="9"/>
                    <a:pt x="8" y="6"/>
                    <a:pt x="6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5" name="组 4"/>
          <p:cNvGrpSpPr>
            <a:grpSpLocks noChangeAspect="1"/>
          </p:cNvGrpSpPr>
          <p:nvPr/>
        </p:nvGrpSpPr>
        <p:grpSpPr>
          <a:xfrm>
            <a:off x="3519120" y="3064105"/>
            <a:ext cx="620755" cy="396000"/>
            <a:chOff x="5232785" y="5044733"/>
            <a:chExt cx="488485" cy="311620"/>
          </a:xfrm>
        </p:grpSpPr>
        <p:sp>
          <p:nvSpPr>
            <p:cNvPr id="1048722" name="Freeform 651"/>
            <p:cNvSpPr>
              <a:spLocks noEditPoints="1"/>
            </p:cNvSpPr>
            <p:nvPr/>
          </p:nvSpPr>
          <p:spPr bwMode="auto">
            <a:xfrm>
              <a:off x="5232785" y="5245461"/>
              <a:ext cx="488485" cy="110892"/>
            </a:xfrm>
            <a:custGeom>
              <a:avLst/>
              <a:gdLst>
                <a:gd name="T0" fmla="*/ 8 w 168"/>
                <a:gd name="T1" fmla="*/ 9 h 38"/>
                <a:gd name="T2" fmla="*/ 15 w 168"/>
                <a:gd name="T3" fmla="*/ 9 h 38"/>
                <a:gd name="T4" fmla="*/ 20 w 168"/>
                <a:gd name="T5" fmla="*/ 14 h 38"/>
                <a:gd name="T6" fmla="*/ 20 w 168"/>
                <a:gd name="T7" fmla="*/ 19 h 38"/>
                <a:gd name="T8" fmla="*/ 20 w 168"/>
                <a:gd name="T9" fmla="*/ 23 h 38"/>
                <a:gd name="T10" fmla="*/ 15 w 168"/>
                <a:gd name="T11" fmla="*/ 28 h 38"/>
                <a:gd name="T12" fmla="*/ 7 w 168"/>
                <a:gd name="T13" fmla="*/ 29 h 38"/>
                <a:gd name="T14" fmla="*/ 1 w 168"/>
                <a:gd name="T15" fmla="*/ 30 h 38"/>
                <a:gd name="T16" fmla="*/ 8 w 168"/>
                <a:gd name="T17" fmla="*/ 37 h 38"/>
                <a:gd name="T18" fmla="*/ 17 w 168"/>
                <a:gd name="T19" fmla="*/ 38 h 38"/>
                <a:gd name="T20" fmla="*/ 28 w 168"/>
                <a:gd name="T21" fmla="*/ 34 h 38"/>
                <a:gd name="T22" fmla="*/ 38 w 168"/>
                <a:gd name="T23" fmla="*/ 27 h 38"/>
                <a:gd name="T24" fmla="*/ 137 w 168"/>
                <a:gd name="T25" fmla="*/ 27 h 38"/>
                <a:gd name="T26" fmla="*/ 145 w 168"/>
                <a:gd name="T27" fmla="*/ 32 h 38"/>
                <a:gd name="T28" fmla="*/ 155 w 168"/>
                <a:gd name="T29" fmla="*/ 34 h 38"/>
                <a:gd name="T30" fmla="*/ 162 w 168"/>
                <a:gd name="T31" fmla="*/ 34 h 38"/>
                <a:gd name="T32" fmla="*/ 168 w 168"/>
                <a:gd name="T33" fmla="*/ 27 h 38"/>
                <a:gd name="T34" fmla="*/ 162 w 168"/>
                <a:gd name="T35" fmla="*/ 27 h 38"/>
                <a:gd name="T36" fmla="*/ 156 w 168"/>
                <a:gd name="T37" fmla="*/ 27 h 38"/>
                <a:gd name="T38" fmla="*/ 152 w 168"/>
                <a:gd name="T39" fmla="*/ 22 h 38"/>
                <a:gd name="T40" fmla="*/ 152 w 168"/>
                <a:gd name="T41" fmla="*/ 19 h 38"/>
                <a:gd name="T42" fmla="*/ 152 w 168"/>
                <a:gd name="T43" fmla="*/ 15 h 38"/>
                <a:gd name="T44" fmla="*/ 156 w 168"/>
                <a:gd name="T45" fmla="*/ 11 h 38"/>
                <a:gd name="T46" fmla="*/ 162 w 168"/>
                <a:gd name="T47" fmla="*/ 10 h 38"/>
                <a:gd name="T48" fmla="*/ 167 w 168"/>
                <a:gd name="T49" fmla="*/ 10 h 38"/>
                <a:gd name="T50" fmla="*/ 161 w 168"/>
                <a:gd name="T51" fmla="*/ 4 h 38"/>
                <a:gd name="T52" fmla="*/ 154 w 168"/>
                <a:gd name="T53" fmla="*/ 3 h 38"/>
                <a:gd name="T54" fmla="*/ 145 w 168"/>
                <a:gd name="T55" fmla="*/ 5 h 38"/>
                <a:gd name="T56" fmla="*/ 136 w 168"/>
                <a:gd name="T57" fmla="*/ 9 h 38"/>
                <a:gd name="T58" fmla="*/ 38 w 168"/>
                <a:gd name="T59" fmla="*/ 9 h 38"/>
                <a:gd name="T60" fmla="*/ 29 w 168"/>
                <a:gd name="T61" fmla="*/ 4 h 38"/>
                <a:gd name="T62" fmla="*/ 23 w 168"/>
                <a:gd name="T63" fmla="*/ 0 h 38"/>
                <a:gd name="T64" fmla="*/ 10 w 168"/>
                <a:gd name="T65" fmla="*/ 0 h 38"/>
                <a:gd name="T66" fmla="*/ 4 w 168"/>
                <a:gd name="T67" fmla="*/ 4 h 38"/>
                <a:gd name="T68" fmla="*/ 1 w 168"/>
                <a:gd name="T69" fmla="*/ 9 h 38"/>
                <a:gd name="T70" fmla="*/ 138 w 168"/>
                <a:gd name="T71" fmla="*/ 12 h 38"/>
                <a:gd name="T72" fmla="*/ 37 w 168"/>
                <a:gd name="T73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8" h="38">
                  <a:moveTo>
                    <a:pt x="1" y="9"/>
                  </a:moveTo>
                  <a:cubicBezTo>
                    <a:pt x="2" y="9"/>
                    <a:pt x="5" y="9"/>
                    <a:pt x="8" y="9"/>
                  </a:cubicBezTo>
                  <a:cubicBezTo>
                    <a:pt x="10" y="9"/>
                    <a:pt x="13" y="9"/>
                    <a:pt x="14" y="9"/>
                  </a:cubicBezTo>
                  <a:cubicBezTo>
                    <a:pt x="14" y="9"/>
                    <a:pt x="15" y="9"/>
                    <a:pt x="15" y="9"/>
                  </a:cubicBezTo>
                  <a:cubicBezTo>
                    <a:pt x="15" y="9"/>
                    <a:pt x="16" y="10"/>
                    <a:pt x="17" y="12"/>
                  </a:cubicBezTo>
                  <a:cubicBezTo>
                    <a:pt x="18" y="13"/>
                    <a:pt x="20" y="14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6"/>
                    <a:pt x="20" y="17"/>
                    <a:pt x="20" y="19"/>
                  </a:cubicBezTo>
                  <a:cubicBezTo>
                    <a:pt x="20" y="20"/>
                    <a:pt x="20" y="22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9" y="24"/>
                    <a:pt x="18" y="25"/>
                    <a:pt x="17" y="26"/>
                  </a:cubicBezTo>
                  <a:cubicBezTo>
                    <a:pt x="16" y="27"/>
                    <a:pt x="15" y="28"/>
                    <a:pt x="15" y="28"/>
                  </a:cubicBezTo>
                  <a:cubicBezTo>
                    <a:pt x="15" y="28"/>
                    <a:pt x="14" y="29"/>
                    <a:pt x="13" y="29"/>
                  </a:cubicBezTo>
                  <a:cubicBezTo>
                    <a:pt x="13" y="29"/>
                    <a:pt x="10" y="29"/>
                    <a:pt x="7" y="29"/>
                  </a:cubicBezTo>
                  <a:cubicBezTo>
                    <a:pt x="5" y="29"/>
                    <a:pt x="2" y="29"/>
                    <a:pt x="1" y="29"/>
                  </a:cubicBezTo>
                  <a:cubicBezTo>
                    <a:pt x="0" y="29"/>
                    <a:pt x="0" y="29"/>
                    <a:pt x="1" y="30"/>
                  </a:cubicBezTo>
                  <a:cubicBezTo>
                    <a:pt x="1" y="30"/>
                    <a:pt x="3" y="32"/>
                    <a:pt x="5" y="34"/>
                  </a:cubicBezTo>
                  <a:cubicBezTo>
                    <a:pt x="6" y="35"/>
                    <a:pt x="8" y="37"/>
                    <a:pt x="8" y="37"/>
                  </a:cubicBezTo>
                  <a:cubicBezTo>
                    <a:pt x="8" y="37"/>
                    <a:pt x="9" y="38"/>
                    <a:pt x="10" y="38"/>
                  </a:cubicBezTo>
                  <a:cubicBezTo>
                    <a:pt x="10" y="38"/>
                    <a:pt x="14" y="38"/>
                    <a:pt x="17" y="38"/>
                  </a:cubicBezTo>
                  <a:cubicBezTo>
                    <a:pt x="20" y="38"/>
                    <a:pt x="23" y="38"/>
                    <a:pt x="24" y="38"/>
                  </a:cubicBezTo>
                  <a:cubicBezTo>
                    <a:pt x="24" y="38"/>
                    <a:pt x="26" y="36"/>
                    <a:pt x="28" y="34"/>
                  </a:cubicBezTo>
                  <a:cubicBezTo>
                    <a:pt x="31" y="32"/>
                    <a:pt x="33" y="30"/>
                    <a:pt x="34" y="29"/>
                  </a:cubicBezTo>
                  <a:cubicBezTo>
                    <a:pt x="35" y="28"/>
                    <a:pt x="37" y="27"/>
                    <a:pt x="38" y="27"/>
                  </a:cubicBezTo>
                  <a:cubicBezTo>
                    <a:pt x="39" y="27"/>
                    <a:pt x="61" y="27"/>
                    <a:pt x="87" y="27"/>
                  </a:cubicBezTo>
                  <a:cubicBezTo>
                    <a:pt x="113" y="27"/>
                    <a:pt x="135" y="27"/>
                    <a:pt x="137" y="27"/>
                  </a:cubicBezTo>
                  <a:cubicBezTo>
                    <a:pt x="138" y="27"/>
                    <a:pt x="140" y="28"/>
                    <a:pt x="140" y="29"/>
                  </a:cubicBezTo>
                  <a:cubicBezTo>
                    <a:pt x="141" y="29"/>
                    <a:pt x="143" y="31"/>
                    <a:pt x="145" y="32"/>
                  </a:cubicBezTo>
                  <a:cubicBezTo>
                    <a:pt x="147" y="33"/>
                    <a:pt x="148" y="34"/>
                    <a:pt x="149" y="34"/>
                  </a:cubicBezTo>
                  <a:cubicBezTo>
                    <a:pt x="149" y="34"/>
                    <a:pt x="152" y="34"/>
                    <a:pt x="155" y="34"/>
                  </a:cubicBezTo>
                  <a:cubicBezTo>
                    <a:pt x="157" y="34"/>
                    <a:pt x="160" y="34"/>
                    <a:pt x="160" y="34"/>
                  </a:cubicBezTo>
                  <a:cubicBezTo>
                    <a:pt x="161" y="34"/>
                    <a:pt x="161" y="34"/>
                    <a:pt x="162" y="34"/>
                  </a:cubicBezTo>
                  <a:cubicBezTo>
                    <a:pt x="162" y="33"/>
                    <a:pt x="163" y="32"/>
                    <a:pt x="165" y="30"/>
                  </a:cubicBezTo>
                  <a:cubicBezTo>
                    <a:pt x="166" y="29"/>
                    <a:pt x="167" y="28"/>
                    <a:pt x="168" y="27"/>
                  </a:cubicBezTo>
                  <a:cubicBezTo>
                    <a:pt x="168" y="27"/>
                    <a:pt x="168" y="27"/>
                    <a:pt x="167" y="27"/>
                  </a:cubicBezTo>
                  <a:cubicBezTo>
                    <a:pt x="167" y="27"/>
                    <a:pt x="164" y="27"/>
                    <a:pt x="162" y="27"/>
                  </a:cubicBezTo>
                  <a:cubicBezTo>
                    <a:pt x="160" y="27"/>
                    <a:pt x="157" y="27"/>
                    <a:pt x="157" y="27"/>
                  </a:cubicBezTo>
                  <a:cubicBezTo>
                    <a:pt x="157" y="27"/>
                    <a:pt x="156" y="27"/>
                    <a:pt x="156" y="27"/>
                  </a:cubicBezTo>
                  <a:cubicBezTo>
                    <a:pt x="156" y="26"/>
                    <a:pt x="155" y="25"/>
                    <a:pt x="154" y="24"/>
                  </a:cubicBezTo>
                  <a:cubicBezTo>
                    <a:pt x="153" y="23"/>
                    <a:pt x="152" y="23"/>
                    <a:pt x="152" y="22"/>
                  </a:cubicBezTo>
                  <a:cubicBezTo>
                    <a:pt x="152" y="22"/>
                    <a:pt x="152" y="22"/>
                    <a:pt x="152" y="21"/>
                  </a:cubicBezTo>
                  <a:cubicBezTo>
                    <a:pt x="152" y="21"/>
                    <a:pt x="152" y="20"/>
                    <a:pt x="152" y="19"/>
                  </a:cubicBezTo>
                  <a:cubicBezTo>
                    <a:pt x="152" y="17"/>
                    <a:pt x="152" y="16"/>
                    <a:pt x="152" y="16"/>
                  </a:cubicBezTo>
                  <a:cubicBezTo>
                    <a:pt x="152" y="15"/>
                    <a:pt x="152" y="15"/>
                    <a:pt x="152" y="15"/>
                  </a:cubicBezTo>
                  <a:cubicBezTo>
                    <a:pt x="152" y="15"/>
                    <a:pt x="153" y="14"/>
                    <a:pt x="154" y="13"/>
                  </a:cubicBezTo>
                  <a:cubicBezTo>
                    <a:pt x="155" y="12"/>
                    <a:pt x="156" y="11"/>
                    <a:pt x="156" y="11"/>
                  </a:cubicBezTo>
                  <a:cubicBezTo>
                    <a:pt x="156" y="11"/>
                    <a:pt x="157" y="10"/>
                    <a:pt x="157" y="10"/>
                  </a:cubicBezTo>
                  <a:cubicBezTo>
                    <a:pt x="158" y="10"/>
                    <a:pt x="160" y="10"/>
                    <a:pt x="162" y="10"/>
                  </a:cubicBezTo>
                  <a:cubicBezTo>
                    <a:pt x="164" y="10"/>
                    <a:pt x="166" y="10"/>
                    <a:pt x="167" y="10"/>
                  </a:cubicBezTo>
                  <a:cubicBezTo>
                    <a:pt x="168" y="10"/>
                    <a:pt x="168" y="10"/>
                    <a:pt x="167" y="10"/>
                  </a:cubicBezTo>
                  <a:cubicBezTo>
                    <a:pt x="167" y="9"/>
                    <a:pt x="166" y="8"/>
                    <a:pt x="164" y="6"/>
                  </a:cubicBezTo>
                  <a:cubicBezTo>
                    <a:pt x="163" y="5"/>
                    <a:pt x="162" y="4"/>
                    <a:pt x="161" y="4"/>
                  </a:cubicBezTo>
                  <a:cubicBezTo>
                    <a:pt x="161" y="3"/>
                    <a:pt x="161" y="3"/>
                    <a:pt x="160" y="3"/>
                  </a:cubicBezTo>
                  <a:cubicBezTo>
                    <a:pt x="160" y="3"/>
                    <a:pt x="157" y="3"/>
                    <a:pt x="154" y="3"/>
                  </a:cubicBezTo>
                  <a:cubicBezTo>
                    <a:pt x="152" y="3"/>
                    <a:pt x="149" y="3"/>
                    <a:pt x="149" y="3"/>
                  </a:cubicBezTo>
                  <a:cubicBezTo>
                    <a:pt x="148" y="3"/>
                    <a:pt x="147" y="4"/>
                    <a:pt x="145" y="5"/>
                  </a:cubicBezTo>
                  <a:cubicBezTo>
                    <a:pt x="143" y="6"/>
                    <a:pt x="141" y="8"/>
                    <a:pt x="140" y="8"/>
                  </a:cubicBezTo>
                  <a:cubicBezTo>
                    <a:pt x="140" y="9"/>
                    <a:pt x="138" y="9"/>
                    <a:pt x="136" y="9"/>
                  </a:cubicBezTo>
                  <a:cubicBezTo>
                    <a:pt x="135" y="9"/>
                    <a:pt x="112" y="9"/>
                    <a:pt x="86" y="9"/>
                  </a:cubicBezTo>
                  <a:cubicBezTo>
                    <a:pt x="61" y="9"/>
                    <a:pt x="39" y="9"/>
                    <a:pt x="38" y="9"/>
                  </a:cubicBezTo>
                  <a:cubicBezTo>
                    <a:pt x="37" y="9"/>
                    <a:pt x="35" y="9"/>
                    <a:pt x="34" y="8"/>
                  </a:cubicBezTo>
                  <a:cubicBezTo>
                    <a:pt x="33" y="7"/>
                    <a:pt x="31" y="5"/>
                    <a:pt x="29" y="4"/>
                  </a:cubicBezTo>
                  <a:cubicBezTo>
                    <a:pt x="28" y="2"/>
                    <a:pt x="26" y="1"/>
                    <a:pt x="25" y="0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23" y="0"/>
                    <a:pt x="20" y="0"/>
                    <a:pt x="16" y="0"/>
                  </a:cubicBezTo>
                  <a:cubicBezTo>
                    <a:pt x="13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7" y="1"/>
                    <a:pt x="6" y="3"/>
                    <a:pt x="4" y="4"/>
                  </a:cubicBezTo>
                  <a:cubicBezTo>
                    <a:pt x="3" y="6"/>
                    <a:pt x="1" y="7"/>
                    <a:pt x="1" y="8"/>
                  </a:cubicBezTo>
                  <a:cubicBezTo>
                    <a:pt x="0" y="8"/>
                    <a:pt x="0" y="9"/>
                    <a:pt x="1" y="9"/>
                  </a:cubicBezTo>
                  <a:close/>
                  <a:moveTo>
                    <a:pt x="37" y="12"/>
                  </a:moveTo>
                  <a:cubicBezTo>
                    <a:pt x="138" y="12"/>
                    <a:pt x="138" y="12"/>
                    <a:pt x="138" y="12"/>
                  </a:cubicBezTo>
                  <a:cubicBezTo>
                    <a:pt x="138" y="15"/>
                    <a:pt x="138" y="15"/>
                    <a:pt x="138" y="15"/>
                  </a:cubicBezTo>
                  <a:cubicBezTo>
                    <a:pt x="37" y="15"/>
                    <a:pt x="37" y="15"/>
                    <a:pt x="37" y="15"/>
                  </a:cubicBezTo>
                  <a:lnTo>
                    <a:pt x="37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3" name="Freeform 652"/>
            <p:cNvSpPr>
              <a:spLocks noEditPoints="1"/>
            </p:cNvSpPr>
            <p:nvPr/>
          </p:nvSpPr>
          <p:spPr bwMode="auto">
            <a:xfrm>
              <a:off x="5325429" y="5044733"/>
              <a:ext cx="325656" cy="211957"/>
            </a:xfrm>
            <a:custGeom>
              <a:avLst/>
              <a:gdLst>
                <a:gd name="T0" fmla="*/ 111 w 112"/>
                <a:gd name="T1" fmla="*/ 21 h 73"/>
                <a:gd name="T2" fmla="*/ 100 w 112"/>
                <a:gd name="T3" fmla="*/ 20 h 73"/>
                <a:gd name="T4" fmla="*/ 72 w 112"/>
                <a:gd name="T5" fmla="*/ 0 h 73"/>
                <a:gd name="T6" fmla="*/ 16 w 112"/>
                <a:gd name="T7" fmla="*/ 21 h 73"/>
                <a:gd name="T8" fmla="*/ 9 w 112"/>
                <a:gd name="T9" fmla="*/ 17 h 73"/>
                <a:gd name="T10" fmla="*/ 6 w 112"/>
                <a:gd name="T11" fmla="*/ 29 h 73"/>
                <a:gd name="T12" fmla="*/ 14 w 112"/>
                <a:gd name="T13" fmla="*/ 28 h 73"/>
                <a:gd name="T14" fmla="*/ 3 w 112"/>
                <a:gd name="T15" fmla="*/ 45 h 73"/>
                <a:gd name="T16" fmla="*/ 13 w 112"/>
                <a:gd name="T17" fmla="*/ 71 h 73"/>
                <a:gd name="T18" fmla="*/ 24 w 112"/>
                <a:gd name="T19" fmla="*/ 73 h 73"/>
                <a:gd name="T20" fmla="*/ 26 w 112"/>
                <a:gd name="T21" fmla="*/ 60 h 73"/>
                <a:gd name="T22" fmla="*/ 86 w 112"/>
                <a:gd name="T23" fmla="*/ 71 h 73"/>
                <a:gd name="T24" fmla="*/ 97 w 112"/>
                <a:gd name="T25" fmla="*/ 73 h 73"/>
                <a:gd name="T26" fmla="*/ 99 w 112"/>
                <a:gd name="T27" fmla="*/ 59 h 73"/>
                <a:gd name="T28" fmla="*/ 99 w 112"/>
                <a:gd name="T29" fmla="*/ 31 h 73"/>
                <a:gd name="T30" fmla="*/ 101 w 112"/>
                <a:gd name="T31" fmla="*/ 28 h 73"/>
                <a:gd name="T32" fmla="*/ 22 w 112"/>
                <a:gd name="T33" fmla="*/ 25 h 73"/>
                <a:gd name="T34" fmla="*/ 41 w 112"/>
                <a:gd name="T35" fmla="*/ 7 h 73"/>
                <a:gd name="T36" fmla="*/ 42 w 112"/>
                <a:gd name="T37" fmla="*/ 14 h 73"/>
                <a:gd name="T38" fmla="*/ 42 w 112"/>
                <a:gd name="T39" fmla="*/ 16 h 73"/>
                <a:gd name="T40" fmla="*/ 48 w 112"/>
                <a:gd name="T41" fmla="*/ 22 h 73"/>
                <a:gd name="T42" fmla="*/ 48 w 112"/>
                <a:gd name="T43" fmla="*/ 23 h 73"/>
                <a:gd name="T44" fmla="*/ 49 w 112"/>
                <a:gd name="T45" fmla="*/ 23 h 73"/>
                <a:gd name="T46" fmla="*/ 52 w 112"/>
                <a:gd name="T47" fmla="*/ 20 h 73"/>
                <a:gd name="T48" fmla="*/ 45 w 112"/>
                <a:gd name="T49" fmla="*/ 16 h 73"/>
                <a:gd name="T50" fmla="*/ 57 w 112"/>
                <a:gd name="T51" fmla="*/ 14 h 73"/>
                <a:gd name="T52" fmla="*/ 56 w 112"/>
                <a:gd name="T53" fmla="*/ 18 h 73"/>
                <a:gd name="T54" fmla="*/ 66 w 112"/>
                <a:gd name="T55" fmla="*/ 19 h 73"/>
                <a:gd name="T56" fmla="*/ 60 w 112"/>
                <a:gd name="T57" fmla="*/ 14 h 73"/>
                <a:gd name="T58" fmla="*/ 59 w 112"/>
                <a:gd name="T59" fmla="*/ 12 h 73"/>
                <a:gd name="T60" fmla="*/ 48 w 112"/>
                <a:gd name="T61" fmla="*/ 7 h 73"/>
                <a:gd name="T62" fmla="*/ 91 w 112"/>
                <a:gd name="T63" fmla="*/ 25 h 73"/>
                <a:gd name="T64" fmla="*/ 20 w 112"/>
                <a:gd name="T65" fmla="*/ 30 h 73"/>
                <a:gd name="T66" fmla="*/ 10 w 112"/>
                <a:gd name="T67" fmla="*/ 45 h 73"/>
                <a:gd name="T68" fmla="*/ 20 w 112"/>
                <a:gd name="T69" fmla="*/ 41 h 73"/>
                <a:gd name="T70" fmla="*/ 20 w 112"/>
                <a:gd name="T71" fmla="*/ 49 h 73"/>
                <a:gd name="T72" fmla="*/ 10 w 112"/>
                <a:gd name="T73" fmla="*/ 45 h 73"/>
                <a:gd name="T74" fmla="*/ 36 w 112"/>
                <a:gd name="T75" fmla="*/ 49 h 73"/>
                <a:gd name="T76" fmla="*/ 34 w 112"/>
                <a:gd name="T77" fmla="*/ 43 h 73"/>
                <a:gd name="T78" fmla="*/ 37 w 112"/>
                <a:gd name="T79" fmla="*/ 43 h 73"/>
                <a:gd name="T80" fmla="*/ 46 w 112"/>
                <a:gd name="T81" fmla="*/ 48 h 73"/>
                <a:gd name="T82" fmla="*/ 42 w 112"/>
                <a:gd name="T83" fmla="*/ 48 h 73"/>
                <a:gd name="T84" fmla="*/ 44 w 112"/>
                <a:gd name="T85" fmla="*/ 41 h 73"/>
                <a:gd name="T86" fmla="*/ 46 w 112"/>
                <a:gd name="T87" fmla="*/ 48 h 73"/>
                <a:gd name="T88" fmla="*/ 52 w 112"/>
                <a:gd name="T89" fmla="*/ 49 h 73"/>
                <a:gd name="T90" fmla="*/ 50 w 112"/>
                <a:gd name="T91" fmla="*/ 43 h 73"/>
                <a:gd name="T92" fmla="*/ 54 w 112"/>
                <a:gd name="T93" fmla="*/ 43 h 73"/>
                <a:gd name="T94" fmla="*/ 62 w 112"/>
                <a:gd name="T95" fmla="*/ 48 h 73"/>
                <a:gd name="T96" fmla="*/ 58 w 112"/>
                <a:gd name="T97" fmla="*/ 48 h 73"/>
                <a:gd name="T98" fmla="*/ 60 w 112"/>
                <a:gd name="T99" fmla="*/ 41 h 73"/>
                <a:gd name="T100" fmla="*/ 62 w 112"/>
                <a:gd name="T101" fmla="*/ 48 h 73"/>
                <a:gd name="T102" fmla="*/ 68 w 112"/>
                <a:gd name="T103" fmla="*/ 49 h 73"/>
                <a:gd name="T104" fmla="*/ 67 w 112"/>
                <a:gd name="T105" fmla="*/ 43 h 73"/>
                <a:gd name="T106" fmla="*/ 70 w 112"/>
                <a:gd name="T107" fmla="*/ 43 h 73"/>
                <a:gd name="T108" fmla="*/ 78 w 112"/>
                <a:gd name="T109" fmla="*/ 48 h 73"/>
                <a:gd name="T110" fmla="*/ 75 w 112"/>
                <a:gd name="T111" fmla="*/ 48 h 73"/>
                <a:gd name="T112" fmla="*/ 77 w 112"/>
                <a:gd name="T113" fmla="*/ 41 h 73"/>
                <a:gd name="T114" fmla="*/ 78 w 112"/>
                <a:gd name="T115" fmla="*/ 48 h 73"/>
                <a:gd name="T116" fmla="*/ 98 w 112"/>
                <a:gd name="T117" fmla="*/ 49 h 73"/>
                <a:gd name="T118" fmla="*/ 88 w 112"/>
                <a:gd name="T119" fmla="*/ 45 h 73"/>
                <a:gd name="T120" fmla="*/ 98 w 112"/>
                <a:gd name="T121" fmla="*/ 4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2" h="73">
                  <a:moveTo>
                    <a:pt x="106" y="29"/>
                  </a:moveTo>
                  <a:cubicBezTo>
                    <a:pt x="110" y="28"/>
                    <a:pt x="112" y="24"/>
                    <a:pt x="111" y="21"/>
                  </a:cubicBezTo>
                  <a:cubicBezTo>
                    <a:pt x="110" y="18"/>
                    <a:pt x="107" y="16"/>
                    <a:pt x="103" y="17"/>
                  </a:cubicBezTo>
                  <a:cubicBezTo>
                    <a:pt x="102" y="17"/>
                    <a:pt x="100" y="18"/>
                    <a:pt x="100" y="20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2" y="9"/>
                    <a:pt x="82" y="0"/>
                    <a:pt x="7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0" y="0"/>
                    <a:pt x="20" y="9"/>
                    <a:pt x="16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2" y="18"/>
                    <a:pt x="10" y="17"/>
                    <a:pt x="9" y="17"/>
                  </a:cubicBezTo>
                  <a:cubicBezTo>
                    <a:pt x="5" y="16"/>
                    <a:pt x="2" y="18"/>
                    <a:pt x="1" y="21"/>
                  </a:cubicBezTo>
                  <a:cubicBezTo>
                    <a:pt x="0" y="24"/>
                    <a:pt x="2" y="28"/>
                    <a:pt x="6" y="29"/>
                  </a:cubicBezTo>
                  <a:cubicBezTo>
                    <a:pt x="7" y="29"/>
                    <a:pt x="9" y="29"/>
                    <a:pt x="11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7" y="33"/>
                    <a:pt x="3" y="38"/>
                    <a:pt x="3" y="45"/>
                  </a:cubicBezTo>
                  <a:cubicBezTo>
                    <a:pt x="3" y="52"/>
                    <a:pt x="7" y="57"/>
                    <a:pt x="13" y="59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3" y="72"/>
                    <a:pt x="14" y="73"/>
                    <a:pt x="15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5" y="73"/>
                    <a:pt x="26" y="72"/>
                    <a:pt x="26" y="71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6" y="71"/>
                    <a:pt x="86" y="71"/>
                    <a:pt x="86" y="71"/>
                  </a:cubicBezTo>
                  <a:cubicBezTo>
                    <a:pt x="86" y="72"/>
                    <a:pt x="87" y="73"/>
                    <a:pt x="88" y="73"/>
                  </a:cubicBezTo>
                  <a:cubicBezTo>
                    <a:pt x="97" y="73"/>
                    <a:pt x="97" y="73"/>
                    <a:pt x="97" y="73"/>
                  </a:cubicBezTo>
                  <a:cubicBezTo>
                    <a:pt x="98" y="73"/>
                    <a:pt x="99" y="72"/>
                    <a:pt x="99" y="71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105" y="57"/>
                    <a:pt x="110" y="52"/>
                    <a:pt x="110" y="45"/>
                  </a:cubicBezTo>
                  <a:cubicBezTo>
                    <a:pt x="110" y="38"/>
                    <a:pt x="105" y="33"/>
                    <a:pt x="99" y="31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101" y="28"/>
                    <a:pt x="101" y="28"/>
                    <a:pt x="101" y="28"/>
                  </a:cubicBezTo>
                  <a:cubicBezTo>
                    <a:pt x="103" y="29"/>
                    <a:pt x="105" y="29"/>
                    <a:pt x="106" y="29"/>
                  </a:cubicBezTo>
                  <a:close/>
                  <a:moveTo>
                    <a:pt x="22" y="25"/>
                  </a:moveTo>
                  <a:cubicBezTo>
                    <a:pt x="24" y="15"/>
                    <a:pt x="33" y="7"/>
                    <a:pt x="40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52" y="20"/>
                    <a:pt x="52" y="20"/>
                    <a:pt x="52" y="20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9" y="15"/>
                    <a:pt x="49" y="15"/>
                    <a:pt x="49" y="15"/>
                  </a:cubicBezTo>
                  <a:cubicBezTo>
                    <a:pt x="57" y="14"/>
                    <a:pt x="57" y="14"/>
                    <a:pt x="57" y="1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11"/>
                    <a:pt x="50" y="11"/>
                    <a:pt x="50" y="11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9" y="7"/>
                    <a:pt x="88" y="15"/>
                    <a:pt x="91" y="25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20" y="30"/>
                    <a:pt x="20" y="30"/>
                    <a:pt x="20" y="30"/>
                  </a:cubicBezTo>
                  <a:lnTo>
                    <a:pt x="22" y="25"/>
                  </a:lnTo>
                  <a:close/>
                  <a:moveTo>
                    <a:pt x="10" y="45"/>
                  </a:moveTo>
                  <a:cubicBezTo>
                    <a:pt x="10" y="43"/>
                    <a:pt x="12" y="41"/>
                    <a:pt x="14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2" y="41"/>
                    <a:pt x="24" y="43"/>
                    <a:pt x="24" y="45"/>
                  </a:cubicBezTo>
                  <a:cubicBezTo>
                    <a:pt x="24" y="47"/>
                    <a:pt x="22" y="49"/>
                    <a:pt x="20" y="49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2" y="49"/>
                    <a:pt x="10" y="47"/>
                    <a:pt x="10" y="45"/>
                  </a:cubicBezTo>
                  <a:close/>
                  <a:moveTo>
                    <a:pt x="37" y="48"/>
                  </a:moveTo>
                  <a:cubicBezTo>
                    <a:pt x="37" y="49"/>
                    <a:pt x="37" y="49"/>
                    <a:pt x="36" y="49"/>
                  </a:cubicBezTo>
                  <a:cubicBezTo>
                    <a:pt x="35" y="49"/>
                    <a:pt x="34" y="49"/>
                    <a:pt x="34" y="48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34" y="42"/>
                    <a:pt x="35" y="41"/>
                    <a:pt x="36" y="41"/>
                  </a:cubicBezTo>
                  <a:cubicBezTo>
                    <a:pt x="37" y="41"/>
                    <a:pt x="37" y="42"/>
                    <a:pt x="37" y="43"/>
                  </a:cubicBezTo>
                  <a:lnTo>
                    <a:pt x="37" y="48"/>
                  </a:lnTo>
                  <a:close/>
                  <a:moveTo>
                    <a:pt x="46" y="48"/>
                  </a:moveTo>
                  <a:cubicBezTo>
                    <a:pt x="46" y="49"/>
                    <a:pt x="45" y="49"/>
                    <a:pt x="44" y="49"/>
                  </a:cubicBezTo>
                  <a:cubicBezTo>
                    <a:pt x="43" y="49"/>
                    <a:pt x="42" y="49"/>
                    <a:pt x="42" y="4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2" y="42"/>
                    <a:pt x="43" y="41"/>
                    <a:pt x="44" y="41"/>
                  </a:cubicBezTo>
                  <a:cubicBezTo>
                    <a:pt x="45" y="41"/>
                    <a:pt x="46" y="42"/>
                    <a:pt x="46" y="43"/>
                  </a:cubicBezTo>
                  <a:lnTo>
                    <a:pt x="46" y="48"/>
                  </a:lnTo>
                  <a:close/>
                  <a:moveTo>
                    <a:pt x="54" y="48"/>
                  </a:moveTo>
                  <a:cubicBezTo>
                    <a:pt x="54" y="49"/>
                    <a:pt x="53" y="49"/>
                    <a:pt x="52" y="49"/>
                  </a:cubicBezTo>
                  <a:cubicBezTo>
                    <a:pt x="51" y="49"/>
                    <a:pt x="50" y="49"/>
                    <a:pt x="50" y="48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2"/>
                    <a:pt x="51" y="41"/>
                    <a:pt x="52" y="41"/>
                  </a:cubicBezTo>
                  <a:cubicBezTo>
                    <a:pt x="53" y="41"/>
                    <a:pt x="54" y="42"/>
                    <a:pt x="54" y="43"/>
                  </a:cubicBezTo>
                  <a:lnTo>
                    <a:pt x="54" y="48"/>
                  </a:lnTo>
                  <a:close/>
                  <a:moveTo>
                    <a:pt x="62" y="48"/>
                  </a:moveTo>
                  <a:cubicBezTo>
                    <a:pt x="62" y="49"/>
                    <a:pt x="61" y="49"/>
                    <a:pt x="60" y="49"/>
                  </a:cubicBezTo>
                  <a:cubicBezTo>
                    <a:pt x="59" y="49"/>
                    <a:pt x="58" y="49"/>
                    <a:pt x="58" y="4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8" y="42"/>
                    <a:pt x="59" y="41"/>
                    <a:pt x="60" y="41"/>
                  </a:cubicBezTo>
                  <a:cubicBezTo>
                    <a:pt x="61" y="41"/>
                    <a:pt x="62" y="42"/>
                    <a:pt x="62" y="43"/>
                  </a:cubicBezTo>
                  <a:lnTo>
                    <a:pt x="62" y="48"/>
                  </a:lnTo>
                  <a:close/>
                  <a:moveTo>
                    <a:pt x="70" y="48"/>
                  </a:moveTo>
                  <a:cubicBezTo>
                    <a:pt x="70" y="49"/>
                    <a:pt x="69" y="49"/>
                    <a:pt x="68" y="49"/>
                  </a:cubicBezTo>
                  <a:cubicBezTo>
                    <a:pt x="67" y="49"/>
                    <a:pt x="67" y="49"/>
                    <a:pt x="67" y="48"/>
                  </a:cubicBezTo>
                  <a:cubicBezTo>
                    <a:pt x="67" y="43"/>
                    <a:pt x="67" y="43"/>
                    <a:pt x="67" y="43"/>
                  </a:cubicBezTo>
                  <a:cubicBezTo>
                    <a:pt x="67" y="42"/>
                    <a:pt x="67" y="41"/>
                    <a:pt x="68" y="41"/>
                  </a:cubicBezTo>
                  <a:cubicBezTo>
                    <a:pt x="69" y="41"/>
                    <a:pt x="70" y="42"/>
                    <a:pt x="70" y="43"/>
                  </a:cubicBezTo>
                  <a:lnTo>
                    <a:pt x="70" y="48"/>
                  </a:lnTo>
                  <a:close/>
                  <a:moveTo>
                    <a:pt x="78" y="48"/>
                  </a:moveTo>
                  <a:cubicBezTo>
                    <a:pt x="78" y="49"/>
                    <a:pt x="78" y="49"/>
                    <a:pt x="77" y="49"/>
                  </a:cubicBezTo>
                  <a:cubicBezTo>
                    <a:pt x="76" y="49"/>
                    <a:pt x="75" y="49"/>
                    <a:pt x="75" y="48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2"/>
                    <a:pt x="76" y="41"/>
                    <a:pt x="77" y="41"/>
                  </a:cubicBezTo>
                  <a:cubicBezTo>
                    <a:pt x="78" y="41"/>
                    <a:pt x="78" y="42"/>
                    <a:pt x="78" y="43"/>
                  </a:cubicBezTo>
                  <a:lnTo>
                    <a:pt x="78" y="48"/>
                  </a:lnTo>
                  <a:close/>
                  <a:moveTo>
                    <a:pt x="102" y="45"/>
                  </a:moveTo>
                  <a:cubicBezTo>
                    <a:pt x="102" y="47"/>
                    <a:pt x="100" y="49"/>
                    <a:pt x="98" y="49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0" y="49"/>
                    <a:pt x="88" y="47"/>
                    <a:pt x="88" y="45"/>
                  </a:cubicBezTo>
                  <a:cubicBezTo>
                    <a:pt x="88" y="43"/>
                    <a:pt x="90" y="41"/>
                    <a:pt x="92" y="41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0" y="41"/>
                    <a:pt x="102" y="43"/>
                    <a:pt x="102" y="4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6" name="组 5"/>
          <p:cNvGrpSpPr>
            <a:grpSpLocks noChangeAspect="1"/>
          </p:cNvGrpSpPr>
          <p:nvPr/>
        </p:nvGrpSpPr>
        <p:grpSpPr>
          <a:xfrm>
            <a:off x="5413935" y="2974607"/>
            <a:ext cx="576000" cy="574996"/>
            <a:chOff x="8485188" y="1112838"/>
            <a:chExt cx="909638" cy="908050"/>
          </a:xfrm>
        </p:grpSpPr>
        <p:sp>
          <p:nvSpPr>
            <p:cNvPr id="1048724" name="Freeform 25"/>
            <p:cNvSpPr/>
            <p:nvPr/>
          </p:nvSpPr>
          <p:spPr bwMode="auto">
            <a:xfrm>
              <a:off x="8820150" y="1112838"/>
              <a:ext cx="431800" cy="277813"/>
            </a:xfrm>
            <a:custGeom>
              <a:avLst/>
              <a:gdLst>
                <a:gd name="T0" fmla="*/ 224 w 224"/>
                <a:gd name="T1" fmla="*/ 47 h 144"/>
                <a:gd name="T2" fmla="*/ 196 w 224"/>
                <a:gd name="T3" fmla="*/ 64 h 144"/>
                <a:gd name="T4" fmla="*/ 194 w 224"/>
                <a:gd name="T5" fmla="*/ 65 h 144"/>
                <a:gd name="T6" fmla="*/ 193 w 224"/>
                <a:gd name="T7" fmla="*/ 63 h 144"/>
                <a:gd name="T8" fmla="*/ 170 w 224"/>
                <a:gd name="T9" fmla="*/ 25 h 144"/>
                <a:gd name="T10" fmla="*/ 163 w 224"/>
                <a:gd name="T11" fmla="*/ 12 h 144"/>
                <a:gd name="T12" fmla="*/ 117 w 224"/>
                <a:gd name="T13" fmla="*/ 0 h 144"/>
                <a:gd name="T14" fmla="*/ 86 w 224"/>
                <a:gd name="T15" fmla="*/ 0 h 144"/>
                <a:gd name="T16" fmla="*/ 63 w 224"/>
                <a:gd name="T17" fmla="*/ 0 h 144"/>
                <a:gd name="T18" fmla="*/ 41 w 224"/>
                <a:gd name="T19" fmla="*/ 1 h 144"/>
                <a:gd name="T20" fmla="*/ 22 w 224"/>
                <a:gd name="T21" fmla="*/ 1 h 144"/>
                <a:gd name="T22" fmla="*/ 0 w 224"/>
                <a:gd name="T23" fmla="*/ 1 h 144"/>
                <a:gd name="T24" fmla="*/ 56 w 224"/>
                <a:gd name="T25" fmla="*/ 43 h 144"/>
                <a:gd name="T26" fmla="*/ 100 w 224"/>
                <a:gd name="T27" fmla="*/ 117 h 144"/>
                <a:gd name="T28" fmla="*/ 101 w 224"/>
                <a:gd name="T29" fmla="*/ 119 h 144"/>
                <a:gd name="T30" fmla="*/ 99 w 224"/>
                <a:gd name="T31" fmla="*/ 120 h 144"/>
                <a:gd name="T32" fmla="*/ 73 w 224"/>
                <a:gd name="T33" fmla="*/ 135 h 144"/>
                <a:gd name="T34" fmla="*/ 181 w 224"/>
                <a:gd name="T35" fmla="*/ 144 h 144"/>
                <a:gd name="T36" fmla="*/ 224 w 224"/>
                <a:gd name="T37" fmla="*/ 4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4" h="144">
                  <a:moveTo>
                    <a:pt x="224" y="47"/>
                  </a:moveTo>
                  <a:cubicBezTo>
                    <a:pt x="215" y="53"/>
                    <a:pt x="205" y="58"/>
                    <a:pt x="196" y="64"/>
                  </a:cubicBezTo>
                  <a:cubicBezTo>
                    <a:pt x="194" y="65"/>
                    <a:pt x="194" y="65"/>
                    <a:pt x="194" y="65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86" y="49"/>
                    <a:pt x="178" y="37"/>
                    <a:pt x="170" y="25"/>
                  </a:cubicBezTo>
                  <a:cubicBezTo>
                    <a:pt x="168" y="20"/>
                    <a:pt x="166" y="15"/>
                    <a:pt x="163" y="12"/>
                  </a:cubicBezTo>
                  <a:cubicBezTo>
                    <a:pt x="157" y="3"/>
                    <a:pt x="135" y="1"/>
                    <a:pt x="117" y="0"/>
                  </a:cubicBezTo>
                  <a:cubicBezTo>
                    <a:pt x="107" y="0"/>
                    <a:pt x="97" y="0"/>
                    <a:pt x="86" y="0"/>
                  </a:cubicBezTo>
                  <a:cubicBezTo>
                    <a:pt x="78" y="0"/>
                    <a:pt x="70" y="0"/>
                    <a:pt x="63" y="0"/>
                  </a:cubicBezTo>
                  <a:cubicBezTo>
                    <a:pt x="55" y="1"/>
                    <a:pt x="48" y="1"/>
                    <a:pt x="41" y="1"/>
                  </a:cubicBezTo>
                  <a:cubicBezTo>
                    <a:pt x="34" y="1"/>
                    <a:pt x="28" y="1"/>
                    <a:pt x="22" y="1"/>
                  </a:cubicBezTo>
                  <a:cubicBezTo>
                    <a:pt x="14" y="1"/>
                    <a:pt x="7" y="1"/>
                    <a:pt x="0" y="1"/>
                  </a:cubicBezTo>
                  <a:cubicBezTo>
                    <a:pt x="26" y="7"/>
                    <a:pt x="44" y="23"/>
                    <a:pt x="56" y="43"/>
                  </a:cubicBezTo>
                  <a:cubicBezTo>
                    <a:pt x="71" y="67"/>
                    <a:pt x="86" y="93"/>
                    <a:pt x="100" y="117"/>
                  </a:cubicBezTo>
                  <a:cubicBezTo>
                    <a:pt x="101" y="119"/>
                    <a:pt x="101" y="119"/>
                    <a:pt x="101" y="119"/>
                  </a:cubicBezTo>
                  <a:cubicBezTo>
                    <a:pt x="99" y="120"/>
                    <a:pt x="99" y="120"/>
                    <a:pt x="99" y="120"/>
                  </a:cubicBezTo>
                  <a:cubicBezTo>
                    <a:pt x="91" y="125"/>
                    <a:pt x="82" y="130"/>
                    <a:pt x="73" y="135"/>
                  </a:cubicBezTo>
                  <a:cubicBezTo>
                    <a:pt x="109" y="138"/>
                    <a:pt x="145" y="141"/>
                    <a:pt x="181" y="144"/>
                  </a:cubicBezTo>
                  <a:cubicBezTo>
                    <a:pt x="195" y="112"/>
                    <a:pt x="210" y="79"/>
                    <a:pt x="224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5" name="Freeform 26"/>
            <p:cNvSpPr/>
            <p:nvPr/>
          </p:nvSpPr>
          <p:spPr bwMode="auto">
            <a:xfrm>
              <a:off x="8602663" y="1127126"/>
              <a:ext cx="323850" cy="320675"/>
            </a:xfrm>
            <a:custGeom>
              <a:avLst/>
              <a:gdLst>
                <a:gd name="T0" fmla="*/ 64 w 168"/>
                <a:gd name="T1" fmla="*/ 10 h 166"/>
                <a:gd name="T2" fmla="*/ 56 w 168"/>
                <a:gd name="T3" fmla="*/ 22 h 166"/>
                <a:gd name="T4" fmla="*/ 0 w 168"/>
                <a:gd name="T5" fmla="*/ 114 h 166"/>
                <a:gd name="T6" fmla="*/ 94 w 168"/>
                <a:gd name="T7" fmla="*/ 166 h 166"/>
                <a:gd name="T8" fmla="*/ 102 w 168"/>
                <a:gd name="T9" fmla="*/ 153 h 166"/>
                <a:gd name="T10" fmla="*/ 168 w 168"/>
                <a:gd name="T11" fmla="*/ 54 h 166"/>
                <a:gd name="T12" fmla="*/ 138 w 168"/>
                <a:gd name="T13" fmla="*/ 18 h 166"/>
                <a:gd name="T14" fmla="*/ 103 w 168"/>
                <a:gd name="T15" fmla="*/ 2 h 166"/>
                <a:gd name="T16" fmla="*/ 90 w 168"/>
                <a:gd name="T17" fmla="*/ 0 h 166"/>
                <a:gd name="T18" fmla="*/ 87 w 168"/>
                <a:gd name="T19" fmla="*/ 1 h 166"/>
                <a:gd name="T20" fmla="*/ 64 w 168"/>
                <a:gd name="T21" fmla="*/ 1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" h="166">
                  <a:moveTo>
                    <a:pt x="64" y="10"/>
                  </a:moveTo>
                  <a:cubicBezTo>
                    <a:pt x="61" y="12"/>
                    <a:pt x="59" y="17"/>
                    <a:pt x="56" y="22"/>
                  </a:cubicBezTo>
                  <a:cubicBezTo>
                    <a:pt x="38" y="52"/>
                    <a:pt x="18" y="85"/>
                    <a:pt x="0" y="114"/>
                  </a:cubicBezTo>
                  <a:cubicBezTo>
                    <a:pt x="32" y="131"/>
                    <a:pt x="63" y="148"/>
                    <a:pt x="94" y="166"/>
                  </a:cubicBezTo>
                  <a:cubicBezTo>
                    <a:pt x="97" y="162"/>
                    <a:pt x="100" y="158"/>
                    <a:pt x="102" y="153"/>
                  </a:cubicBezTo>
                  <a:cubicBezTo>
                    <a:pt x="124" y="120"/>
                    <a:pt x="146" y="87"/>
                    <a:pt x="168" y="54"/>
                  </a:cubicBezTo>
                  <a:cubicBezTo>
                    <a:pt x="160" y="40"/>
                    <a:pt x="151" y="27"/>
                    <a:pt x="138" y="18"/>
                  </a:cubicBezTo>
                  <a:cubicBezTo>
                    <a:pt x="129" y="11"/>
                    <a:pt x="117" y="5"/>
                    <a:pt x="103" y="2"/>
                  </a:cubicBezTo>
                  <a:cubicBezTo>
                    <a:pt x="99" y="1"/>
                    <a:pt x="94" y="0"/>
                    <a:pt x="90" y="0"/>
                  </a:cubicBezTo>
                  <a:cubicBezTo>
                    <a:pt x="89" y="0"/>
                    <a:pt x="88" y="1"/>
                    <a:pt x="87" y="1"/>
                  </a:cubicBezTo>
                  <a:cubicBezTo>
                    <a:pt x="79" y="3"/>
                    <a:pt x="68" y="5"/>
                    <a:pt x="64" y="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6" name="Freeform 27"/>
            <p:cNvSpPr/>
            <p:nvPr/>
          </p:nvSpPr>
          <p:spPr bwMode="auto">
            <a:xfrm>
              <a:off x="9104313" y="1390651"/>
              <a:ext cx="290513" cy="336550"/>
            </a:xfrm>
            <a:custGeom>
              <a:avLst/>
              <a:gdLst>
                <a:gd name="T0" fmla="*/ 77 w 151"/>
                <a:gd name="T1" fmla="*/ 175 h 175"/>
                <a:gd name="T2" fmla="*/ 77 w 151"/>
                <a:gd name="T3" fmla="*/ 175 h 175"/>
                <a:gd name="T4" fmla="*/ 82 w 151"/>
                <a:gd name="T5" fmla="*/ 174 h 175"/>
                <a:gd name="T6" fmla="*/ 134 w 151"/>
                <a:gd name="T7" fmla="*/ 146 h 175"/>
                <a:gd name="T8" fmla="*/ 147 w 151"/>
                <a:gd name="T9" fmla="*/ 130 h 175"/>
                <a:gd name="T10" fmla="*/ 151 w 151"/>
                <a:gd name="T11" fmla="*/ 110 h 175"/>
                <a:gd name="T12" fmla="*/ 150 w 151"/>
                <a:gd name="T13" fmla="*/ 102 h 175"/>
                <a:gd name="T14" fmla="*/ 143 w 151"/>
                <a:gd name="T15" fmla="*/ 89 h 175"/>
                <a:gd name="T16" fmla="*/ 95 w 151"/>
                <a:gd name="T17" fmla="*/ 0 h 175"/>
                <a:gd name="T18" fmla="*/ 0 w 151"/>
                <a:gd name="T19" fmla="*/ 57 h 175"/>
                <a:gd name="T20" fmla="*/ 72 w 151"/>
                <a:gd name="T21" fmla="*/ 169 h 175"/>
                <a:gd name="T22" fmla="*/ 77 w 151"/>
                <a:gd name="T23" fmla="*/ 175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1" h="175">
                  <a:moveTo>
                    <a:pt x="77" y="175"/>
                  </a:moveTo>
                  <a:cubicBezTo>
                    <a:pt x="77" y="175"/>
                    <a:pt x="77" y="175"/>
                    <a:pt x="77" y="175"/>
                  </a:cubicBezTo>
                  <a:cubicBezTo>
                    <a:pt x="78" y="175"/>
                    <a:pt x="80" y="175"/>
                    <a:pt x="82" y="174"/>
                  </a:cubicBezTo>
                  <a:cubicBezTo>
                    <a:pt x="106" y="171"/>
                    <a:pt x="121" y="159"/>
                    <a:pt x="134" y="146"/>
                  </a:cubicBezTo>
                  <a:cubicBezTo>
                    <a:pt x="139" y="142"/>
                    <a:pt x="145" y="135"/>
                    <a:pt x="147" y="130"/>
                  </a:cubicBezTo>
                  <a:cubicBezTo>
                    <a:pt x="149" y="125"/>
                    <a:pt x="151" y="117"/>
                    <a:pt x="151" y="110"/>
                  </a:cubicBezTo>
                  <a:cubicBezTo>
                    <a:pt x="151" y="107"/>
                    <a:pt x="151" y="104"/>
                    <a:pt x="150" y="102"/>
                  </a:cubicBezTo>
                  <a:cubicBezTo>
                    <a:pt x="149" y="98"/>
                    <a:pt x="145" y="94"/>
                    <a:pt x="143" y="89"/>
                  </a:cubicBezTo>
                  <a:cubicBezTo>
                    <a:pt x="127" y="60"/>
                    <a:pt x="111" y="28"/>
                    <a:pt x="95" y="0"/>
                  </a:cubicBezTo>
                  <a:cubicBezTo>
                    <a:pt x="63" y="19"/>
                    <a:pt x="32" y="38"/>
                    <a:pt x="0" y="57"/>
                  </a:cubicBezTo>
                  <a:cubicBezTo>
                    <a:pt x="24" y="94"/>
                    <a:pt x="48" y="132"/>
                    <a:pt x="72" y="169"/>
                  </a:cubicBezTo>
                  <a:cubicBezTo>
                    <a:pt x="73" y="171"/>
                    <a:pt x="76" y="175"/>
                    <a:pt x="77" y="1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7" name="Freeform 28"/>
            <p:cNvSpPr/>
            <p:nvPr/>
          </p:nvSpPr>
          <p:spPr bwMode="auto">
            <a:xfrm>
              <a:off x="8485188" y="1455738"/>
              <a:ext cx="288925" cy="254000"/>
            </a:xfrm>
            <a:custGeom>
              <a:avLst/>
              <a:gdLst>
                <a:gd name="T0" fmla="*/ 36 w 150"/>
                <a:gd name="T1" fmla="*/ 124 h 132"/>
                <a:gd name="T2" fmla="*/ 75 w 150"/>
                <a:gd name="T3" fmla="*/ 132 h 132"/>
                <a:gd name="T4" fmla="*/ 76 w 150"/>
                <a:gd name="T5" fmla="*/ 132 h 132"/>
                <a:gd name="T6" fmla="*/ 101 w 150"/>
                <a:gd name="T7" fmla="*/ 132 h 132"/>
                <a:gd name="T8" fmla="*/ 93 w 150"/>
                <a:gd name="T9" fmla="*/ 117 h 132"/>
                <a:gd name="T10" fmla="*/ 93 w 150"/>
                <a:gd name="T11" fmla="*/ 116 h 132"/>
                <a:gd name="T12" fmla="*/ 106 w 150"/>
                <a:gd name="T13" fmla="*/ 92 h 132"/>
                <a:gd name="T14" fmla="*/ 114 w 150"/>
                <a:gd name="T15" fmla="*/ 83 h 132"/>
                <a:gd name="T16" fmla="*/ 123 w 150"/>
                <a:gd name="T17" fmla="*/ 75 h 132"/>
                <a:gd name="T18" fmla="*/ 124 w 150"/>
                <a:gd name="T19" fmla="*/ 75 h 132"/>
                <a:gd name="T20" fmla="*/ 125 w 150"/>
                <a:gd name="T21" fmla="*/ 75 h 132"/>
                <a:gd name="T22" fmla="*/ 150 w 150"/>
                <a:gd name="T23" fmla="*/ 90 h 132"/>
                <a:gd name="T24" fmla="*/ 102 w 150"/>
                <a:gd name="T25" fmla="*/ 0 h 132"/>
                <a:gd name="T26" fmla="*/ 0 w 150"/>
                <a:gd name="T27" fmla="*/ 3 h 132"/>
                <a:gd name="T28" fmla="*/ 27 w 150"/>
                <a:gd name="T29" fmla="*/ 20 h 132"/>
                <a:gd name="T30" fmla="*/ 29 w 150"/>
                <a:gd name="T31" fmla="*/ 21 h 132"/>
                <a:gd name="T32" fmla="*/ 27 w 150"/>
                <a:gd name="T33" fmla="*/ 23 h 132"/>
                <a:gd name="T34" fmla="*/ 8 w 150"/>
                <a:gd name="T35" fmla="*/ 61 h 132"/>
                <a:gd name="T36" fmla="*/ 6 w 150"/>
                <a:gd name="T37" fmla="*/ 75 h 132"/>
                <a:gd name="T38" fmla="*/ 11 w 150"/>
                <a:gd name="T39" fmla="*/ 102 h 132"/>
                <a:gd name="T40" fmla="*/ 36 w 150"/>
                <a:gd name="T41" fmla="*/ 12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0" h="132">
                  <a:moveTo>
                    <a:pt x="36" y="124"/>
                  </a:moveTo>
                  <a:cubicBezTo>
                    <a:pt x="47" y="129"/>
                    <a:pt x="60" y="132"/>
                    <a:pt x="75" y="132"/>
                  </a:cubicBezTo>
                  <a:cubicBezTo>
                    <a:pt x="75" y="132"/>
                    <a:pt x="75" y="132"/>
                    <a:pt x="76" y="132"/>
                  </a:cubicBezTo>
                  <a:cubicBezTo>
                    <a:pt x="84" y="132"/>
                    <a:pt x="93" y="132"/>
                    <a:pt x="101" y="132"/>
                  </a:cubicBezTo>
                  <a:cubicBezTo>
                    <a:pt x="97" y="129"/>
                    <a:pt x="93" y="124"/>
                    <a:pt x="93" y="117"/>
                  </a:cubicBezTo>
                  <a:cubicBezTo>
                    <a:pt x="93" y="117"/>
                    <a:pt x="93" y="117"/>
                    <a:pt x="93" y="116"/>
                  </a:cubicBezTo>
                  <a:cubicBezTo>
                    <a:pt x="93" y="105"/>
                    <a:pt x="101" y="98"/>
                    <a:pt x="106" y="92"/>
                  </a:cubicBezTo>
                  <a:cubicBezTo>
                    <a:pt x="109" y="89"/>
                    <a:pt x="112" y="86"/>
                    <a:pt x="114" y="83"/>
                  </a:cubicBezTo>
                  <a:cubicBezTo>
                    <a:pt x="117" y="80"/>
                    <a:pt x="119" y="77"/>
                    <a:pt x="123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5" y="75"/>
                    <a:pt x="125" y="75"/>
                    <a:pt x="125" y="75"/>
                  </a:cubicBezTo>
                  <a:cubicBezTo>
                    <a:pt x="133" y="80"/>
                    <a:pt x="142" y="85"/>
                    <a:pt x="150" y="90"/>
                  </a:cubicBezTo>
                  <a:cubicBezTo>
                    <a:pt x="134" y="60"/>
                    <a:pt x="119" y="29"/>
                    <a:pt x="102" y="0"/>
                  </a:cubicBezTo>
                  <a:cubicBezTo>
                    <a:pt x="68" y="1"/>
                    <a:pt x="34" y="2"/>
                    <a:pt x="0" y="3"/>
                  </a:cubicBezTo>
                  <a:cubicBezTo>
                    <a:pt x="8" y="9"/>
                    <a:pt x="18" y="14"/>
                    <a:pt x="27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8" y="33"/>
                    <a:pt x="11" y="46"/>
                    <a:pt x="8" y="61"/>
                  </a:cubicBezTo>
                  <a:cubicBezTo>
                    <a:pt x="7" y="66"/>
                    <a:pt x="6" y="71"/>
                    <a:pt x="6" y="75"/>
                  </a:cubicBezTo>
                  <a:cubicBezTo>
                    <a:pt x="6" y="85"/>
                    <a:pt x="8" y="94"/>
                    <a:pt x="11" y="102"/>
                  </a:cubicBezTo>
                  <a:cubicBezTo>
                    <a:pt x="16" y="112"/>
                    <a:pt x="26" y="118"/>
                    <a:pt x="36" y="1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8" name="Freeform 29"/>
            <p:cNvSpPr/>
            <p:nvPr/>
          </p:nvSpPr>
          <p:spPr bwMode="auto">
            <a:xfrm>
              <a:off x="8983663" y="1681163"/>
              <a:ext cx="400050" cy="339725"/>
            </a:xfrm>
            <a:custGeom>
              <a:avLst/>
              <a:gdLst>
                <a:gd name="T0" fmla="*/ 148 w 207"/>
                <a:gd name="T1" fmla="*/ 113 h 176"/>
                <a:gd name="T2" fmla="*/ 192 w 207"/>
                <a:gd name="T3" fmla="*/ 28 h 176"/>
                <a:gd name="T4" fmla="*/ 207 w 207"/>
                <a:gd name="T5" fmla="*/ 0 h 176"/>
                <a:gd name="T6" fmla="*/ 191 w 207"/>
                <a:gd name="T7" fmla="*/ 15 h 176"/>
                <a:gd name="T8" fmla="*/ 156 w 207"/>
                <a:gd name="T9" fmla="*/ 32 h 176"/>
                <a:gd name="T10" fmla="*/ 127 w 207"/>
                <a:gd name="T11" fmla="*/ 35 h 176"/>
                <a:gd name="T12" fmla="*/ 107 w 207"/>
                <a:gd name="T13" fmla="*/ 35 h 176"/>
                <a:gd name="T14" fmla="*/ 56 w 207"/>
                <a:gd name="T15" fmla="*/ 35 h 176"/>
                <a:gd name="T16" fmla="*/ 54 w 207"/>
                <a:gd name="T17" fmla="*/ 35 h 176"/>
                <a:gd name="T18" fmla="*/ 54 w 207"/>
                <a:gd name="T19" fmla="*/ 33 h 176"/>
                <a:gd name="T20" fmla="*/ 54 w 207"/>
                <a:gd name="T21" fmla="*/ 4 h 176"/>
                <a:gd name="T22" fmla="*/ 0 w 207"/>
                <a:gd name="T23" fmla="*/ 89 h 176"/>
                <a:gd name="T24" fmla="*/ 55 w 207"/>
                <a:gd name="T25" fmla="*/ 176 h 176"/>
                <a:gd name="T26" fmla="*/ 54 w 207"/>
                <a:gd name="T27" fmla="*/ 156 h 176"/>
                <a:gd name="T28" fmla="*/ 54 w 207"/>
                <a:gd name="T29" fmla="*/ 145 h 176"/>
                <a:gd name="T30" fmla="*/ 55 w 207"/>
                <a:gd name="T31" fmla="*/ 142 h 176"/>
                <a:gd name="T32" fmla="*/ 57 w 207"/>
                <a:gd name="T33" fmla="*/ 142 h 176"/>
                <a:gd name="T34" fmla="*/ 63 w 207"/>
                <a:gd name="T35" fmla="*/ 143 h 176"/>
                <a:gd name="T36" fmla="*/ 86 w 207"/>
                <a:gd name="T37" fmla="*/ 142 h 176"/>
                <a:gd name="T38" fmla="*/ 104 w 207"/>
                <a:gd name="T39" fmla="*/ 142 h 176"/>
                <a:gd name="T40" fmla="*/ 116 w 207"/>
                <a:gd name="T41" fmla="*/ 142 h 176"/>
                <a:gd name="T42" fmla="*/ 135 w 207"/>
                <a:gd name="T43" fmla="*/ 131 h 176"/>
                <a:gd name="T44" fmla="*/ 148 w 207"/>
                <a:gd name="T45" fmla="*/ 113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07" h="176">
                  <a:moveTo>
                    <a:pt x="148" y="113"/>
                  </a:moveTo>
                  <a:cubicBezTo>
                    <a:pt x="165" y="87"/>
                    <a:pt x="176" y="56"/>
                    <a:pt x="192" y="28"/>
                  </a:cubicBezTo>
                  <a:cubicBezTo>
                    <a:pt x="197" y="19"/>
                    <a:pt x="203" y="10"/>
                    <a:pt x="207" y="0"/>
                  </a:cubicBezTo>
                  <a:cubicBezTo>
                    <a:pt x="202" y="6"/>
                    <a:pt x="197" y="10"/>
                    <a:pt x="191" y="15"/>
                  </a:cubicBezTo>
                  <a:cubicBezTo>
                    <a:pt x="182" y="22"/>
                    <a:pt x="170" y="29"/>
                    <a:pt x="156" y="32"/>
                  </a:cubicBezTo>
                  <a:cubicBezTo>
                    <a:pt x="147" y="34"/>
                    <a:pt x="137" y="35"/>
                    <a:pt x="127" y="35"/>
                  </a:cubicBezTo>
                  <a:cubicBezTo>
                    <a:pt x="121" y="35"/>
                    <a:pt x="114" y="35"/>
                    <a:pt x="107" y="35"/>
                  </a:cubicBezTo>
                  <a:cubicBezTo>
                    <a:pt x="90" y="35"/>
                    <a:pt x="73" y="35"/>
                    <a:pt x="56" y="35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4" y="33"/>
                    <a:pt x="54" y="33"/>
                    <a:pt x="54" y="33"/>
                  </a:cubicBezTo>
                  <a:cubicBezTo>
                    <a:pt x="54" y="23"/>
                    <a:pt x="54" y="13"/>
                    <a:pt x="54" y="4"/>
                  </a:cubicBezTo>
                  <a:cubicBezTo>
                    <a:pt x="36" y="31"/>
                    <a:pt x="18" y="61"/>
                    <a:pt x="0" y="89"/>
                  </a:cubicBezTo>
                  <a:cubicBezTo>
                    <a:pt x="18" y="118"/>
                    <a:pt x="36" y="148"/>
                    <a:pt x="55" y="176"/>
                  </a:cubicBezTo>
                  <a:cubicBezTo>
                    <a:pt x="54" y="170"/>
                    <a:pt x="54" y="163"/>
                    <a:pt x="54" y="156"/>
                  </a:cubicBezTo>
                  <a:cubicBezTo>
                    <a:pt x="54" y="152"/>
                    <a:pt x="54" y="148"/>
                    <a:pt x="54" y="145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7" y="142"/>
                    <a:pt x="57" y="142"/>
                    <a:pt x="57" y="142"/>
                  </a:cubicBezTo>
                  <a:cubicBezTo>
                    <a:pt x="59" y="143"/>
                    <a:pt x="61" y="143"/>
                    <a:pt x="63" y="143"/>
                  </a:cubicBezTo>
                  <a:cubicBezTo>
                    <a:pt x="71" y="143"/>
                    <a:pt x="79" y="142"/>
                    <a:pt x="86" y="142"/>
                  </a:cubicBezTo>
                  <a:cubicBezTo>
                    <a:pt x="92" y="142"/>
                    <a:pt x="98" y="142"/>
                    <a:pt x="104" y="142"/>
                  </a:cubicBezTo>
                  <a:cubicBezTo>
                    <a:pt x="108" y="142"/>
                    <a:pt x="112" y="142"/>
                    <a:pt x="116" y="142"/>
                  </a:cubicBezTo>
                  <a:cubicBezTo>
                    <a:pt x="123" y="141"/>
                    <a:pt x="129" y="136"/>
                    <a:pt x="135" y="131"/>
                  </a:cubicBezTo>
                  <a:cubicBezTo>
                    <a:pt x="140" y="126"/>
                    <a:pt x="144" y="119"/>
                    <a:pt x="148" y="1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29" name="Freeform 30"/>
            <p:cNvSpPr/>
            <p:nvPr/>
          </p:nvSpPr>
          <p:spPr bwMode="auto">
            <a:xfrm>
              <a:off x="8516938" y="1704976"/>
              <a:ext cx="400050" cy="254000"/>
            </a:xfrm>
            <a:custGeom>
              <a:avLst/>
              <a:gdLst>
                <a:gd name="T0" fmla="*/ 113 w 207"/>
                <a:gd name="T1" fmla="*/ 131 h 132"/>
                <a:gd name="T2" fmla="*/ 207 w 207"/>
                <a:gd name="T3" fmla="*/ 130 h 132"/>
                <a:gd name="T4" fmla="*/ 206 w 207"/>
                <a:gd name="T5" fmla="*/ 14 h 132"/>
                <a:gd name="T6" fmla="*/ 88 w 207"/>
                <a:gd name="T7" fmla="*/ 15 h 132"/>
                <a:gd name="T8" fmla="*/ 61 w 207"/>
                <a:gd name="T9" fmla="*/ 16 h 132"/>
                <a:gd name="T10" fmla="*/ 29 w 207"/>
                <a:gd name="T11" fmla="*/ 13 h 132"/>
                <a:gd name="T12" fmla="*/ 0 w 207"/>
                <a:gd name="T13" fmla="*/ 0 h 132"/>
                <a:gd name="T14" fmla="*/ 34 w 207"/>
                <a:gd name="T15" fmla="*/ 62 h 132"/>
                <a:gd name="T16" fmla="*/ 65 w 207"/>
                <a:gd name="T17" fmla="*/ 117 h 132"/>
                <a:gd name="T18" fmla="*/ 79 w 207"/>
                <a:gd name="T19" fmla="*/ 130 h 132"/>
                <a:gd name="T20" fmla="*/ 88 w 207"/>
                <a:gd name="T21" fmla="*/ 132 h 132"/>
                <a:gd name="T22" fmla="*/ 97 w 207"/>
                <a:gd name="T23" fmla="*/ 131 h 132"/>
                <a:gd name="T24" fmla="*/ 102 w 207"/>
                <a:gd name="T25" fmla="*/ 131 h 132"/>
                <a:gd name="T26" fmla="*/ 113 w 207"/>
                <a:gd name="T27" fmla="*/ 131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" h="132">
                  <a:moveTo>
                    <a:pt x="113" y="131"/>
                  </a:moveTo>
                  <a:cubicBezTo>
                    <a:pt x="145" y="131"/>
                    <a:pt x="177" y="130"/>
                    <a:pt x="207" y="130"/>
                  </a:cubicBezTo>
                  <a:cubicBezTo>
                    <a:pt x="207" y="91"/>
                    <a:pt x="207" y="53"/>
                    <a:pt x="206" y="14"/>
                  </a:cubicBezTo>
                  <a:cubicBezTo>
                    <a:pt x="168" y="14"/>
                    <a:pt x="127" y="15"/>
                    <a:pt x="88" y="15"/>
                  </a:cubicBezTo>
                  <a:cubicBezTo>
                    <a:pt x="79" y="15"/>
                    <a:pt x="70" y="16"/>
                    <a:pt x="61" y="16"/>
                  </a:cubicBezTo>
                  <a:cubicBezTo>
                    <a:pt x="50" y="16"/>
                    <a:pt x="39" y="15"/>
                    <a:pt x="29" y="13"/>
                  </a:cubicBezTo>
                  <a:cubicBezTo>
                    <a:pt x="18" y="11"/>
                    <a:pt x="8" y="6"/>
                    <a:pt x="0" y="0"/>
                  </a:cubicBezTo>
                  <a:cubicBezTo>
                    <a:pt x="11" y="20"/>
                    <a:pt x="23" y="40"/>
                    <a:pt x="34" y="62"/>
                  </a:cubicBezTo>
                  <a:cubicBezTo>
                    <a:pt x="44" y="81"/>
                    <a:pt x="52" y="101"/>
                    <a:pt x="65" y="117"/>
                  </a:cubicBezTo>
                  <a:cubicBezTo>
                    <a:pt x="68" y="122"/>
                    <a:pt x="74" y="128"/>
                    <a:pt x="79" y="130"/>
                  </a:cubicBezTo>
                  <a:cubicBezTo>
                    <a:pt x="81" y="131"/>
                    <a:pt x="84" y="132"/>
                    <a:pt x="88" y="132"/>
                  </a:cubicBezTo>
                  <a:cubicBezTo>
                    <a:pt x="91" y="132"/>
                    <a:pt x="94" y="131"/>
                    <a:pt x="97" y="131"/>
                  </a:cubicBezTo>
                  <a:cubicBezTo>
                    <a:pt x="99" y="131"/>
                    <a:pt x="101" y="131"/>
                    <a:pt x="102" y="131"/>
                  </a:cubicBezTo>
                  <a:cubicBezTo>
                    <a:pt x="106" y="131"/>
                    <a:pt x="110" y="131"/>
                    <a:pt x="113" y="1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7" name="组 7"/>
          <p:cNvGrpSpPr>
            <a:grpSpLocks noChangeAspect="1"/>
          </p:cNvGrpSpPr>
          <p:nvPr/>
        </p:nvGrpSpPr>
        <p:grpSpPr>
          <a:xfrm>
            <a:off x="5464927" y="4447693"/>
            <a:ext cx="468000" cy="461876"/>
            <a:chOff x="9474201" y="3071813"/>
            <a:chExt cx="849313" cy="838200"/>
          </a:xfrm>
        </p:grpSpPr>
        <p:sp>
          <p:nvSpPr>
            <p:cNvPr id="1048730" name="Freeform 105"/>
            <p:cNvSpPr>
              <a:spLocks noEditPoints="1"/>
            </p:cNvSpPr>
            <p:nvPr/>
          </p:nvSpPr>
          <p:spPr bwMode="auto">
            <a:xfrm>
              <a:off x="9571038" y="3425826"/>
              <a:ext cx="236538" cy="138113"/>
            </a:xfrm>
            <a:custGeom>
              <a:avLst/>
              <a:gdLst>
                <a:gd name="T0" fmla="*/ 57 w 63"/>
                <a:gd name="T1" fmla="*/ 11 h 37"/>
                <a:gd name="T2" fmla="*/ 26 w 63"/>
                <a:gd name="T3" fmla="*/ 0 h 37"/>
                <a:gd name="T4" fmla="*/ 14 w 63"/>
                <a:gd name="T5" fmla="*/ 1 h 37"/>
                <a:gd name="T6" fmla="*/ 2 w 63"/>
                <a:gd name="T7" fmla="*/ 12 h 37"/>
                <a:gd name="T8" fmla="*/ 7 w 63"/>
                <a:gd name="T9" fmla="*/ 26 h 37"/>
                <a:gd name="T10" fmla="*/ 38 w 63"/>
                <a:gd name="T11" fmla="*/ 37 h 37"/>
                <a:gd name="T12" fmla="*/ 50 w 63"/>
                <a:gd name="T13" fmla="*/ 35 h 37"/>
                <a:gd name="T14" fmla="*/ 62 w 63"/>
                <a:gd name="T15" fmla="*/ 25 h 37"/>
                <a:gd name="T16" fmla="*/ 57 w 63"/>
                <a:gd name="T17" fmla="*/ 11 h 37"/>
                <a:gd name="T18" fmla="*/ 46 w 63"/>
                <a:gd name="T19" fmla="*/ 30 h 37"/>
                <a:gd name="T20" fmla="*/ 50 w 63"/>
                <a:gd name="T21" fmla="*/ 34 h 37"/>
                <a:gd name="T22" fmla="*/ 45 w 63"/>
                <a:gd name="T23" fmla="*/ 35 h 37"/>
                <a:gd name="T24" fmla="*/ 41 w 63"/>
                <a:gd name="T25" fmla="*/ 32 h 37"/>
                <a:gd name="T26" fmla="*/ 31 w 63"/>
                <a:gd name="T27" fmla="*/ 33 h 37"/>
                <a:gd name="T28" fmla="*/ 28 w 63"/>
                <a:gd name="T29" fmla="*/ 28 h 37"/>
                <a:gd name="T30" fmla="*/ 38 w 63"/>
                <a:gd name="T31" fmla="*/ 27 h 37"/>
                <a:gd name="T32" fmla="*/ 41 w 63"/>
                <a:gd name="T33" fmla="*/ 23 h 37"/>
                <a:gd name="T34" fmla="*/ 32 w 63"/>
                <a:gd name="T35" fmla="*/ 22 h 37"/>
                <a:gd name="T36" fmla="*/ 16 w 63"/>
                <a:gd name="T37" fmla="*/ 18 h 37"/>
                <a:gd name="T38" fmla="*/ 18 w 63"/>
                <a:gd name="T39" fmla="*/ 9 h 37"/>
                <a:gd name="T40" fmla="*/ 15 w 63"/>
                <a:gd name="T41" fmla="*/ 6 h 37"/>
                <a:gd name="T42" fmla="*/ 20 w 63"/>
                <a:gd name="T43" fmla="*/ 4 h 37"/>
                <a:gd name="T44" fmla="*/ 23 w 63"/>
                <a:gd name="T45" fmla="*/ 7 h 37"/>
                <a:gd name="T46" fmla="*/ 32 w 63"/>
                <a:gd name="T47" fmla="*/ 6 h 37"/>
                <a:gd name="T48" fmla="*/ 35 w 63"/>
                <a:gd name="T49" fmla="*/ 11 h 37"/>
                <a:gd name="T50" fmla="*/ 26 w 63"/>
                <a:gd name="T51" fmla="*/ 12 h 37"/>
                <a:gd name="T52" fmla="*/ 23 w 63"/>
                <a:gd name="T53" fmla="*/ 15 h 37"/>
                <a:gd name="T54" fmla="*/ 33 w 63"/>
                <a:gd name="T55" fmla="*/ 16 h 37"/>
                <a:gd name="T56" fmla="*/ 48 w 63"/>
                <a:gd name="T57" fmla="*/ 20 h 37"/>
                <a:gd name="T58" fmla="*/ 46 w 63"/>
                <a:gd name="T59" fmla="*/ 30 h 37"/>
                <a:gd name="T60" fmla="*/ 60 w 63"/>
                <a:gd name="T61" fmla="*/ 24 h 37"/>
                <a:gd name="T62" fmla="*/ 59 w 63"/>
                <a:gd name="T63" fmla="*/ 27 h 37"/>
                <a:gd name="T64" fmla="*/ 60 w 63"/>
                <a:gd name="T65" fmla="*/ 26 h 37"/>
                <a:gd name="T66" fmla="*/ 55 w 63"/>
                <a:gd name="T67" fmla="*/ 13 h 37"/>
                <a:gd name="T68" fmla="*/ 25 w 63"/>
                <a:gd name="T69" fmla="*/ 2 h 37"/>
                <a:gd name="T70" fmla="*/ 14 w 63"/>
                <a:gd name="T71" fmla="*/ 4 h 37"/>
                <a:gd name="T72" fmla="*/ 4 w 63"/>
                <a:gd name="T73" fmla="*/ 11 h 37"/>
                <a:gd name="T74" fmla="*/ 15 w 63"/>
                <a:gd name="T75" fmla="*/ 2 h 37"/>
                <a:gd name="T76" fmla="*/ 26 w 63"/>
                <a:gd name="T77" fmla="*/ 1 h 37"/>
                <a:gd name="T78" fmla="*/ 55 w 63"/>
                <a:gd name="T79" fmla="*/ 11 h 37"/>
                <a:gd name="T80" fmla="*/ 60 w 63"/>
                <a:gd name="T8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3" h="37">
                  <a:moveTo>
                    <a:pt x="57" y="11"/>
                  </a:moveTo>
                  <a:cubicBezTo>
                    <a:pt x="50" y="4"/>
                    <a:pt x="38" y="0"/>
                    <a:pt x="26" y="0"/>
                  </a:cubicBezTo>
                  <a:cubicBezTo>
                    <a:pt x="21" y="0"/>
                    <a:pt x="17" y="0"/>
                    <a:pt x="14" y="1"/>
                  </a:cubicBezTo>
                  <a:cubicBezTo>
                    <a:pt x="7" y="3"/>
                    <a:pt x="3" y="7"/>
                    <a:pt x="2" y="12"/>
                  </a:cubicBezTo>
                  <a:cubicBezTo>
                    <a:pt x="0" y="16"/>
                    <a:pt x="2" y="21"/>
                    <a:pt x="7" y="26"/>
                  </a:cubicBezTo>
                  <a:cubicBezTo>
                    <a:pt x="14" y="33"/>
                    <a:pt x="26" y="37"/>
                    <a:pt x="38" y="37"/>
                  </a:cubicBezTo>
                  <a:cubicBezTo>
                    <a:pt x="42" y="37"/>
                    <a:pt x="46" y="36"/>
                    <a:pt x="50" y="35"/>
                  </a:cubicBezTo>
                  <a:cubicBezTo>
                    <a:pt x="57" y="33"/>
                    <a:pt x="61" y="29"/>
                    <a:pt x="62" y="25"/>
                  </a:cubicBezTo>
                  <a:cubicBezTo>
                    <a:pt x="63" y="20"/>
                    <a:pt x="61" y="15"/>
                    <a:pt x="57" y="11"/>
                  </a:cubicBezTo>
                  <a:close/>
                  <a:moveTo>
                    <a:pt x="46" y="30"/>
                  </a:moveTo>
                  <a:cubicBezTo>
                    <a:pt x="50" y="34"/>
                    <a:pt x="50" y="34"/>
                    <a:pt x="50" y="34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8" y="33"/>
                    <a:pt x="34" y="33"/>
                    <a:pt x="31" y="33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9"/>
                    <a:pt x="35" y="28"/>
                    <a:pt x="38" y="27"/>
                  </a:cubicBezTo>
                  <a:cubicBezTo>
                    <a:pt x="41" y="26"/>
                    <a:pt x="42" y="25"/>
                    <a:pt x="41" y="23"/>
                  </a:cubicBezTo>
                  <a:cubicBezTo>
                    <a:pt x="40" y="22"/>
                    <a:pt x="37" y="22"/>
                    <a:pt x="32" y="22"/>
                  </a:cubicBezTo>
                  <a:cubicBezTo>
                    <a:pt x="25" y="22"/>
                    <a:pt x="20" y="22"/>
                    <a:pt x="16" y="18"/>
                  </a:cubicBezTo>
                  <a:cubicBezTo>
                    <a:pt x="13" y="15"/>
                    <a:pt x="14" y="12"/>
                    <a:pt x="18" y="9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7" y="6"/>
                    <a:pt x="30" y="6"/>
                    <a:pt x="32" y="6"/>
                  </a:cubicBezTo>
                  <a:cubicBezTo>
                    <a:pt x="35" y="11"/>
                    <a:pt x="35" y="11"/>
                    <a:pt x="35" y="11"/>
                  </a:cubicBezTo>
                  <a:cubicBezTo>
                    <a:pt x="33" y="11"/>
                    <a:pt x="30" y="11"/>
                    <a:pt x="26" y="12"/>
                  </a:cubicBezTo>
                  <a:cubicBezTo>
                    <a:pt x="22" y="13"/>
                    <a:pt x="22" y="14"/>
                    <a:pt x="23" y="15"/>
                  </a:cubicBezTo>
                  <a:cubicBezTo>
                    <a:pt x="25" y="16"/>
                    <a:pt x="27" y="17"/>
                    <a:pt x="33" y="16"/>
                  </a:cubicBezTo>
                  <a:cubicBezTo>
                    <a:pt x="41" y="16"/>
                    <a:pt x="45" y="17"/>
                    <a:pt x="48" y="20"/>
                  </a:cubicBezTo>
                  <a:cubicBezTo>
                    <a:pt x="52" y="24"/>
                    <a:pt x="51" y="27"/>
                    <a:pt x="46" y="30"/>
                  </a:cubicBezTo>
                  <a:close/>
                  <a:moveTo>
                    <a:pt x="60" y="24"/>
                  </a:moveTo>
                  <a:cubicBezTo>
                    <a:pt x="60" y="25"/>
                    <a:pt x="60" y="26"/>
                    <a:pt x="59" y="27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1" y="21"/>
                    <a:pt x="59" y="17"/>
                    <a:pt x="55" y="13"/>
                  </a:cubicBezTo>
                  <a:cubicBezTo>
                    <a:pt x="48" y="6"/>
                    <a:pt x="37" y="2"/>
                    <a:pt x="25" y="2"/>
                  </a:cubicBezTo>
                  <a:cubicBezTo>
                    <a:pt x="21" y="2"/>
                    <a:pt x="18" y="3"/>
                    <a:pt x="14" y="4"/>
                  </a:cubicBezTo>
                  <a:cubicBezTo>
                    <a:pt x="9" y="5"/>
                    <a:pt x="6" y="8"/>
                    <a:pt x="4" y="11"/>
                  </a:cubicBezTo>
                  <a:cubicBezTo>
                    <a:pt x="5" y="7"/>
                    <a:pt x="9" y="4"/>
                    <a:pt x="15" y="2"/>
                  </a:cubicBezTo>
                  <a:cubicBezTo>
                    <a:pt x="18" y="1"/>
                    <a:pt x="22" y="1"/>
                    <a:pt x="26" y="1"/>
                  </a:cubicBezTo>
                  <a:cubicBezTo>
                    <a:pt x="37" y="1"/>
                    <a:pt x="49" y="5"/>
                    <a:pt x="55" y="11"/>
                  </a:cubicBezTo>
                  <a:cubicBezTo>
                    <a:pt x="60" y="15"/>
                    <a:pt x="61" y="20"/>
                    <a:pt x="60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1" name="Freeform 106"/>
            <p:cNvSpPr/>
            <p:nvPr/>
          </p:nvSpPr>
          <p:spPr bwMode="auto">
            <a:xfrm>
              <a:off x="9702801" y="3571876"/>
              <a:ext cx="30163" cy="30163"/>
            </a:xfrm>
            <a:custGeom>
              <a:avLst/>
              <a:gdLst>
                <a:gd name="T0" fmla="*/ 2 w 8"/>
                <a:gd name="T1" fmla="*/ 0 h 8"/>
                <a:gd name="T2" fmla="*/ 0 w 8"/>
                <a:gd name="T3" fmla="*/ 8 h 8"/>
                <a:gd name="T4" fmla="*/ 1 w 8"/>
                <a:gd name="T5" fmla="*/ 8 h 8"/>
                <a:gd name="T6" fmla="*/ 6 w 8"/>
                <a:gd name="T7" fmla="*/ 7 h 8"/>
                <a:gd name="T8" fmla="*/ 8 w 8"/>
                <a:gd name="T9" fmla="*/ 0 h 8"/>
                <a:gd name="T10" fmla="*/ 3 w 8"/>
                <a:gd name="T11" fmla="*/ 0 h 8"/>
                <a:gd name="T12" fmla="*/ 2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2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3" y="8"/>
                    <a:pt x="5" y="8"/>
                    <a:pt x="6" y="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5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2" name="Freeform 107"/>
            <p:cNvSpPr/>
            <p:nvPr/>
          </p:nvSpPr>
          <p:spPr bwMode="auto">
            <a:xfrm>
              <a:off x="9774238" y="3535363"/>
              <a:ext cx="30163" cy="47625"/>
            </a:xfrm>
            <a:custGeom>
              <a:avLst/>
              <a:gdLst>
                <a:gd name="T0" fmla="*/ 3 w 8"/>
                <a:gd name="T1" fmla="*/ 6 h 13"/>
                <a:gd name="T2" fmla="*/ 0 w 8"/>
                <a:gd name="T3" fmla="*/ 13 h 13"/>
                <a:gd name="T4" fmla="*/ 1 w 8"/>
                <a:gd name="T5" fmla="*/ 13 h 13"/>
                <a:gd name="T6" fmla="*/ 2 w 8"/>
                <a:gd name="T7" fmla="*/ 12 h 13"/>
                <a:gd name="T8" fmla="*/ 3 w 8"/>
                <a:gd name="T9" fmla="*/ 12 h 13"/>
                <a:gd name="T10" fmla="*/ 3 w 8"/>
                <a:gd name="T11" fmla="*/ 11 h 13"/>
                <a:gd name="T12" fmla="*/ 4 w 8"/>
                <a:gd name="T13" fmla="*/ 11 h 13"/>
                <a:gd name="T14" fmla="*/ 5 w 8"/>
                <a:gd name="T15" fmla="*/ 10 h 13"/>
                <a:gd name="T16" fmla="*/ 5 w 8"/>
                <a:gd name="T17" fmla="*/ 9 h 13"/>
                <a:gd name="T18" fmla="*/ 6 w 8"/>
                <a:gd name="T19" fmla="*/ 7 h 13"/>
                <a:gd name="T20" fmla="*/ 7 w 8"/>
                <a:gd name="T21" fmla="*/ 7 h 13"/>
                <a:gd name="T22" fmla="*/ 7 w 8"/>
                <a:gd name="T23" fmla="*/ 7 h 13"/>
                <a:gd name="T24" fmla="*/ 7 w 8"/>
                <a:gd name="T25" fmla="*/ 5 h 13"/>
                <a:gd name="T26" fmla="*/ 8 w 8"/>
                <a:gd name="T27" fmla="*/ 5 h 13"/>
                <a:gd name="T28" fmla="*/ 8 w 8"/>
                <a:gd name="T29" fmla="*/ 4 h 13"/>
                <a:gd name="T30" fmla="*/ 8 w 8"/>
                <a:gd name="T31" fmla="*/ 0 h 13"/>
                <a:gd name="T32" fmla="*/ 3 w 8"/>
                <a:gd name="T3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13">
                  <a:moveTo>
                    <a:pt x="3" y="6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5" y="10"/>
                    <a:pt x="5" y="10"/>
                  </a:cubicBezTo>
                  <a:cubicBezTo>
                    <a:pt x="5" y="10"/>
                    <a:pt x="5" y="10"/>
                    <a:pt x="5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"/>
                    <a:pt x="5" y="4"/>
                    <a:pt x="3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3" name="Freeform 108"/>
            <p:cNvSpPr/>
            <p:nvPr/>
          </p:nvSpPr>
          <p:spPr bwMode="auto">
            <a:xfrm>
              <a:off x="9736138" y="3560763"/>
              <a:ext cx="34925" cy="38100"/>
            </a:xfrm>
            <a:custGeom>
              <a:avLst/>
              <a:gdLst>
                <a:gd name="T0" fmla="*/ 0 w 9"/>
                <a:gd name="T1" fmla="*/ 10 h 10"/>
                <a:gd name="T2" fmla="*/ 5 w 9"/>
                <a:gd name="T3" fmla="*/ 9 h 10"/>
                <a:gd name="T4" fmla="*/ 7 w 9"/>
                <a:gd name="T5" fmla="*/ 8 h 10"/>
                <a:gd name="T6" fmla="*/ 7 w 9"/>
                <a:gd name="T7" fmla="*/ 8 h 10"/>
                <a:gd name="T8" fmla="*/ 9 w 9"/>
                <a:gd name="T9" fmla="*/ 0 h 10"/>
                <a:gd name="T10" fmla="*/ 7 w 9"/>
                <a:gd name="T11" fmla="*/ 1 h 10"/>
                <a:gd name="T12" fmla="*/ 2 w 9"/>
                <a:gd name="T13" fmla="*/ 2 h 10"/>
                <a:gd name="T14" fmla="*/ 0 w 9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0" y="10"/>
                  </a:moveTo>
                  <a:cubicBezTo>
                    <a:pt x="2" y="10"/>
                    <a:pt x="3" y="9"/>
                    <a:pt x="5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5" y="2"/>
                    <a:pt x="4" y="2"/>
                    <a:pt x="2" y="2"/>
                  </a:cubicBezTo>
                  <a:lnTo>
                    <a:pt x="0" y="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4" name="Freeform 109"/>
            <p:cNvSpPr/>
            <p:nvPr/>
          </p:nvSpPr>
          <p:spPr bwMode="auto">
            <a:xfrm>
              <a:off x="9578976" y="3522663"/>
              <a:ext cx="26988" cy="41275"/>
            </a:xfrm>
            <a:custGeom>
              <a:avLst/>
              <a:gdLst>
                <a:gd name="T0" fmla="*/ 2 w 7"/>
                <a:gd name="T1" fmla="*/ 0 h 11"/>
                <a:gd name="T2" fmla="*/ 0 w 7"/>
                <a:gd name="T3" fmla="*/ 7 h 11"/>
                <a:gd name="T4" fmla="*/ 2 w 7"/>
                <a:gd name="T5" fmla="*/ 9 h 11"/>
                <a:gd name="T6" fmla="*/ 5 w 7"/>
                <a:gd name="T7" fmla="*/ 11 h 11"/>
                <a:gd name="T8" fmla="*/ 5 w 7"/>
                <a:gd name="T9" fmla="*/ 11 h 11"/>
                <a:gd name="T10" fmla="*/ 7 w 7"/>
                <a:gd name="T11" fmla="*/ 4 h 11"/>
                <a:gd name="T12" fmla="*/ 3 w 7"/>
                <a:gd name="T13" fmla="*/ 1 h 11"/>
                <a:gd name="T14" fmla="*/ 2 w 7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1">
                  <a:moveTo>
                    <a:pt x="2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" y="8"/>
                    <a:pt x="2" y="9"/>
                  </a:cubicBezTo>
                  <a:cubicBezTo>
                    <a:pt x="3" y="10"/>
                    <a:pt x="4" y="10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5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5" name="Freeform 110"/>
            <p:cNvSpPr/>
            <p:nvPr/>
          </p:nvSpPr>
          <p:spPr bwMode="auto">
            <a:xfrm>
              <a:off x="9564688" y="3489326"/>
              <a:ext cx="14288" cy="49213"/>
            </a:xfrm>
            <a:custGeom>
              <a:avLst/>
              <a:gdLst>
                <a:gd name="T0" fmla="*/ 1 w 4"/>
                <a:gd name="T1" fmla="*/ 4 h 13"/>
                <a:gd name="T2" fmla="*/ 1 w 4"/>
                <a:gd name="T3" fmla="*/ 9 h 13"/>
                <a:gd name="T4" fmla="*/ 2 w 4"/>
                <a:gd name="T5" fmla="*/ 13 h 13"/>
                <a:gd name="T6" fmla="*/ 4 w 4"/>
                <a:gd name="T7" fmla="*/ 6 h 13"/>
                <a:gd name="T8" fmla="*/ 1 w 4"/>
                <a:gd name="T9" fmla="*/ 0 h 13"/>
                <a:gd name="T10" fmla="*/ 1 w 4"/>
                <a:gd name="T1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3">
                  <a:moveTo>
                    <a:pt x="1" y="4"/>
                  </a:moveTo>
                  <a:cubicBezTo>
                    <a:pt x="0" y="6"/>
                    <a:pt x="0" y="7"/>
                    <a:pt x="1" y="9"/>
                  </a:cubicBezTo>
                  <a:cubicBezTo>
                    <a:pt x="1" y="10"/>
                    <a:pt x="2" y="11"/>
                    <a:pt x="2" y="1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4"/>
                    <a:pt x="2" y="2"/>
                    <a:pt x="1" y="0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6" name="Freeform 111"/>
            <p:cNvSpPr/>
            <p:nvPr/>
          </p:nvSpPr>
          <p:spPr bwMode="auto">
            <a:xfrm>
              <a:off x="9639301" y="3560763"/>
              <a:ext cx="26988" cy="33338"/>
            </a:xfrm>
            <a:custGeom>
              <a:avLst/>
              <a:gdLst>
                <a:gd name="T0" fmla="*/ 0 w 7"/>
                <a:gd name="T1" fmla="*/ 7 h 9"/>
                <a:gd name="T2" fmla="*/ 0 w 7"/>
                <a:gd name="T3" fmla="*/ 7 h 9"/>
                <a:gd name="T4" fmla="*/ 1 w 7"/>
                <a:gd name="T5" fmla="*/ 7 h 9"/>
                <a:gd name="T6" fmla="*/ 4 w 7"/>
                <a:gd name="T7" fmla="*/ 9 h 9"/>
                <a:gd name="T8" fmla="*/ 4 w 7"/>
                <a:gd name="T9" fmla="*/ 9 h 9"/>
                <a:gd name="T10" fmla="*/ 5 w 7"/>
                <a:gd name="T11" fmla="*/ 9 h 9"/>
                <a:gd name="T12" fmla="*/ 5 w 7"/>
                <a:gd name="T13" fmla="*/ 9 h 9"/>
                <a:gd name="T14" fmla="*/ 7 w 7"/>
                <a:gd name="T15" fmla="*/ 1 h 9"/>
                <a:gd name="T16" fmla="*/ 2 w 7"/>
                <a:gd name="T17" fmla="*/ 0 h 9"/>
                <a:gd name="T18" fmla="*/ 0 w 7"/>
                <a:gd name="T19" fmla="*/ 7 h 9"/>
                <a:gd name="T20" fmla="*/ 0 w 7"/>
                <a:gd name="T21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7" name="Freeform 112"/>
            <p:cNvSpPr/>
            <p:nvPr/>
          </p:nvSpPr>
          <p:spPr bwMode="auto">
            <a:xfrm>
              <a:off x="9609138" y="3546476"/>
              <a:ext cx="26988" cy="36513"/>
            </a:xfrm>
            <a:custGeom>
              <a:avLst/>
              <a:gdLst>
                <a:gd name="T0" fmla="*/ 0 w 7"/>
                <a:gd name="T1" fmla="*/ 7 h 10"/>
                <a:gd name="T2" fmla="*/ 0 w 7"/>
                <a:gd name="T3" fmla="*/ 8 h 10"/>
                <a:gd name="T4" fmla="*/ 4 w 7"/>
                <a:gd name="T5" fmla="*/ 10 h 10"/>
                <a:gd name="T6" fmla="*/ 4 w 7"/>
                <a:gd name="T7" fmla="*/ 10 h 10"/>
                <a:gd name="T8" fmla="*/ 5 w 7"/>
                <a:gd name="T9" fmla="*/ 10 h 10"/>
                <a:gd name="T10" fmla="*/ 5 w 7"/>
                <a:gd name="T11" fmla="*/ 10 h 10"/>
                <a:gd name="T12" fmla="*/ 7 w 7"/>
                <a:gd name="T13" fmla="*/ 3 h 10"/>
                <a:gd name="T14" fmla="*/ 2 w 7"/>
                <a:gd name="T15" fmla="*/ 0 h 10"/>
                <a:gd name="T16" fmla="*/ 0 w 7"/>
                <a:gd name="T17" fmla="*/ 7 h 10"/>
                <a:gd name="T18" fmla="*/ 0 w 7"/>
                <a:gd name="T1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2" y="8"/>
                    <a:pt x="3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3" y="1"/>
                    <a:pt x="2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8" name="Freeform 113"/>
            <p:cNvSpPr/>
            <p:nvPr/>
          </p:nvSpPr>
          <p:spPr bwMode="auto">
            <a:xfrm>
              <a:off x="9669463" y="3568701"/>
              <a:ext cx="30163" cy="30163"/>
            </a:xfrm>
            <a:custGeom>
              <a:avLst/>
              <a:gdLst>
                <a:gd name="T0" fmla="*/ 1 w 8"/>
                <a:gd name="T1" fmla="*/ 8 h 8"/>
                <a:gd name="T2" fmla="*/ 1 w 8"/>
                <a:gd name="T3" fmla="*/ 8 h 8"/>
                <a:gd name="T4" fmla="*/ 5 w 8"/>
                <a:gd name="T5" fmla="*/ 8 h 8"/>
                <a:gd name="T6" fmla="*/ 5 w 8"/>
                <a:gd name="T7" fmla="*/ 8 h 8"/>
                <a:gd name="T8" fmla="*/ 6 w 8"/>
                <a:gd name="T9" fmla="*/ 8 h 8"/>
                <a:gd name="T10" fmla="*/ 8 w 8"/>
                <a:gd name="T11" fmla="*/ 1 h 8"/>
                <a:gd name="T12" fmla="*/ 2 w 8"/>
                <a:gd name="T13" fmla="*/ 0 h 8"/>
                <a:gd name="T14" fmla="*/ 0 w 8"/>
                <a:gd name="T15" fmla="*/ 8 h 8"/>
                <a:gd name="T16" fmla="*/ 1 w 8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8"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4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1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39" name="Freeform 114"/>
            <p:cNvSpPr>
              <a:spLocks noEditPoints="1"/>
            </p:cNvSpPr>
            <p:nvPr/>
          </p:nvSpPr>
          <p:spPr bwMode="auto">
            <a:xfrm>
              <a:off x="9623426" y="3098801"/>
              <a:ext cx="211138" cy="180975"/>
            </a:xfrm>
            <a:custGeom>
              <a:avLst/>
              <a:gdLst>
                <a:gd name="T0" fmla="*/ 10 w 56"/>
                <a:gd name="T1" fmla="*/ 16 h 48"/>
                <a:gd name="T2" fmla="*/ 3 w 56"/>
                <a:gd name="T3" fmla="*/ 26 h 48"/>
                <a:gd name="T4" fmla="*/ 3 w 56"/>
                <a:gd name="T5" fmla="*/ 42 h 48"/>
                <a:gd name="T6" fmla="*/ 17 w 56"/>
                <a:gd name="T7" fmla="*/ 47 h 48"/>
                <a:gd name="T8" fmla="*/ 46 w 56"/>
                <a:gd name="T9" fmla="*/ 32 h 48"/>
                <a:gd name="T10" fmla="*/ 53 w 56"/>
                <a:gd name="T11" fmla="*/ 22 h 48"/>
                <a:gd name="T12" fmla="*/ 54 w 56"/>
                <a:gd name="T13" fmla="*/ 6 h 48"/>
                <a:gd name="T14" fmla="*/ 40 w 56"/>
                <a:gd name="T15" fmla="*/ 1 h 48"/>
                <a:gd name="T16" fmla="*/ 10 w 56"/>
                <a:gd name="T17" fmla="*/ 16 h 48"/>
                <a:gd name="T18" fmla="*/ 53 w 56"/>
                <a:gd name="T19" fmla="*/ 9 h 48"/>
                <a:gd name="T20" fmla="*/ 52 w 56"/>
                <a:gd name="T21" fmla="*/ 23 h 48"/>
                <a:gd name="T22" fmla="*/ 45 w 56"/>
                <a:gd name="T23" fmla="*/ 32 h 48"/>
                <a:gd name="T24" fmla="*/ 17 w 56"/>
                <a:gd name="T25" fmla="*/ 46 h 48"/>
                <a:gd name="T26" fmla="*/ 4 w 56"/>
                <a:gd name="T27" fmla="*/ 41 h 48"/>
                <a:gd name="T28" fmla="*/ 3 w 56"/>
                <a:gd name="T29" fmla="*/ 38 h 48"/>
                <a:gd name="T30" fmla="*/ 4 w 56"/>
                <a:gd name="T31" fmla="*/ 40 h 48"/>
                <a:gd name="T32" fmla="*/ 17 w 56"/>
                <a:gd name="T33" fmla="*/ 45 h 48"/>
                <a:gd name="T34" fmla="*/ 45 w 56"/>
                <a:gd name="T35" fmla="*/ 30 h 48"/>
                <a:gd name="T36" fmla="*/ 51 w 56"/>
                <a:gd name="T37" fmla="*/ 21 h 48"/>
                <a:gd name="T38" fmla="*/ 53 w 56"/>
                <a:gd name="T39" fmla="*/ 9 h 48"/>
                <a:gd name="T40" fmla="*/ 44 w 56"/>
                <a:gd name="T41" fmla="*/ 20 h 48"/>
                <a:gd name="T42" fmla="*/ 49 w 56"/>
                <a:gd name="T43" fmla="*/ 20 h 48"/>
                <a:gd name="T44" fmla="*/ 47 w 56"/>
                <a:gd name="T45" fmla="*/ 25 h 48"/>
                <a:gd name="T46" fmla="*/ 42 w 56"/>
                <a:gd name="T47" fmla="*/ 25 h 48"/>
                <a:gd name="T48" fmla="*/ 37 w 56"/>
                <a:gd name="T49" fmla="*/ 32 h 48"/>
                <a:gd name="T50" fmla="*/ 32 w 56"/>
                <a:gd name="T51" fmla="*/ 31 h 48"/>
                <a:gd name="T52" fmla="*/ 37 w 56"/>
                <a:gd name="T53" fmla="*/ 24 h 48"/>
                <a:gd name="T54" fmla="*/ 36 w 56"/>
                <a:gd name="T55" fmla="*/ 20 h 48"/>
                <a:gd name="T56" fmla="*/ 29 w 56"/>
                <a:gd name="T57" fmla="*/ 26 h 48"/>
                <a:gd name="T58" fmla="*/ 15 w 56"/>
                <a:gd name="T59" fmla="*/ 35 h 48"/>
                <a:gd name="T60" fmla="*/ 10 w 56"/>
                <a:gd name="T61" fmla="*/ 26 h 48"/>
                <a:gd name="T62" fmla="*/ 5 w 56"/>
                <a:gd name="T63" fmla="*/ 27 h 48"/>
                <a:gd name="T64" fmla="*/ 7 w 56"/>
                <a:gd name="T65" fmla="*/ 22 h 48"/>
                <a:gd name="T66" fmla="*/ 12 w 56"/>
                <a:gd name="T67" fmla="*/ 22 h 48"/>
                <a:gd name="T68" fmla="*/ 18 w 56"/>
                <a:gd name="T69" fmla="*/ 13 h 48"/>
                <a:gd name="T70" fmla="*/ 23 w 56"/>
                <a:gd name="T71" fmla="*/ 14 h 48"/>
                <a:gd name="T72" fmla="*/ 17 w 56"/>
                <a:gd name="T73" fmla="*/ 23 h 48"/>
                <a:gd name="T74" fmla="*/ 18 w 56"/>
                <a:gd name="T75" fmla="*/ 27 h 48"/>
                <a:gd name="T76" fmla="*/ 25 w 56"/>
                <a:gd name="T77" fmla="*/ 22 h 48"/>
                <a:gd name="T78" fmla="*/ 39 w 56"/>
                <a:gd name="T79" fmla="*/ 13 h 48"/>
                <a:gd name="T80" fmla="*/ 44 w 56"/>
                <a:gd name="T8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48">
                  <a:moveTo>
                    <a:pt x="10" y="16"/>
                  </a:moveTo>
                  <a:cubicBezTo>
                    <a:pt x="7" y="19"/>
                    <a:pt x="5" y="22"/>
                    <a:pt x="3" y="26"/>
                  </a:cubicBezTo>
                  <a:cubicBezTo>
                    <a:pt x="0" y="32"/>
                    <a:pt x="0" y="38"/>
                    <a:pt x="3" y="42"/>
                  </a:cubicBezTo>
                  <a:cubicBezTo>
                    <a:pt x="5" y="46"/>
                    <a:pt x="10" y="48"/>
                    <a:pt x="17" y="47"/>
                  </a:cubicBezTo>
                  <a:cubicBezTo>
                    <a:pt x="26" y="47"/>
                    <a:pt x="38" y="41"/>
                    <a:pt x="46" y="32"/>
                  </a:cubicBezTo>
                  <a:cubicBezTo>
                    <a:pt x="49" y="29"/>
                    <a:pt x="51" y="26"/>
                    <a:pt x="53" y="22"/>
                  </a:cubicBezTo>
                  <a:cubicBezTo>
                    <a:pt x="56" y="16"/>
                    <a:pt x="56" y="10"/>
                    <a:pt x="54" y="6"/>
                  </a:cubicBezTo>
                  <a:cubicBezTo>
                    <a:pt x="51" y="2"/>
                    <a:pt x="46" y="0"/>
                    <a:pt x="40" y="1"/>
                  </a:cubicBezTo>
                  <a:cubicBezTo>
                    <a:pt x="30" y="1"/>
                    <a:pt x="18" y="7"/>
                    <a:pt x="10" y="16"/>
                  </a:cubicBezTo>
                  <a:close/>
                  <a:moveTo>
                    <a:pt x="53" y="9"/>
                  </a:moveTo>
                  <a:cubicBezTo>
                    <a:pt x="54" y="12"/>
                    <a:pt x="54" y="17"/>
                    <a:pt x="52" y="23"/>
                  </a:cubicBezTo>
                  <a:cubicBezTo>
                    <a:pt x="50" y="26"/>
                    <a:pt x="48" y="29"/>
                    <a:pt x="45" y="32"/>
                  </a:cubicBezTo>
                  <a:cubicBezTo>
                    <a:pt x="37" y="40"/>
                    <a:pt x="26" y="46"/>
                    <a:pt x="17" y="46"/>
                  </a:cubicBezTo>
                  <a:cubicBezTo>
                    <a:pt x="11" y="46"/>
                    <a:pt x="7" y="45"/>
                    <a:pt x="4" y="41"/>
                  </a:cubicBezTo>
                  <a:cubicBezTo>
                    <a:pt x="4" y="40"/>
                    <a:pt x="3" y="39"/>
                    <a:pt x="3" y="38"/>
                  </a:cubicBezTo>
                  <a:cubicBezTo>
                    <a:pt x="3" y="39"/>
                    <a:pt x="4" y="39"/>
                    <a:pt x="4" y="40"/>
                  </a:cubicBezTo>
                  <a:cubicBezTo>
                    <a:pt x="6" y="43"/>
                    <a:pt x="11" y="45"/>
                    <a:pt x="17" y="45"/>
                  </a:cubicBezTo>
                  <a:cubicBezTo>
                    <a:pt x="26" y="44"/>
                    <a:pt x="37" y="39"/>
                    <a:pt x="45" y="30"/>
                  </a:cubicBezTo>
                  <a:cubicBezTo>
                    <a:pt x="47" y="28"/>
                    <a:pt x="49" y="24"/>
                    <a:pt x="51" y="21"/>
                  </a:cubicBezTo>
                  <a:cubicBezTo>
                    <a:pt x="53" y="16"/>
                    <a:pt x="54" y="12"/>
                    <a:pt x="53" y="9"/>
                  </a:cubicBezTo>
                  <a:close/>
                  <a:moveTo>
                    <a:pt x="44" y="20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1" y="28"/>
                    <a:pt x="39" y="31"/>
                    <a:pt x="37" y="32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3" y="30"/>
                    <a:pt x="35" y="28"/>
                    <a:pt x="37" y="24"/>
                  </a:cubicBezTo>
                  <a:cubicBezTo>
                    <a:pt x="39" y="21"/>
                    <a:pt x="38" y="20"/>
                    <a:pt x="36" y="20"/>
                  </a:cubicBezTo>
                  <a:cubicBezTo>
                    <a:pt x="35" y="20"/>
                    <a:pt x="33" y="22"/>
                    <a:pt x="29" y="26"/>
                  </a:cubicBezTo>
                  <a:cubicBezTo>
                    <a:pt x="24" y="32"/>
                    <a:pt x="20" y="35"/>
                    <a:pt x="15" y="35"/>
                  </a:cubicBezTo>
                  <a:cubicBezTo>
                    <a:pt x="11" y="35"/>
                    <a:pt x="8" y="32"/>
                    <a:pt x="10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18"/>
                    <a:pt x="16" y="15"/>
                    <a:pt x="18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1" y="17"/>
                    <a:pt x="19" y="20"/>
                    <a:pt x="17" y="23"/>
                  </a:cubicBezTo>
                  <a:cubicBezTo>
                    <a:pt x="16" y="25"/>
                    <a:pt x="16" y="27"/>
                    <a:pt x="18" y="27"/>
                  </a:cubicBezTo>
                  <a:cubicBezTo>
                    <a:pt x="20" y="27"/>
                    <a:pt x="22" y="26"/>
                    <a:pt x="25" y="22"/>
                  </a:cubicBezTo>
                  <a:cubicBezTo>
                    <a:pt x="30" y="17"/>
                    <a:pt x="34" y="13"/>
                    <a:pt x="39" y="13"/>
                  </a:cubicBezTo>
                  <a:cubicBezTo>
                    <a:pt x="43" y="12"/>
                    <a:pt x="46" y="15"/>
                    <a:pt x="44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0" name="Freeform 115"/>
            <p:cNvSpPr/>
            <p:nvPr/>
          </p:nvSpPr>
          <p:spPr bwMode="auto">
            <a:xfrm>
              <a:off x="9628188" y="3125788"/>
              <a:ext cx="33338" cy="44450"/>
            </a:xfrm>
            <a:custGeom>
              <a:avLst/>
              <a:gdLst>
                <a:gd name="T0" fmla="*/ 4 w 9"/>
                <a:gd name="T1" fmla="*/ 1 h 12"/>
                <a:gd name="T2" fmla="*/ 0 w 9"/>
                <a:gd name="T3" fmla="*/ 5 h 12"/>
                <a:gd name="T4" fmla="*/ 4 w 9"/>
                <a:gd name="T5" fmla="*/ 12 h 12"/>
                <a:gd name="T6" fmla="*/ 8 w 9"/>
                <a:gd name="T7" fmla="*/ 8 h 12"/>
                <a:gd name="T8" fmla="*/ 9 w 9"/>
                <a:gd name="T9" fmla="*/ 7 h 12"/>
                <a:gd name="T10" fmla="*/ 4 w 9"/>
                <a:gd name="T11" fmla="*/ 0 h 12"/>
                <a:gd name="T12" fmla="*/ 4 w 9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4" y="1"/>
                  </a:moveTo>
                  <a:cubicBezTo>
                    <a:pt x="2" y="2"/>
                    <a:pt x="1" y="3"/>
                    <a:pt x="0" y="5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0"/>
                    <a:pt x="6" y="9"/>
                    <a:pt x="8" y="8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1" name="Freeform 116"/>
            <p:cNvSpPr/>
            <p:nvPr/>
          </p:nvSpPr>
          <p:spPr bwMode="auto">
            <a:xfrm>
              <a:off x="9605963" y="3189288"/>
              <a:ext cx="14288" cy="55563"/>
            </a:xfrm>
            <a:custGeom>
              <a:avLst/>
              <a:gdLst>
                <a:gd name="T0" fmla="*/ 0 w 4"/>
                <a:gd name="T1" fmla="*/ 1 h 15"/>
                <a:gd name="T2" fmla="*/ 0 w 4"/>
                <a:gd name="T3" fmla="*/ 2 h 15"/>
                <a:gd name="T4" fmla="*/ 0 w 4"/>
                <a:gd name="T5" fmla="*/ 3 h 15"/>
                <a:gd name="T6" fmla="*/ 0 w 4"/>
                <a:gd name="T7" fmla="*/ 4 h 15"/>
                <a:gd name="T8" fmla="*/ 0 w 4"/>
                <a:gd name="T9" fmla="*/ 4 h 15"/>
                <a:gd name="T10" fmla="*/ 0 w 4"/>
                <a:gd name="T11" fmla="*/ 6 h 15"/>
                <a:gd name="T12" fmla="*/ 0 w 4"/>
                <a:gd name="T13" fmla="*/ 6 h 15"/>
                <a:gd name="T14" fmla="*/ 0 w 4"/>
                <a:gd name="T15" fmla="*/ 9 h 15"/>
                <a:gd name="T16" fmla="*/ 0 w 4"/>
                <a:gd name="T17" fmla="*/ 9 h 15"/>
                <a:gd name="T18" fmla="*/ 1 w 4"/>
                <a:gd name="T19" fmla="*/ 9 h 15"/>
                <a:gd name="T20" fmla="*/ 1 w 4"/>
                <a:gd name="T21" fmla="*/ 11 h 15"/>
                <a:gd name="T22" fmla="*/ 2 w 4"/>
                <a:gd name="T23" fmla="*/ 11 h 15"/>
                <a:gd name="T24" fmla="*/ 2 w 4"/>
                <a:gd name="T25" fmla="*/ 12 h 15"/>
                <a:gd name="T26" fmla="*/ 4 w 4"/>
                <a:gd name="T27" fmla="*/ 15 h 15"/>
                <a:gd name="T28" fmla="*/ 4 w 4"/>
                <a:gd name="T29" fmla="*/ 7 h 15"/>
                <a:gd name="T30" fmla="*/ 0 w 4"/>
                <a:gd name="T31" fmla="*/ 0 h 15"/>
                <a:gd name="T32" fmla="*/ 0 w 4"/>
                <a:gd name="T3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5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3"/>
                    <a:pt x="4" y="10"/>
                    <a:pt x="4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2" name="Freeform 117"/>
            <p:cNvSpPr/>
            <p:nvPr/>
          </p:nvSpPr>
          <p:spPr bwMode="auto">
            <a:xfrm>
              <a:off x="9609138" y="3151188"/>
              <a:ext cx="30163" cy="49213"/>
            </a:xfrm>
            <a:custGeom>
              <a:avLst/>
              <a:gdLst>
                <a:gd name="T0" fmla="*/ 1 w 8"/>
                <a:gd name="T1" fmla="*/ 4 h 13"/>
                <a:gd name="T2" fmla="*/ 0 w 8"/>
                <a:gd name="T3" fmla="*/ 7 h 13"/>
                <a:gd name="T4" fmla="*/ 0 w 8"/>
                <a:gd name="T5" fmla="*/ 7 h 13"/>
                <a:gd name="T6" fmla="*/ 4 w 8"/>
                <a:gd name="T7" fmla="*/ 13 h 13"/>
                <a:gd name="T8" fmla="*/ 5 w 8"/>
                <a:gd name="T9" fmla="*/ 11 h 13"/>
                <a:gd name="T10" fmla="*/ 8 w 8"/>
                <a:gd name="T11" fmla="*/ 7 h 13"/>
                <a:gd name="T12" fmla="*/ 4 w 8"/>
                <a:gd name="T13" fmla="*/ 0 h 13"/>
                <a:gd name="T14" fmla="*/ 1 w 8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1" y="4"/>
                  </a:moveTo>
                  <a:cubicBezTo>
                    <a:pt x="1" y="5"/>
                    <a:pt x="1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2"/>
                    <a:pt x="5" y="11"/>
                  </a:cubicBezTo>
                  <a:cubicBezTo>
                    <a:pt x="6" y="10"/>
                    <a:pt x="7" y="8"/>
                    <a:pt x="8" y="7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2" y="3"/>
                    <a:pt x="1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3" name="Freeform 118"/>
            <p:cNvSpPr/>
            <p:nvPr/>
          </p:nvSpPr>
          <p:spPr bwMode="auto">
            <a:xfrm>
              <a:off x="9740901" y="3071813"/>
              <a:ext cx="38100" cy="23813"/>
            </a:xfrm>
            <a:custGeom>
              <a:avLst/>
              <a:gdLst>
                <a:gd name="T0" fmla="*/ 4 w 10"/>
                <a:gd name="T1" fmla="*/ 0 h 6"/>
                <a:gd name="T2" fmla="*/ 1 w 10"/>
                <a:gd name="T3" fmla="*/ 0 h 6"/>
                <a:gd name="T4" fmla="*/ 0 w 10"/>
                <a:gd name="T5" fmla="*/ 0 h 6"/>
                <a:gd name="T6" fmla="*/ 4 w 10"/>
                <a:gd name="T7" fmla="*/ 6 h 6"/>
                <a:gd name="T8" fmla="*/ 9 w 10"/>
                <a:gd name="T9" fmla="*/ 6 h 6"/>
                <a:gd name="T10" fmla="*/ 10 w 10"/>
                <a:gd name="T11" fmla="*/ 6 h 6"/>
                <a:gd name="T12" fmla="*/ 7 w 10"/>
                <a:gd name="T13" fmla="*/ 0 h 6"/>
                <a:gd name="T14" fmla="*/ 4 w 10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6">
                  <a:moveTo>
                    <a:pt x="4" y="0"/>
                  </a:move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7" y="6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5" y="0"/>
                    <a:pt x="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4" name="Freeform 119"/>
            <p:cNvSpPr/>
            <p:nvPr/>
          </p:nvSpPr>
          <p:spPr bwMode="auto">
            <a:xfrm>
              <a:off x="9779001" y="3071813"/>
              <a:ext cx="36513" cy="30163"/>
            </a:xfrm>
            <a:custGeom>
              <a:avLst/>
              <a:gdLst>
                <a:gd name="T0" fmla="*/ 4 w 10"/>
                <a:gd name="T1" fmla="*/ 2 h 8"/>
                <a:gd name="T2" fmla="*/ 0 w 10"/>
                <a:gd name="T3" fmla="*/ 0 h 8"/>
                <a:gd name="T4" fmla="*/ 4 w 10"/>
                <a:gd name="T5" fmla="*/ 6 h 8"/>
                <a:gd name="T6" fmla="*/ 10 w 10"/>
                <a:gd name="T7" fmla="*/ 8 h 8"/>
                <a:gd name="T8" fmla="*/ 8 w 10"/>
                <a:gd name="T9" fmla="*/ 5 h 8"/>
                <a:gd name="T10" fmla="*/ 4 w 10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4" y="2"/>
                  </a:moveTo>
                  <a:cubicBezTo>
                    <a:pt x="3" y="1"/>
                    <a:pt x="2" y="1"/>
                    <a:pt x="0" y="0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6" y="6"/>
                    <a:pt x="8" y="7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4"/>
                    <a:pt x="6" y="3"/>
                    <a:pt x="4" y="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5" name="Freeform 120"/>
            <p:cNvSpPr/>
            <p:nvPr/>
          </p:nvSpPr>
          <p:spPr bwMode="auto">
            <a:xfrm>
              <a:off x="9680576" y="3087688"/>
              <a:ext cx="33338" cy="33338"/>
            </a:xfrm>
            <a:custGeom>
              <a:avLst/>
              <a:gdLst>
                <a:gd name="T0" fmla="*/ 5 w 9"/>
                <a:gd name="T1" fmla="*/ 0 h 9"/>
                <a:gd name="T2" fmla="*/ 4 w 9"/>
                <a:gd name="T3" fmla="*/ 0 h 9"/>
                <a:gd name="T4" fmla="*/ 4 w 9"/>
                <a:gd name="T5" fmla="*/ 0 h 9"/>
                <a:gd name="T6" fmla="*/ 0 w 9"/>
                <a:gd name="T7" fmla="*/ 2 h 9"/>
                <a:gd name="T8" fmla="*/ 0 w 9"/>
                <a:gd name="T9" fmla="*/ 2 h 9"/>
                <a:gd name="T10" fmla="*/ 0 w 9"/>
                <a:gd name="T11" fmla="*/ 2 h 9"/>
                <a:gd name="T12" fmla="*/ 0 w 9"/>
                <a:gd name="T13" fmla="*/ 3 h 9"/>
                <a:gd name="T14" fmla="*/ 3 w 9"/>
                <a:gd name="T15" fmla="*/ 9 h 9"/>
                <a:gd name="T16" fmla="*/ 9 w 9"/>
                <a:gd name="T17" fmla="*/ 6 h 9"/>
                <a:gd name="T18" fmla="*/ 5 w 9"/>
                <a:gd name="T19" fmla="*/ 0 h 9"/>
                <a:gd name="T20" fmla="*/ 5 w 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8"/>
                    <a:pt x="7" y="7"/>
                    <a:pt x="9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6" name="Freeform 121"/>
            <p:cNvSpPr/>
            <p:nvPr/>
          </p:nvSpPr>
          <p:spPr bwMode="auto">
            <a:xfrm>
              <a:off x="9707563" y="3076576"/>
              <a:ext cx="36513" cy="30163"/>
            </a:xfrm>
            <a:custGeom>
              <a:avLst/>
              <a:gdLst>
                <a:gd name="T0" fmla="*/ 6 w 10"/>
                <a:gd name="T1" fmla="*/ 0 h 8"/>
                <a:gd name="T2" fmla="*/ 5 w 10"/>
                <a:gd name="T3" fmla="*/ 0 h 8"/>
                <a:gd name="T4" fmla="*/ 1 w 10"/>
                <a:gd name="T5" fmla="*/ 1 h 8"/>
                <a:gd name="T6" fmla="*/ 1 w 10"/>
                <a:gd name="T7" fmla="*/ 1 h 8"/>
                <a:gd name="T8" fmla="*/ 0 w 10"/>
                <a:gd name="T9" fmla="*/ 2 h 8"/>
                <a:gd name="T10" fmla="*/ 0 w 10"/>
                <a:gd name="T11" fmla="*/ 2 h 8"/>
                <a:gd name="T12" fmla="*/ 4 w 10"/>
                <a:gd name="T13" fmla="*/ 8 h 8"/>
                <a:gd name="T14" fmla="*/ 10 w 10"/>
                <a:gd name="T15" fmla="*/ 6 h 8"/>
                <a:gd name="T16" fmla="*/ 6 w 10"/>
                <a:gd name="T17" fmla="*/ 0 h 8"/>
                <a:gd name="T18" fmla="*/ 6 w 10"/>
                <a:gd name="T1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7"/>
                    <a:pt x="8" y="7"/>
                    <a:pt x="10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7" name="Freeform 122"/>
            <p:cNvSpPr/>
            <p:nvPr/>
          </p:nvSpPr>
          <p:spPr bwMode="auto">
            <a:xfrm>
              <a:off x="9650413" y="3101976"/>
              <a:ext cx="33338" cy="41275"/>
            </a:xfrm>
            <a:custGeom>
              <a:avLst/>
              <a:gdLst>
                <a:gd name="T0" fmla="*/ 5 w 9"/>
                <a:gd name="T1" fmla="*/ 1 h 11"/>
                <a:gd name="T2" fmla="*/ 4 w 9"/>
                <a:gd name="T3" fmla="*/ 1 h 11"/>
                <a:gd name="T4" fmla="*/ 1 w 9"/>
                <a:gd name="T5" fmla="*/ 3 h 11"/>
                <a:gd name="T6" fmla="*/ 1 w 9"/>
                <a:gd name="T7" fmla="*/ 4 h 11"/>
                <a:gd name="T8" fmla="*/ 0 w 9"/>
                <a:gd name="T9" fmla="*/ 4 h 11"/>
                <a:gd name="T10" fmla="*/ 5 w 9"/>
                <a:gd name="T11" fmla="*/ 11 h 11"/>
                <a:gd name="T12" fmla="*/ 9 w 9"/>
                <a:gd name="T13" fmla="*/ 7 h 11"/>
                <a:gd name="T14" fmla="*/ 5 w 9"/>
                <a:gd name="T15" fmla="*/ 0 h 11"/>
                <a:gd name="T16" fmla="*/ 5 w 9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1">
                  <a:moveTo>
                    <a:pt x="5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3" y="2"/>
                    <a:pt x="2" y="3"/>
                    <a:pt x="1" y="3"/>
                  </a:cubicBez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9"/>
                    <a:pt x="8" y="8"/>
                    <a:pt x="9" y="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8" name="Freeform 123"/>
            <p:cNvSpPr/>
            <p:nvPr/>
          </p:nvSpPr>
          <p:spPr bwMode="auto">
            <a:xfrm>
              <a:off x="9875838" y="3455988"/>
              <a:ext cx="44450" cy="22225"/>
            </a:xfrm>
            <a:custGeom>
              <a:avLst/>
              <a:gdLst>
                <a:gd name="T0" fmla="*/ 6 w 12"/>
                <a:gd name="T1" fmla="*/ 6 h 6"/>
                <a:gd name="T2" fmla="*/ 7 w 12"/>
                <a:gd name="T3" fmla="*/ 5 h 6"/>
                <a:gd name="T4" fmla="*/ 8 w 12"/>
                <a:gd name="T5" fmla="*/ 5 h 6"/>
                <a:gd name="T6" fmla="*/ 9 w 12"/>
                <a:gd name="T7" fmla="*/ 5 h 6"/>
                <a:gd name="T8" fmla="*/ 9 w 12"/>
                <a:gd name="T9" fmla="*/ 5 h 6"/>
                <a:gd name="T10" fmla="*/ 9 w 12"/>
                <a:gd name="T11" fmla="*/ 5 h 6"/>
                <a:gd name="T12" fmla="*/ 10 w 12"/>
                <a:gd name="T13" fmla="*/ 4 h 6"/>
                <a:gd name="T14" fmla="*/ 10 w 12"/>
                <a:gd name="T15" fmla="*/ 4 h 6"/>
                <a:gd name="T16" fmla="*/ 12 w 12"/>
                <a:gd name="T17" fmla="*/ 3 h 6"/>
                <a:gd name="T18" fmla="*/ 12 w 12"/>
                <a:gd name="T19" fmla="*/ 3 h 6"/>
                <a:gd name="T20" fmla="*/ 12 w 12"/>
                <a:gd name="T21" fmla="*/ 2 h 6"/>
                <a:gd name="T22" fmla="*/ 6 w 12"/>
                <a:gd name="T23" fmla="*/ 0 h 6"/>
                <a:gd name="T24" fmla="*/ 0 w 12"/>
                <a:gd name="T25" fmla="*/ 4 h 6"/>
                <a:gd name="T26" fmla="*/ 6 w 12"/>
                <a:gd name="T27" fmla="*/ 6 h 6"/>
                <a:gd name="T28" fmla="*/ 6 w 12"/>
                <a:gd name="T2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6">
                  <a:moveTo>
                    <a:pt x="6" y="6"/>
                  </a:moveTo>
                  <a:cubicBezTo>
                    <a:pt x="6" y="6"/>
                    <a:pt x="7" y="6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2" y="3"/>
                    <a:pt x="0" y="4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49" name="Freeform 124"/>
            <p:cNvSpPr/>
            <p:nvPr/>
          </p:nvSpPr>
          <p:spPr bwMode="auto">
            <a:xfrm>
              <a:off x="9909176" y="3429001"/>
              <a:ext cx="38100" cy="30163"/>
            </a:xfrm>
            <a:custGeom>
              <a:avLst/>
              <a:gdLst>
                <a:gd name="T0" fmla="*/ 6 w 10"/>
                <a:gd name="T1" fmla="*/ 7 h 8"/>
                <a:gd name="T2" fmla="*/ 6 w 10"/>
                <a:gd name="T3" fmla="*/ 7 h 8"/>
                <a:gd name="T4" fmla="*/ 6 w 10"/>
                <a:gd name="T5" fmla="*/ 7 h 8"/>
                <a:gd name="T6" fmla="*/ 8 w 10"/>
                <a:gd name="T7" fmla="*/ 6 h 8"/>
                <a:gd name="T8" fmla="*/ 8 w 10"/>
                <a:gd name="T9" fmla="*/ 6 h 8"/>
                <a:gd name="T10" fmla="*/ 8 w 10"/>
                <a:gd name="T11" fmla="*/ 5 h 8"/>
                <a:gd name="T12" fmla="*/ 9 w 10"/>
                <a:gd name="T13" fmla="*/ 4 h 8"/>
                <a:gd name="T14" fmla="*/ 9 w 10"/>
                <a:gd name="T15" fmla="*/ 4 h 8"/>
                <a:gd name="T16" fmla="*/ 9 w 10"/>
                <a:gd name="T17" fmla="*/ 4 h 8"/>
                <a:gd name="T18" fmla="*/ 10 w 10"/>
                <a:gd name="T19" fmla="*/ 3 h 8"/>
                <a:gd name="T20" fmla="*/ 4 w 10"/>
                <a:gd name="T21" fmla="*/ 0 h 8"/>
                <a:gd name="T22" fmla="*/ 0 w 10"/>
                <a:gd name="T23" fmla="*/ 5 h 8"/>
                <a:gd name="T24" fmla="*/ 6 w 10"/>
                <a:gd name="T25" fmla="*/ 8 h 8"/>
                <a:gd name="T26" fmla="*/ 6 w 10"/>
                <a:gd name="T2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" h="8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0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2"/>
                    <a:pt x="1" y="4"/>
                    <a:pt x="0" y="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6" y="7"/>
                    <a:pt x="6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0" name="Freeform 125"/>
            <p:cNvSpPr/>
            <p:nvPr/>
          </p:nvSpPr>
          <p:spPr bwMode="auto">
            <a:xfrm>
              <a:off x="9928226" y="3271838"/>
              <a:ext cx="30163" cy="30163"/>
            </a:xfrm>
            <a:custGeom>
              <a:avLst/>
              <a:gdLst>
                <a:gd name="T0" fmla="*/ 8 w 8"/>
                <a:gd name="T1" fmla="*/ 7 h 8"/>
                <a:gd name="T2" fmla="*/ 8 w 8"/>
                <a:gd name="T3" fmla="*/ 7 h 8"/>
                <a:gd name="T4" fmla="*/ 7 w 8"/>
                <a:gd name="T5" fmla="*/ 6 h 8"/>
                <a:gd name="T6" fmla="*/ 7 w 8"/>
                <a:gd name="T7" fmla="*/ 6 h 8"/>
                <a:gd name="T8" fmla="*/ 7 w 8"/>
                <a:gd name="T9" fmla="*/ 5 h 8"/>
                <a:gd name="T10" fmla="*/ 6 w 8"/>
                <a:gd name="T11" fmla="*/ 5 h 8"/>
                <a:gd name="T12" fmla="*/ 6 w 8"/>
                <a:gd name="T13" fmla="*/ 4 h 8"/>
                <a:gd name="T14" fmla="*/ 5 w 8"/>
                <a:gd name="T15" fmla="*/ 4 h 8"/>
                <a:gd name="T16" fmla="*/ 5 w 8"/>
                <a:gd name="T17" fmla="*/ 3 h 8"/>
                <a:gd name="T18" fmla="*/ 5 w 8"/>
                <a:gd name="T19" fmla="*/ 3 h 8"/>
                <a:gd name="T20" fmla="*/ 4 w 8"/>
                <a:gd name="T21" fmla="*/ 2 h 8"/>
                <a:gd name="T22" fmla="*/ 4 w 8"/>
                <a:gd name="T23" fmla="*/ 2 h 8"/>
                <a:gd name="T24" fmla="*/ 3 w 8"/>
                <a:gd name="T25" fmla="*/ 2 h 8"/>
                <a:gd name="T26" fmla="*/ 2 w 8"/>
                <a:gd name="T27" fmla="*/ 1 h 8"/>
                <a:gd name="T28" fmla="*/ 2 w 8"/>
                <a:gd name="T29" fmla="*/ 1 h 8"/>
                <a:gd name="T30" fmla="*/ 2 w 8"/>
                <a:gd name="T31" fmla="*/ 1 h 8"/>
                <a:gd name="T32" fmla="*/ 1 w 8"/>
                <a:gd name="T33" fmla="*/ 1 h 8"/>
                <a:gd name="T34" fmla="*/ 0 w 8"/>
                <a:gd name="T35" fmla="*/ 0 h 8"/>
                <a:gd name="T36" fmla="*/ 0 w 8"/>
                <a:gd name="T37" fmla="*/ 0 h 8"/>
                <a:gd name="T38" fmla="*/ 1 w 8"/>
                <a:gd name="T39" fmla="*/ 1 h 8"/>
                <a:gd name="T40" fmla="*/ 4 w 8"/>
                <a:gd name="T41" fmla="*/ 6 h 8"/>
                <a:gd name="T42" fmla="*/ 8 w 8"/>
                <a:gd name="T43" fmla="*/ 8 h 8"/>
                <a:gd name="T44" fmla="*/ 8 w 8"/>
                <a:gd name="T45" fmla="*/ 7 h 8"/>
                <a:gd name="T46" fmla="*/ 8 w 8"/>
                <a:gd name="T4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8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4"/>
                    <a:pt x="6" y="4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3"/>
                    <a:pt x="3" y="4"/>
                    <a:pt x="4" y="6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1" name="Freeform 126"/>
            <p:cNvSpPr/>
            <p:nvPr/>
          </p:nvSpPr>
          <p:spPr bwMode="auto">
            <a:xfrm>
              <a:off x="9820276" y="3475038"/>
              <a:ext cx="63500" cy="11113"/>
            </a:xfrm>
            <a:custGeom>
              <a:avLst/>
              <a:gdLst>
                <a:gd name="T0" fmla="*/ 11 w 17"/>
                <a:gd name="T1" fmla="*/ 3 h 3"/>
                <a:gd name="T2" fmla="*/ 13 w 17"/>
                <a:gd name="T3" fmla="*/ 3 h 3"/>
                <a:gd name="T4" fmla="*/ 13 w 17"/>
                <a:gd name="T5" fmla="*/ 3 h 3"/>
                <a:gd name="T6" fmla="*/ 14 w 17"/>
                <a:gd name="T7" fmla="*/ 3 h 3"/>
                <a:gd name="T8" fmla="*/ 15 w 17"/>
                <a:gd name="T9" fmla="*/ 3 h 3"/>
                <a:gd name="T10" fmla="*/ 16 w 17"/>
                <a:gd name="T11" fmla="*/ 3 h 3"/>
                <a:gd name="T12" fmla="*/ 16 w 17"/>
                <a:gd name="T13" fmla="*/ 2 h 3"/>
                <a:gd name="T14" fmla="*/ 17 w 17"/>
                <a:gd name="T15" fmla="*/ 2 h 3"/>
                <a:gd name="T16" fmla="*/ 11 w 17"/>
                <a:gd name="T17" fmla="*/ 0 h 3"/>
                <a:gd name="T18" fmla="*/ 5 w 17"/>
                <a:gd name="T19" fmla="*/ 1 h 3"/>
                <a:gd name="T20" fmla="*/ 0 w 17"/>
                <a:gd name="T21" fmla="*/ 0 h 3"/>
                <a:gd name="T22" fmla="*/ 1 w 17"/>
                <a:gd name="T23" fmla="*/ 1 h 3"/>
                <a:gd name="T24" fmla="*/ 11 w 17"/>
                <a:gd name="T2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3">
                  <a:moveTo>
                    <a:pt x="11" y="3"/>
                  </a:moveTo>
                  <a:cubicBezTo>
                    <a:pt x="12" y="3"/>
                    <a:pt x="12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5" y="3"/>
                    <a:pt x="16" y="3"/>
                  </a:cubicBezTo>
                  <a:cubicBezTo>
                    <a:pt x="16" y="3"/>
                    <a:pt x="16" y="2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0"/>
                    <a:pt x="7" y="1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4" y="2"/>
                    <a:pt x="8" y="3"/>
                    <a:pt x="11" y="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2" name="Freeform 127"/>
            <p:cNvSpPr>
              <a:spLocks noEditPoints="1"/>
            </p:cNvSpPr>
            <p:nvPr/>
          </p:nvSpPr>
          <p:spPr bwMode="auto">
            <a:xfrm>
              <a:off x="9752013" y="3252788"/>
              <a:ext cx="198438" cy="217488"/>
            </a:xfrm>
            <a:custGeom>
              <a:avLst/>
              <a:gdLst>
                <a:gd name="T0" fmla="*/ 52 w 53"/>
                <a:gd name="T1" fmla="*/ 29 h 58"/>
                <a:gd name="T2" fmla="*/ 46 w 53"/>
                <a:gd name="T3" fmla="*/ 7 h 58"/>
                <a:gd name="T4" fmla="*/ 31 w 53"/>
                <a:gd name="T5" fmla="*/ 0 h 58"/>
                <a:gd name="T6" fmla="*/ 2 w 53"/>
                <a:gd name="T7" fmla="*/ 29 h 58"/>
                <a:gd name="T8" fmla="*/ 7 w 53"/>
                <a:gd name="T9" fmla="*/ 51 h 58"/>
                <a:gd name="T10" fmla="*/ 23 w 53"/>
                <a:gd name="T11" fmla="*/ 58 h 58"/>
                <a:gd name="T12" fmla="*/ 52 w 53"/>
                <a:gd name="T13" fmla="*/ 29 h 58"/>
                <a:gd name="T14" fmla="*/ 40 w 53"/>
                <a:gd name="T15" fmla="*/ 12 h 58"/>
                <a:gd name="T16" fmla="*/ 37 w 53"/>
                <a:gd name="T17" fmla="*/ 19 h 58"/>
                <a:gd name="T18" fmla="*/ 30 w 53"/>
                <a:gd name="T19" fmla="*/ 17 h 58"/>
                <a:gd name="T20" fmla="*/ 25 w 53"/>
                <a:gd name="T21" fmla="*/ 20 h 58"/>
                <a:gd name="T22" fmla="*/ 31 w 53"/>
                <a:gd name="T23" fmla="*/ 25 h 58"/>
                <a:gd name="T24" fmla="*/ 38 w 53"/>
                <a:gd name="T25" fmla="*/ 36 h 58"/>
                <a:gd name="T26" fmla="*/ 27 w 53"/>
                <a:gd name="T27" fmla="*/ 47 h 58"/>
                <a:gd name="T28" fmla="*/ 26 w 53"/>
                <a:gd name="T29" fmla="*/ 53 h 58"/>
                <a:gd name="T30" fmla="*/ 21 w 53"/>
                <a:gd name="T31" fmla="*/ 53 h 58"/>
                <a:gd name="T32" fmla="*/ 22 w 53"/>
                <a:gd name="T33" fmla="*/ 48 h 58"/>
                <a:gd name="T34" fmla="*/ 13 w 53"/>
                <a:gd name="T35" fmla="*/ 45 h 58"/>
                <a:gd name="T36" fmla="*/ 16 w 53"/>
                <a:gd name="T37" fmla="*/ 38 h 58"/>
                <a:gd name="T38" fmla="*/ 24 w 53"/>
                <a:gd name="T39" fmla="*/ 41 h 58"/>
                <a:gd name="T40" fmla="*/ 30 w 53"/>
                <a:gd name="T41" fmla="*/ 37 h 58"/>
                <a:gd name="T42" fmla="*/ 25 w 53"/>
                <a:gd name="T43" fmla="*/ 32 h 58"/>
                <a:gd name="T44" fmla="*/ 17 w 53"/>
                <a:gd name="T45" fmla="*/ 21 h 58"/>
                <a:gd name="T46" fmla="*/ 27 w 53"/>
                <a:gd name="T47" fmla="*/ 10 h 58"/>
                <a:gd name="T48" fmla="*/ 28 w 53"/>
                <a:gd name="T49" fmla="*/ 5 h 58"/>
                <a:gd name="T50" fmla="*/ 33 w 53"/>
                <a:gd name="T51" fmla="*/ 5 h 58"/>
                <a:gd name="T52" fmla="*/ 32 w 53"/>
                <a:gd name="T53" fmla="*/ 10 h 58"/>
                <a:gd name="T54" fmla="*/ 40 w 53"/>
                <a:gd name="T55" fmla="*/ 12 h 58"/>
                <a:gd name="T56" fmla="*/ 8 w 53"/>
                <a:gd name="T57" fmla="*/ 49 h 58"/>
                <a:gd name="T58" fmla="*/ 3 w 53"/>
                <a:gd name="T59" fmla="*/ 29 h 58"/>
                <a:gd name="T60" fmla="*/ 31 w 53"/>
                <a:gd name="T61" fmla="*/ 2 h 58"/>
                <a:gd name="T62" fmla="*/ 31 w 53"/>
                <a:gd name="T63" fmla="*/ 2 h 58"/>
                <a:gd name="T64" fmla="*/ 4 w 53"/>
                <a:gd name="T65" fmla="*/ 29 h 58"/>
                <a:gd name="T66" fmla="*/ 9 w 53"/>
                <a:gd name="T67" fmla="*/ 49 h 58"/>
                <a:gd name="T68" fmla="*/ 23 w 53"/>
                <a:gd name="T69" fmla="*/ 56 h 58"/>
                <a:gd name="T70" fmla="*/ 23 w 53"/>
                <a:gd name="T71" fmla="*/ 56 h 58"/>
                <a:gd name="T72" fmla="*/ 8 w 53"/>
                <a:gd name="T73" fmla="*/ 4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8">
                  <a:moveTo>
                    <a:pt x="52" y="29"/>
                  </a:moveTo>
                  <a:cubicBezTo>
                    <a:pt x="53" y="21"/>
                    <a:pt x="51" y="13"/>
                    <a:pt x="46" y="7"/>
                  </a:cubicBezTo>
                  <a:cubicBezTo>
                    <a:pt x="43" y="3"/>
                    <a:pt x="37" y="0"/>
                    <a:pt x="31" y="0"/>
                  </a:cubicBezTo>
                  <a:cubicBezTo>
                    <a:pt x="17" y="0"/>
                    <a:pt x="4" y="13"/>
                    <a:pt x="2" y="29"/>
                  </a:cubicBezTo>
                  <a:cubicBezTo>
                    <a:pt x="0" y="37"/>
                    <a:pt x="2" y="45"/>
                    <a:pt x="7" y="51"/>
                  </a:cubicBezTo>
                  <a:cubicBezTo>
                    <a:pt x="11" y="55"/>
                    <a:pt x="17" y="58"/>
                    <a:pt x="23" y="58"/>
                  </a:cubicBezTo>
                  <a:cubicBezTo>
                    <a:pt x="37" y="58"/>
                    <a:pt x="50" y="45"/>
                    <a:pt x="52" y="29"/>
                  </a:cubicBezTo>
                  <a:close/>
                  <a:moveTo>
                    <a:pt x="40" y="12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6" y="18"/>
                    <a:pt x="34" y="17"/>
                    <a:pt x="30" y="17"/>
                  </a:cubicBezTo>
                  <a:cubicBezTo>
                    <a:pt x="27" y="17"/>
                    <a:pt x="25" y="18"/>
                    <a:pt x="25" y="20"/>
                  </a:cubicBezTo>
                  <a:cubicBezTo>
                    <a:pt x="25" y="22"/>
                    <a:pt x="26" y="23"/>
                    <a:pt x="31" y="25"/>
                  </a:cubicBezTo>
                  <a:cubicBezTo>
                    <a:pt x="37" y="28"/>
                    <a:pt x="39" y="31"/>
                    <a:pt x="38" y="36"/>
                  </a:cubicBezTo>
                  <a:cubicBezTo>
                    <a:pt x="37" y="42"/>
                    <a:pt x="33" y="46"/>
                    <a:pt x="27" y="4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2" y="48"/>
                    <a:pt x="22" y="48"/>
                    <a:pt x="22" y="48"/>
                  </a:cubicBezTo>
                  <a:cubicBezTo>
                    <a:pt x="18" y="47"/>
                    <a:pt x="15" y="46"/>
                    <a:pt x="13" y="45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8" y="39"/>
                    <a:pt x="21" y="41"/>
                    <a:pt x="24" y="41"/>
                  </a:cubicBezTo>
                  <a:cubicBezTo>
                    <a:pt x="27" y="41"/>
                    <a:pt x="29" y="39"/>
                    <a:pt x="30" y="37"/>
                  </a:cubicBezTo>
                  <a:cubicBezTo>
                    <a:pt x="30" y="35"/>
                    <a:pt x="28" y="33"/>
                    <a:pt x="25" y="32"/>
                  </a:cubicBezTo>
                  <a:cubicBezTo>
                    <a:pt x="19" y="30"/>
                    <a:pt x="16" y="27"/>
                    <a:pt x="17" y="21"/>
                  </a:cubicBezTo>
                  <a:cubicBezTo>
                    <a:pt x="17" y="16"/>
                    <a:pt x="21" y="12"/>
                    <a:pt x="27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6" y="10"/>
                    <a:pt x="38" y="11"/>
                    <a:pt x="40" y="12"/>
                  </a:cubicBezTo>
                  <a:close/>
                  <a:moveTo>
                    <a:pt x="8" y="49"/>
                  </a:moveTo>
                  <a:cubicBezTo>
                    <a:pt x="4" y="44"/>
                    <a:pt x="2" y="37"/>
                    <a:pt x="3" y="29"/>
                  </a:cubicBezTo>
                  <a:cubicBezTo>
                    <a:pt x="5" y="14"/>
                    <a:pt x="17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18" y="2"/>
                    <a:pt x="6" y="14"/>
                    <a:pt x="4" y="29"/>
                  </a:cubicBezTo>
                  <a:cubicBezTo>
                    <a:pt x="3" y="37"/>
                    <a:pt x="5" y="44"/>
                    <a:pt x="9" y="49"/>
                  </a:cubicBezTo>
                  <a:cubicBezTo>
                    <a:pt x="13" y="53"/>
                    <a:pt x="18" y="56"/>
                    <a:pt x="23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17" y="56"/>
                    <a:pt x="12" y="54"/>
                    <a:pt x="8" y="4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3" name="Freeform 128"/>
            <p:cNvSpPr/>
            <p:nvPr/>
          </p:nvSpPr>
          <p:spPr bwMode="auto">
            <a:xfrm>
              <a:off x="9955213" y="3343276"/>
              <a:ext cx="22225" cy="30163"/>
            </a:xfrm>
            <a:custGeom>
              <a:avLst/>
              <a:gdLst>
                <a:gd name="T0" fmla="*/ 6 w 6"/>
                <a:gd name="T1" fmla="*/ 6 h 8"/>
                <a:gd name="T2" fmla="*/ 6 w 6"/>
                <a:gd name="T3" fmla="*/ 6 h 8"/>
                <a:gd name="T4" fmla="*/ 6 w 6"/>
                <a:gd name="T5" fmla="*/ 4 h 8"/>
                <a:gd name="T6" fmla="*/ 6 w 6"/>
                <a:gd name="T7" fmla="*/ 4 h 8"/>
                <a:gd name="T8" fmla="*/ 6 w 6"/>
                <a:gd name="T9" fmla="*/ 2 h 8"/>
                <a:gd name="T10" fmla="*/ 6 w 6"/>
                <a:gd name="T11" fmla="*/ 2 h 8"/>
                <a:gd name="T12" fmla="*/ 0 w 6"/>
                <a:gd name="T13" fmla="*/ 0 h 8"/>
                <a:gd name="T14" fmla="*/ 0 w 6"/>
                <a:gd name="T15" fmla="*/ 5 h 8"/>
                <a:gd name="T16" fmla="*/ 0 w 6"/>
                <a:gd name="T17" fmla="*/ 6 h 8"/>
                <a:gd name="T18" fmla="*/ 6 w 6"/>
                <a:gd name="T19" fmla="*/ 8 h 8"/>
                <a:gd name="T20" fmla="*/ 6 w 6"/>
                <a:gd name="T21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7"/>
                    <a:pt x="6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4" name="Freeform 129"/>
            <p:cNvSpPr/>
            <p:nvPr/>
          </p:nvSpPr>
          <p:spPr bwMode="auto">
            <a:xfrm>
              <a:off x="9947276" y="3373438"/>
              <a:ext cx="26988" cy="30163"/>
            </a:xfrm>
            <a:custGeom>
              <a:avLst/>
              <a:gdLst>
                <a:gd name="T0" fmla="*/ 6 w 7"/>
                <a:gd name="T1" fmla="*/ 7 h 8"/>
                <a:gd name="T2" fmla="*/ 6 w 7"/>
                <a:gd name="T3" fmla="*/ 7 h 8"/>
                <a:gd name="T4" fmla="*/ 6 w 7"/>
                <a:gd name="T5" fmla="*/ 7 h 8"/>
                <a:gd name="T6" fmla="*/ 7 w 7"/>
                <a:gd name="T7" fmla="*/ 4 h 8"/>
                <a:gd name="T8" fmla="*/ 7 w 7"/>
                <a:gd name="T9" fmla="*/ 4 h 8"/>
                <a:gd name="T10" fmla="*/ 7 w 7"/>
                <a:gd name="T11" fmla="*/ 4 h 8"/>
                <a:gd name="T12" fmla="*/ 7 w 7"/>
                <a:gd name="T13" fmla="*/ 3 h 8"/>
                <a:gd name="T14" fmla="*/ 7 w 7"/>
                <a:gd name="T15" fmla="*/ 3 h 8"/>
                <a:gd name="T16" fmla="*/ 1 w 7"/>
                <a:gd name="T17" fmla="*/ 0 h 8"/>
                <a:gd name="T18" fmla="*/ 0 w 7"/>
                <a:gd name="T19" fmla="*/ 6 h 8"/>
                <a:gd name="T20" fmla="*/ 5 w 7"/>
                <a:gd name="T21" fmla="*/ 8 h 8"/>
                <a:gd name="T22" fmla="*/ 6 w 7"/>
                <a:gd name="T23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8">
                  <a:moveTo>
                    <a:pt x="6" y="7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0" y="4"/>
                    <a:pt x="0" y="6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7"/>
                    <a:pt x="6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5" name="Freeform 130"/>
            <p:cNvSpPr/>
            <p:nvPr/>
          </p:nvSpPr>
          <p:spPr bwMode="auto">
            <a:xfrm>
              <a:off x="9932988" y="3403601"/>
              <a:ext cx="28575" cy="30163"/>
            </a:xfrm>
            <a:custGeom>
              <a:avLst/>
              <a:gdLst>
                <a:gd name="T0" fmla="*/ 6 w 8"/>
                <a:gd name="T1" fmla="*/ 8 h 8"/>
                <a:gd name="T2" fmla="*/ 7 w 8"/>
                <a:gd name="T3" fmla="*/ 6 h 8"/>
                <a:gd name="T4" fmla="*/ 7 w 8"/>
                <a:gd name="T5" fmla="*/ 6 h 8"/>
                <a:gd name="T6" fmla="*/ 7 w 8"/>
                <a:gd name="T7" fmla="*/ 6 h 8"/>
                <a:gd name="T8" fmla="*/ 7 w 8"/>
                <a:gd name="T9" fmla="*/ 5 h 8"/>
                <a:gd name="T10" fmla="*/ 8 w 8"/>
                <a:gd name="T11" fmla="*/ 5 h 8"/>
                <a:gd name="T12" fmla="*/ 8 w 8"/>
                <a:gd name="T13" fmla="*/ 4 h 8"/>
                <a:gd name="T14" fmla="*/ 8 w 8"/>
                <a:gd name="T15" fmla="*/ 3 h 8"/>
                <a:gd name="T16" fmla="*/ 8 w 8"/>
                <a:gd name="T17" fmla="*/ 3 h 8"/>
                <a:gd name="T18" fmla="*/ 8 w 8"/>
                <a:gd name="T19" fmla="*/ 3 h 8"/>
                <a:gd name="T20" fmla="*/ 8 w 8"/>
                <a:gd name="T21" fmla="*/ 3 h 8"/>
                <a:gd name="T22" fmla="*/ 3 w 8"/>
                <a:gd name="T23" fmla="*/ 0 h 8"/>
                <a:gd name="T24" fmla="*/ 0 w 8"/>
                <a:gd name="T25" fmla="*/ 5 h 8"/>
                <a:gd name="T26" fmla="*/ 6 w 8"/>
                <a:gd name="T27" fmla="*/ 8 h 8"/>
                <a:gd name="T28" fmla="*/ 6 w 8"/>
                <a:gd name="T2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8">
                  <a:moveTo>
                    <a:pt x="6" y="8"/>
                  </a:moveTo>
                  <a:cubicBezTo>
                    <a:pt x="6" y="7"/>
                    <a:pt x="6" y="7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5"/>
                    <a:pt x="7" y="5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4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4"/>
                    <a:pt x="0" y="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6" name="Freeform 131"/>
            <p:cNvSpPr/>
            <p:nvPr/>
          </p:nvSpPr>
          <p:spPr bwMode="auto">
            <a:xfrm>
              <a:off x="9950451" y="3305176"/>
              <a:ext cx="26988" cy="33338"/>
            </a:xfrm>
            <a:custGeom>
              <a:avLst/>
              <a:gdLst>
                <a:gd name="T0" fmla="*/ 7 w 7"/>
                <a:gd name="T1" fmla="*/ 9 h 9"/>
                <a:gd name="T2" fmla="*/ 6 w 7"/>
                <a:gd name="T3" fmla="*/ 8 h 9"/>
                <a:gd name="T4" fmla="*/ 6 w 7"/>
                <a:gd name="T5" fmla="*/ 7 h 9"/>
                <a:gd name="T6" fmla="*/ 6 w 7"/>
                <a:gd name="T7" fmla="*/ 6 h 9"/>
                <a:gd name="T8" fmla="*/ 6 w 7"/>
                <a:gd name="T9" fmla="*/ 5 h 9"/>
                <a:gd name="T10" fmla="*/ 5 w 7"/>
                <a:gd name="T11" fmla="*/ 5 h 9"/>
                <a:gd name="T12" fmla="*/ 5 w 7"/>
                <a:gd name="T13" fmla="*/ 4 h 9"/>
                <a:gd name="T14" fmla="*/ 5 w 7"/>
                <a:gd name="T15" fmla="*/ 4 h 9"/>
                <a:gd name="T16" fmla="*/ 4 w 7"/>
                <a:gd name="T17" fmla="*/ 2 h 9"/>
                <a:gd name="T18" fmla="*/ 4 w 7"/>
                <a:gd name="T19" fmla="*/ 2 h 9"/>
                <a:gd name="T20" fmla="*/ 0 w 7"/>
                <a:gd name="T21" fmla="*/ 0 h 9"/>
                <a:gd name="T22" fmla="*/ 1 w 7"/>
                <a:gd name="T23" fmla="*/ 7 h 9"/>
                <a:gd name="T24" fmla="*/ 7 w 7"/>
                <a:gd name="T2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9">
                  <a:moveTo>
                    <a:pt x="7" y="9"/>
                  </a:moveTo>
                  <a:cubicBezTo>
                    <a:pt x="6" y="9"/>
                    <a:pt x="6" y="8"/>
                    <a:pt x="6" y="8"/>
                  </a:cubicBezTo>
                  <a:cubicBezTo>
                    <a:pt x="6" y="8"/>
                    <a:pt x="6" y="7"/>
                    <a:pt x="6" y="7"/>
                  </a:cubicBezTo>
                  <a:cubicBezTo>
                    <a:pt x="6" y="7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5"/>
                    <a:pt x="1" y="7"/>
                  </a:cubicBezTo>
                  <a:lnTo>
                    <a:pt x="7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57" name="Freeform 132"/>
            <p:cNvSpPr/>
            <p:nvPr/>
          </p:nvSpPr>
          <p:spPr bwMode="auto">
            <a:xfrm>
              <a:off x="9474201" y="3617913"/>
              <a:ext cx="849313" cy="292100"/>
            </a:xfrm>
            <a:custGeom>
              <a:avLst/>
              <a:gdLst>
                <a:gd name="T0" fmla="*/ 27 w 226"/>
                <a:gd name="T1" fmla="*/ 50 h 78"/>
                <a:gd name="T2" fmla="*/ 55 w 226"/>
                <a:gd name="T3" fmla="*/ 70 h 78"/>
                <a:gd name="T4" fmla="*/ 105 w 226"/>
                <a:gd name="T5" fmla="*/ 78 h 78"/>
                <a:gd name="T6" fmla="*/ 152 w 226"/>
                <a:gd name="T7" fmla="*/ 73 h 78"/>
                <a:gd name="T8" fmla="*/ 186 w 226"/>
                <a:gd name="T9" fmla="*/ 72 h 78"/>
                <a:gd name="T10" fmla="*/ 213 w 226"/>
                <a:gd name="T11" fmla="*/ 73 h 78"/>
                <a:gd name="T12" fmla="*/ 222 w 226"/>
                <a:gd name="T13" fmla="*/ 48 h 78"/>
                <a:gd name="T14" fmla="*/ 226 w 226"/>
                <a:gd name="T15" fmla="*/ 20 h 78"/>
                <a:gd name="T16" fmla="*/ 202 w 226"/>
                <a:gd name="T17" fmla="*/ 16 h 78"/>
                <a:gd name="T18" fmla="*/ 156 w 226"/>
                <a:gd name="T19" fmla="*/ 8 h 78"/>
                <a:gd name="T20" fmla="*/ 101 w 226"/>
                <a:gd name="T21" fmla="*/ 3 h 78"/>
                <a:gd name="T22" fmla="*/ 63 w 226"/>
                <a:gd name="T23" fmla="*/ 11 h 78"/>
                <a:gd name="T24" fmla="*/ 56 w 226"/>
                <a:gd name="T25" fmla="*/ 20 h 78"/>
                <a:gd name="T26" fmla="*/ 59 w 226"/>
                <a:gd name="T27" fmla="*/ 27 h 78"/>
                <a:gd name="T28" fmla="*/ 68 w 226"/>
                <a:gd name="T29" fmla="*/ 30 h 78"/>
                <a:gd name="T30" fmla="*/ 84 w 226"/>
                <a:gd name="T31" fmla="*/ 29 h 78"/>
                <a:gd name="T32" fmla="*/ 99 w 226"/>
                <a:gd name="T33" fmla="*/ 28 h 78"/>
                <a:gd name="T34" fmla="*/ 106 w 226"/>
                <a:gd name="T35" fmla="*/ 30 h 78"/>
                <a:gd name="T36" fmla="*/ 105 w 226"/>
                <a:gd name="T37" fmla="*/ 34 h 78"/>
                <a:gd name="T38" fmla="*/ 96 w 226"/>
                <a:gd name="T39" fmla="*/ 38 h 78"/>
                <a:gd name="T40" fmla="*/ 79 w 226"/>
                <a:gd name="T41" fmla="*/ 41 h 78"/>
                <a:gd name="T42" fmla="*/ 61 w 226"/>
                <a:gd name="T43" fmla="*/ 41 h 78"/>
                <a:gd name="T44" fmla="*/ 42 w 226"/>
                <a:gd name="T45" fmla="*/ 31 h 78"/>
                <a:gd name="T46" fmla="*/ 25 w 226"/>
                <a:gd name="T47" fmla="*/ 15 h 78"/>
                <a:gd name="T48" fmla="*/ 13 w 226"/>
                <a:gd name="T49" fmla="*/ 3 h 78"/>
                <a:gd name="T50" fmla="*/ 3 w 226"/>
                <a:gd name="T51" fmla="*/ 6 h 78"/>
                <a:gd name="T52" fmla="*/ 5 w 226"/>
                <a:gd name="T53" fmla="*/ 26 h 78"/>
                <a:gd name="T54" fmla="*/ 27 w 226"/>
                <a:gd name="T55" fmla="*/ 5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6" h="78">
                  <a:moveTo>
                    <a:pt x="27" y="50"/>
                  </a:moveTo>
                  <a:cubicBezTo>
                    <a:pt x="35" y="57"/>
                    <a:pt x="48" y="66"/>
                    <a:pt x="55" y="70"/>
                  </a:cubicBezTo>
                  <a:cubicBezTo>
                    <a:pt x="62" y="74"/>
                    <a:pt x="84" y="78"/>
                    <a:pt x="105" y="78"/>
                  </a:cubicBezTo>
                  <a:cubicBezTo>
                    <a:pt x="126" y="78"/>
                    <a:pt x="147" y="75"/>
                    <a:pt x="152" y="73"/>
                  </a:cubicBezTo>
                  <a:cubicBezTo>
                    <a:pt x="158" y="70"/>
                    <a:pt x="173" y="70"/>
                    <a:pt x="186" y="72"/>
                  </a:cubicBezTo>
                  <a:cubicBezTo>
                    <a:pt x="199" y="74"/>
                    <a:pt x="211" y="74"/>
                    <a:pt x="213" y="73"/>
                  </a:cubicBezTo>
                  <a:cubicBezTo>
                    <a:pt x="216" y="72"/>
                    <a:pt x="220" y="61"/>
                    <a:pt x="222" y="48"/>
                  </a:cubicBezTo>
                  <a:cubicBezTo>
                    <a:pt x="224" y="36"/>
                    <a:pt x="226" y="23"/>
                    <a:pt x="226" y="20"/>
                  </a:cubicBezTo>
                  <a:cubicBezTo>
                    <a:pt x="226" y="17"/>
                    <a:pt x="215" y="15"/>
                    <a:pt x="202" y="16"/>
                  </a:cubicBezTo>
                  <a:cubicBezTo>
                    <a:pt x="188" y="17"/>
                    <a:pt x="168" y="13"/>
                    <a:pt x="156" y="8"/>
                  </a:cubicBezTo>
                  <a:cubicBezTo>
                    <a:pt x="145" y="2"/>
                    <a:pt x="120" y="0"/>
                    <a:pt x="101" y="3"/>
                  </a:cubicBezTo>
                  <a:cubicBezTo>
                    <a:pt x="83" y="5"/>
                    <a:pt x="65" y="9"/>
                    <a:pt x="63" y="11"/>
                  </a:cubicBezTo>
                  <a:cubicBezTo>
                    <a:pt x="60" y="13"/>
                    <a:pt x="57" y="17"/>
                    <a:pt x="56" y="20"/>
                  </a:cubicBezTo>
                  <a:cubicBezTo>
                    <a:pt x="56" y="23"/>
                    <a:pt x="57" y="26"/>
                    <a:pt x="59" y="27"/>
                  </a:cubicBezTo>
                  <a:cubicBezTo>
                    <a:pt x="61" y="28"/>
                    <a:pt x="65" y="30"/>
                    <a:pt x="68" y="30"/>
                  </a:cubicBezTo>
                  <a:cubicBezTo>
                    <a:pt x="72" y="30"/>
                    <a:pt x="79" y="30"/>
                    <a:pt x="84" y="29"/>
                  </a:cubicBezTo>
                  <a:cubicBezTo>
                    <a:pt x="89" y="28"/>
                    <a:pt x="96" y="28"/>
                    <a:pt x="99" y="28"/>
                  </a:cubicBezTo>
                  <a:cubicBezTo>
                    <a:pt x="102" y="29"/>
                    <a:pt x="105" y="29"/>
                    <a:pt x="106" y="30"/>
                  </a:cubicBezTo>
                  <a:cubicBezTo>
                    <a:pt x="107" y="31"/>
                    <a:pt x="106" y="33"/>
                    <a:pt x="105" y="34"/>
                  </a:cubicBezTo>
                  <a:cubicBezTo>
                    <a:pt x="103" y="35"/>
                    <a:pt x="99" y="37"/>
                    <a:pt x="96" y="38"/>
                  </a:cubicBezTo>
                  <a:cubicBezTo>
                    <a:pt x="93" y="39"/>
                    <a:pt x="85" y="41"/>
                    <a:pt x="79" y="41"/>
                  </a:cubicBezTo>
                  <a:cubicBezTo>
                    <a:pt x="73" y="42"/>
                    <a:pt x="65" y="41"/>
                    <a:pt x="61" y="41"/>
                  </a:cubicBezTo>
                  <a:cubicBezTo>
                    <a:pt x="56" y="40"/>
                    <a:pt x="48" y="35"/>
                    <a:pt x="42" y="31"/>
                  </a:cubicBezTo>
                  <a:cubicBezTo>
                    <a:pt x="36" y="27"/>
                    <a:pt x="28" y="19"/>
                    <a:pt x="25" y="15"/>
                  </a:cubicBezTo>
                  <a:cubicBezTo>
                    <a:pt x="22" y="10"/>
                    <a:pt x="16" y="5"/>
                    <a:pt x="13" y="3"/>
                  </a:cubicBezTo>
                  <a:cubicBezTo>
                    <a:pt x="10" y="1"/>
                    <a:pt x="5" y="2"/>
                    <a:pt x="3" y="6"/>
                  </a:cubicBezTo>
                  <a:cubicBezTo>
                    <a:pt x="0" y="10"/>
                    <a:pt x="1" y="19"/>
                    <a:pt x="5" y="26"/>
                  </a:cubicBezTo>
                  <a:cubicBezTo>
                    <a:pt x="9" y="33"/>
                    <a:pt x="19" y="44"/>
                    <a:pt x="27" y="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48758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grpSp>
        <p:nvGrpSpPr>
          <p:cNvPr id="88" name="组 9"/>
          <p:cNvGrpSpPr/>
          <p:nvPr/>
        </p:nvGrpSpPr>
        <p:grpSpPr>
          <a:xfrm>
            <a:off x="3634115" y="4434113"/>
            <a:ext cx="428625" cy="557213"/>
            <a:chOff x="4106864" y="457201"/>
            <a:chExt cx="428625" cy="557213"/>
          </a:xfrm>
        </p:grpSpPr>
        <p:sp>
          <p:nvSpPr>
            <p:cNvPr id="1048759" name="Freeform 20"/>
            <p:cNvSpPr/>
            <p:nvPr/>
          </p:nvSpPr>
          <p:spPr bwMode="auto">
            <a:xfrm>
              <a:off x="4171951" y="668338"/>
              <a:ext cx="46038" cy="228600"/>
            </a:xfrm>
            <a:custGeom>
              <a:avLst/>
              <a:gdLst>
                <a:gd name="T0" fmla="*/ 16 w 16"/>
                <a:gd name="T1" fmla="*/ 80 h 80"/>
                <a:gd name="T2" fmla="*/ 0 w 16"/>
                <a:gd name="T3" fmla="*/ 35 h 80"/>
                <a:gd name="T4" fmla="*/ 9 w 16"/>
                <a:gd name="T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80">
                  <a:moveTo>
                    <a:pt x="16" y="80"/>
                  </a:moveTo>
                  <a:cubicBezTo>
                    <a:pt x="6" y="69"/>
                    <a:pt x="0" y="53"/>
                    <a:pt x="0" y="35"/>
                  </a:cubicBezTo>
                  <a:cubicBezTo>
                    <a:pt x="0" y="22"/>
                    <a:pt x="3" y="10"/>
                    <a:pt x="9" y="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0" name="Freeform 21"/>
            <p:cNvSpPr/>
            <p:nvPr/>
          </p:nvSpPr>
          <p:spPr bwMode="auto">
            <a:xfrm>
              <a:off x="4425951" y="668338"/>
              <a:ext cx="46038" cy="228600"/>
            </a:xfrm>
            <a:custGeom>
              <a:avLst/>
              <a:gdLst>
                <a:gd name="T0" fmla="*/ 6 w 16"/>
                <a:gd name="T1" fmla="*/ 0 h 80"/>
                <a:gd name="T2" fmla="*/ 16 w 16"/>
                <a:gd name="T3" fmla="*/ 35 h 80"/>
                <a:gd name="T4" fmla="*/ 0 w 16"/>
                <a:gd name="T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80">
                  <a:moveTo>
                    <a:pt x="6" y="0"/>
                  </a:moveTo>
                  <a:cubicBezTo>
                    <a:pt x="12" y="10"/>
                    <a:pt x="16" y="22"/>
                    <a:pt x="16" y="35"/>
                  </a:cubicBezTo>
                  <a:cubicBezTo>
                    <a:pt x="16" y="53"/>
                    <a:pt x="10" y="68"/>
                    <a:pt x="0" y="8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1" name="Freeform 22"/>
            <p:cNvSpPr/>
            <p:nvPr/>
          </p:nvSpPr>
          <p:spPr bwMode="auto">
            <a:xfrm>
              <a:off x="4189414" y="457201"/>
              <a:ext cx="265113" cy="219075"/>
            </a:xfrm>
            <a:custGeom>
              <a:avLst/>
              <a:gdLst>
                <a:gd name="T0" fmla="*/ 59 w 93"/>
                <a:gd name="T1" fmla="*/ 12 h 77"/>
                <a:gd name="T2" fmla="*/ 34 w 93"/>
                <a:gd name="T3" fmla="*/ 12 h 77"/>
                <a:gd name="T4" fmla="*/ 7 w 93"/>
                <a:gd name="T5" fmla="*/ 56 h 77"/>
                <a:gd name="T6" fmla="*/ 18 w 93"/>
                <a:gd name="T7" fmla="*/ 77 h 77"/>
                <a:gd name="T8" fmla="*/ 74 w 93"/>
                <a:gd name="T9" fmla="*/ 77 h 77"/>
                <a:gd name="T10" fmla="*/ 86 w 93"/>
                <a:gd name="T11" fmla="*/ 56 h 77"/>
                <a:gd name="T12" fmla="*/ 59 w 93"/>
                <a:gd name="T13" fmla="*/ 1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" h="77">
                  <a:moveTo>
                    <a:pt x="59" y="12"/>
                  </a:moveTo>
                  <a:cubicBezTo>
                    <a:pt x="52" y="0"/>
                    <a:pt x="41" y="0"/>
                    <a:pt x="34" y="12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0" y="67"/>
                    <a:pt x="5" y="77"/>
                    <a:pt x="18" y="77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87" y="77"/>
                    <a:pt x="93" y="67"/>
                    <a:pt x="86" y="56"/>
                  </a:cubicBezTo>
                  <a:lnTo>
                    <a:pt x="59" y="12"/>
                  </a:lnTo>
                  <a:close/>
                </a:path>
              </a:pathLst>
            </a:custGeom>
            <a:noFill/>
            <a:ln w="22225" cap="flat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2" name="Freeform 23"/>
            <p:cNvSpPr/>
            <p:nvPr/>
          </p:nvSpPr>
          <p:spPr bwMode="auto">
            <a:xfrm>
              <a:off x="4106864" y="654051"/>
              <a:ext cx="74613" cy="171450"/>
            </a:xfrm>
            <a:custGeom>
              <a:avLst/>
              <a:gdLst>
                <a:gd name="T0" fmla="*/ 26 w 26"/>
                <a:gd name="T1" fmla="*/ 15 h 60"/>
                <a:gd name="T2" fmla="*/ 1 w 26"/>
                <a:gd name="T3" fmla="*/ 21 h 60"/>
                <a:gd name="T4" fmla="*/ 23 w 26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60">
                  <a:moveTo>
                    <a:pt x="26" y="15"/>
                  </a:moveTo>
                  <a:cubicBezTo>
                    <a:pt x="26" y="15"/>
                    <a:pt x="0" y="0"/>
                    <a:pt x="1" y="21"/>
                  </a:cubicBezTo>
                  <a:cubicBezTo>
                    <a:pt x="2" y="42"/>
                    <a:pt x="12" y="55"/>
                    <a:pt x="23" y="6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3" name="Freeform 24"/>
            <p:cNvSpPr/>
            <p:nvPr/>
          </p:nvSpPr>
          <p:spPr bwMode="auto">
            <a:xfrm>
              <a:off x="4460876" y="654051"/>
              <a:ext cx="74613" cy="171450"/>
            </a:xfrm>
            <a:custGeom>
              <a:avLst/>
              <a:gdLst>
                <a:gd name="T0" fmla="*/ 0 w 26"/>
                <a:gd name="T1" fmla="*/ 15 h 60"/>
                <a:gd name="T2" fmla="*/ 25 w 26"/>
                <a:gd name="T3" fmla="*/ 21 h 60"/>
                <a:gd name="T4" fmla="*/ 4 w 26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60">
                  <a:moveTo>
                    <a:pt x="0" y="15"/>
                  </a:moveTo>
                  <a:cubicBezTo>
                    <a:pt x="0" y="15"/>
                    <a:pt x="26" y="0"/>
                    <a:pt x="25" y="21"/>
                  </a:cubicBezTo>
                  <a:cubicBezTo>
                    <a:pt x="24" y="42"/>
                    <a:pt x="15" y="55"/>
                    <a:pt x="4" y="6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4" name="Oval 25"/>
            <p:cNvSpPr>
              <a:spLocks noChangeArrowheads="1"/>
            </p:cNvSpPr>
            <p:nvPr/>
          </p:nvSpPr>
          <p:spPr bwMode="auto">
            <a:xfrm>
              <a:off x="4252914" y="730251"/>
              <a:ext cx="28575" cy="2857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5" name="Oval 26"/>
            <p:cNvSpPr>
              <a:spLocks noChangeArrowheads="1"/>
            </p:cNvSpPr>
            <p:nvPr/>
          </p:nvSpPr>
          <p:spPr bwMode="auto">
            <a:xfrm>
              <a:off x="4360864" y="730251"/>
              <a:ext cx="28575" cy="2857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6" name="Freeform 27"/>
            <p:cNvSpPr/>
            <p:nvPr/>
          </p:nvSpPr>
          <p:spPr bwMode="auto">
            <a:xfrm>
              <a:off x="4283076" y="850901"/>
              <a:ext cx="77788" cy="28575"/>
            </a:xfrm>
            <a:custGeom>
              <a:avLst/>
              <a:gdLst>
                <a:gd name="T0" fmla="*/ 0 w 27"/>
                <a:gd name="T1" fmla="*/ 0 h 10"/>
                <a:gd name="T2" fmla="*/ 27 w 27"/>
                <a:gd name="T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7" h="10">
                  <a:moveTo>
                    <a:pt x="0" y="0"/>
                  </a:moveTo>
                  <a:cubicBezTo>
                    <a:pt x="0" y="0"/>
                    <a:pt x="11" y="10"/>
                    <a:pt x="27" y="0"/>
                  </a:cubicBezTo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8767" name="Freeform 28"/>
            <p:cNvSpPr/>
            <p:nvPr/>
          </p:nvSpPr>
          <p:spPr bwMode="auto">
            <a:xfrm>
              <a:off x="4217989" y="787401"/>
              <a:ext cx="204788" cy="227013"/>
            </a:xfrm>
            <a:custGeom>
              <a:avLst/>
              <a:gdLst>
                <a:gd name="T0" fmla="*/ 72 w 72"/>
                <a:gd name="T1" fmla="*/ 35 h 79"/>
                <a:gd name="T2" fmla="*/ 38 w 72"/>
                <a:gd name="T3" fmla="*/ 79 h 79"/>
                <a:gd name="T4" fmla="*/ 0 w 72"/>
                <a:gd name="T5" fmla="*/ 35 h 79"/>
                <a:gd name="T6" fmla="*/ 36 w 72"/>
                <a:gd name="T7" fmla="*/ 0 h 79"/>
                <a:gd name="T8" fmla="*/ 72 w 72"/>
                <a:gd name="T9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9">
                  <a:moveTo>
                    <a:pt x="72" y="35"/>
                  </a:moveTo>
                  <a:cubicBezTo>
                    <a:pt x="72" y="55"/>
                    <a:pt x="51" y="79"/>
                    <a:pt x="38" y="79"/>
                  </a:cubicBezTo>
                  <a:cubicBezTo>
                    <a:pt x="24" y="79"/>
                    <a:pt x="0" y="55"/>
                    <a:pt x="0" y="35"/>
                  </a:cubicBezTo>
                  <a:cubicBezTo>
                    <a:pt x="0" y="16"/>
                    <a:pt x="16" y="0"/>
                    <a:pt x="36" y="0"/>
                  </a:cubicBezTo>
                  <a:cubicBezTo>
                    <a:pt x="56" y="0"/>
                    <a:pt x="72" y="16"/>
                    <a:pt x="72" y="35"/>
                  </a:cubicBezTo>
                  <a:close/>
                </a:path>
              </a:pathLst>
            </a:custGeom>
            <a:noFill/>
            <a:ln w="22225" cap="rnd">
              <a:solidFill>
                <a:schemeClr val="bg1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048768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769" name="正方形/長方形 1"/>
          <p:cNvSpPr/>
          <p:nvPr/>
        </p:nvSpPr>
        <p:spPr>
          <a:xfrm>
            <a:off x="107504" y="980728"/>
            <a:ext cx="4320480" cy="1440160"/>
          </a:xfrm>
          <a:prstGeom prst="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35" y="5488305"/>
            <a:ext cx="1524000" cy="11442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50" y="5476240"/>
            <a:ext cx="1746250" cy="1143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005" y="5476240"/>
            <a:ext cx="1679575" cy="1155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605" y="5488940"/>
            <a:ext cx="1713230" cy="1143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625" y="5488940"/>
            <a:ext cx="1521460" cy="1143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日本市场的挑战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（问卷调查结果）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pic>
        <p:nvPicPr>
          <p:cNvPr id="2" name="图片 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836295"/>
            <a:ext cx="6712585" cy="51847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5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日本市场的挑战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（个人观察）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8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7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049060" name="矩形 3"/>
          <p:cNvSpPr/>
          <p:nvPr/>
        </p:nvSpPr>
        <p:spPr>
          <a:xfrm>
            <a:off x="261498" y="1215336"/>
            <a:ext cx="8774997" cy="501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日本企业比较注重调查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讨论</a:t>
            </a:r>
            <a:r>
              <a:rPr lang="en-US" altLang="zh-CN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决策等决策方式，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比较费时间。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日本对中国企业在知识产权、契约精神等方面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抱有戒心、心态复杂。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日本企业更注重品牌的维护，永续经营，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多数不愿意赚快钱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行业信息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比较闭塞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，建立信任关系需要较长时间。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日本目前失业率较低，为找到合适的人才，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需要尽早行动。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集中的，现成的项目清单或项目信息较少，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信息比较分散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，需要根据中方需求，进行细致的梳理和筛选。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中介机构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通常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被中企敬而远之，中企缺乏付费习惯。</a:t>
            </a: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683568" y="249073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几点建议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34"/>
          <p:cNvSpPr/>
          <p:nvPr/>
        </p:nvSpPr>
        <p:spPr>
          <a:xfrm>
            <a:off x="107504" y="239548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 dirty="0"/>
          </a:p>
        </p:txBody>
      </p:sp>
      <p:sp>
        <p:nvSpPr>
          <p:cNvPr id="9" name="フッター プレースホルダー 1"/>
          <p:cNvSpPr txBox="1"/>
          <p:nvPr/>
        </p:nvSpPr>
        <p:spPr>
          <a:xfrm>
            <a:off x="107504" y="6645225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5" y="6326373"/>
            <a:ext cx="894606" cy="403002"/>
          </a:xfrm>
          <a:prstGeom prst="rect">
            <a:avLst/>
          </a:prstGeom>
        </p:spPr>
      </p:pic>
      <p:sp>
        <p:nvSpPr>
          <p:cNvPr id="18" name="角丸四角形 7"/>
          <p:cNvSpPr/>
          <p:nvPr/>
        </p:nvSpPr>
        <p:spPr>
          <a:xfrm>
            <a:off x="467544" y="975718"/>
            <a:ext cx="8136904" cy="41094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日本专业展会是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金矿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，可考虑看展会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参访有关企业；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条件允许的话，设立常设机构，聘用日本人开拓业务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戒骄戒躁，尊重对手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注重细节，明确需求，明确协同效应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理解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日本企业在决策过程中的处事方法、速度、痛点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ja-JP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借力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（日本机构、日本人；华人专业机构、在日华人）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自身利益优先、独占、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短平快“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vs.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相互信赖、共赢、永续经营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避免“从入口就不同”的现象发生</a:t>
            </a:r>
            <a:endParaRPr lang="zh-CN" altLang="en-US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テキスト ボックス 4"/>
          <p:cNvSpPr txBox="1"/>
          <p:nvPr/>
        </p:nvSpPr>
        <p:spPr>
          <a:xfrm>
            <a:off x="811027" y="5559116"/>
            <a:ext cx="74499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先从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小项目、小合作开始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做起，成功案例最有说服力</a:t>
            </a:r>
            <a:endParaRPr kumimoji="1" lang="ja-JP" altLang="en-US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箭头: 下 6"/>
          <p:cNvSpPr/>
          <p:nvPr/>
        </p:nvSpPr>
        <p:spPr>
          <a:xfrm>
            <a:off x="4031940" y="5229200"/>
            <a:ext cx="100811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8" name="Picture 2" descr="C:\Users\Kazunori_Yoshida\Desktop\InvestJapan.tif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562850" y="4445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2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12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64" name="タイトル 1"/>
          <p:cNvSpPr txBox="1"/>
          <p:nvPr/>
        </p:nvSpPr>
        <p:spPr>
          <a:xfrm>
            <a:off x="409696" y="821473"/>
            <a:ext cx="7560000" cy="3975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参考资料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9065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9066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2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393" y="548680"/>
            <a:ext cx="1256714" cy="125031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187" name="スライド番号プレースホルダー 1"/>
          <p:cNvSpPr txBox="1"/>
          <p:nvPr/>
        </p:nvSpPr>
        <p:spPr>
          <a:xfrm>
            <a:off x="702027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188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成立常设机构成本估算指南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9189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097278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190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79" name="図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pic>
        <p:nvPicPr>
          <p:cNvPr id="20972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6002"/>
            <a:ext cx="9036496" cy="52693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281" name="図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683568" y="249073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日本企业海外并购经验教训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34"/>
          <p:cNvSpPr/>
          <p:nvPr/>
        </p:nvSpPr>
        <p:spPr>
          <a:xfrm>
            <a:off x="107504" y="239548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 dirty="0"/>
          </a:p>
        </p:txBody>
      </p:sp>
      <p:sp>
        <p:nvSpPr>
          <p:cNvPr id="9" name="フッター プレースホルダー 1"/>
          <p:cNvSpPr txBox="1"/>
          <p:nvPr/>
        </p:nvSpPr>
        <p:spPr>
          <a:xfrm>
            <a:off x="107504" y="6645225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5" y="6326373"/>
            <a:ext cx="894606" cy="4030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80112" y="6021288"/>
            <a:ext cx="33554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出处：「我が国企業による海外M&amp;A研究会」报告书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59" y="1390722"/>
            <a:ext cx="7907497" cy="424473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409238" y="2069813"/>
            <a:ext cx="1763903" cy="4506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并购实施前准备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923928" y="2090295"/>
            <a:ext cx="1437512" cy="4096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Deal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的实施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970786" y="1929334"/>
            <a:ext cx="2116905" cy="7075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为今后的并购及扩大跨国经营做准备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45672" y="3146115"/>
            <a:ext cx="26902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明确且一贯的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成长战略、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Story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945672" y="3788331"/>
            <a:ext cx="26902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公司领导亲自用自己的语言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将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Story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渗透到全公司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45672" y="4453499"/>
            <a:ext cx="26902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主动收集市场和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潜在标的企业的信息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45672" y="5044478"/>
            <a:ext cx="269022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并购后的经营情况“可视化”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（并购后的蓝图）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643270" y="3156761"/>
            <a:ext cx="29082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提高跨国经营能力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（人才储备，公司治理规则等）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643270" y="3773425"/>
            <a:ext cx="29082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基于过去的并购经验和课题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进行论证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643270" y="4424875"/>
            <a:ext cx="29082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并购的“模板”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（知识、经验的可视化、标准化）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643270" y="5059846"/>
            <a:ext cx="290822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提高经营管理层和董事会的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并购知识储备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1967990" y="1417461"/>
            <a:ext cx="569387" cy="27748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前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744544" y="1404761"/>
            <a:ext cx="569387" cy="27748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[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后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]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683568" y="249073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日本企业海外并购经验教训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正方形/長方形 34"/>
          <p:cNvSpPr/>
          <p:nvPr/>
        </p:nvSpPr>
        <p:spPr>
          <a:xfrm>
            <a:off x="107504" y="239548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 dirty="0"/>
          </a:p>
        </p:txBody>
      </p:sp>
      <p:sp>
        <p:nvSpPr>
          <p:cNvPr id="9" name="フッター プレースホルダー 1"/>
          <p:cNvSpPr txBox="1"/>
          <p:nvPr/>
        </p:nvSpPr>
        <p:spPr>
          <a:xfrm>
            <a:off x="107504" y="6645225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05" y="6326373"/>
            <a:ext cx="894606" cy="40300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580112" y="6021288"/>
            <a:ext cx="33554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出处：「我が国企業による海外M&amp;A研究会」报告书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53724"/>
            <a:ext cx="7595450" cy="376667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3890020" y="1908752"/>
            <a:ext cx="104190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并购战略构筑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</a:rPr>
              <a:t>Story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76172" y="3876151"/>
            <a:ext cx="10419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跨国经营能力提升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881206" y="3880831"/>
            <a:ext cx="10419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海外并购执行力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923928" y="3128418"/>
            <a:ext cx="1041904" cy="6432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公司领导参与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452973" y="1607639"/>
            <a:ext cx="279143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朝着“应有的样子”投入足够的时间和人才等资源进行探讨，作为成长战略、“讲故事”等的题材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538044" y="4052601"/>
            <a:ext cx="16561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储备海外企业的人才、体系，以海外并购作为契机，进一步改革公司经营体制，在全世界拓展业务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81050" y="4375423"/>
            <a:ext cx="18599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为了实现公司成长战略和“故事”，主动、积极参与并购的每个环节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91619" y="1666900"/>
            <a:ext cx="23211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公司领导深刻理解海外并购的本质，发挥领导力，并投入自身的资源，主动参与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20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71" name="テキスト ボックス 13"/>
          <p:cNvSpPr txBox="1"/>
          <p:nvPr/>
        </p:nvSpPr>
        <p:spPr>
          <a:xfrm>
            <a:off x="467544" y="1303015"/>
            <a:ext cx="8280920" cy="4799965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外因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中国企业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在日本的知名度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不够高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日本人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对中国企业有戒心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独特的商业习惯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获得优秀人才有难度 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内因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日本企业的技术革新、“匠人精神”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日本企业的客户基础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日本企业的业务经验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日本企业的人才资源 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案例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2002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年日本三洋电机开始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代理销售海尔产品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通过三洋，海尔成功渗透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到日本家电市场，受到消费者认可。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2010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年海尔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切换为直接销售模式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，正式进入日本白色家电市场。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</p:txBody>
      </p:sp>
      <p:sp>
        <p:nvSpPr>
          <p:cNvPr id="1048872" name="スライド番号プレースホルダー 1"/>
          <p:cNvSpPr txBox="1"/>
          <p:nvPr/>
        </p:nvSpPr>
        <p:spPr>
          <a:xfrm>
            <a:off x="7046912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50" charset="-128"/>
                <a:cs typeface="+mn-cs"/>
              </a:defRPr>
            </a:lvl9pPr>
          </a:lstStyle>
          <a:p>
            <a:fld id="{85CFF0B5-7DDE-4ABD-B600-693280D1E2D7}" type="slidenum">
              <a:rPr lang="ja-JP" altLang="en-US" b="1" smtClean="0">
                <a:solidFill>
                  <a:prstClr val="black">
                    <a:tint val="75000"/>
                  </a:prst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ja-JP" altLang="en-US" b="1" dirty="0">
              <a:solidFill>
                <a:prstClr val="black">
                  <a:tint val="75000"/>
                </a:prst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73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中国企业赴日投资过程中寻找合作伙伴的重要性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74" name="正方形/長方形 23"/>
          <p:cNvSpPr/>
          <p:nvPr/>
        </p:nvSpPr>
        <p:spPr>
          <a:xfrm>
            <a:off x="107504" y="260648"/>
            <a:ext cx="576064" cy="576064"/>
          </a:xfrm>
          <a:prstGeom prst="rect">
            <a:avLst/>
          </a:prstGeom>
          <a:gradFill>
            <a:gsLst>
              <a:gs pos="16000">
                <a:srgbClr val="0070C0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75" name="テキスト ボックス 8"/>
          <p:cNvSpPr txBox="1"/>
          <p:nvPr/>
        </p:nvSpPr>
        <p:spPr>
          <a:xfrm>
            <a:off x="649680" y="801281"/>
            <a:ext cx="6298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+mn-ea"/>
              </a:rPr>
              <a:t>　</a:t>
            </a:r>
            <a:endParaRPr kumimoji="1" lang="ja-JP" altLang="en-US" sz="2000" dirty="0"/>
          </a:p>
        </p:txBody>
      </p:sp>
      <p:sp>
        <p:nvSpPr>
          <p:cNvPr id="1048877" name="右矢印 47"/>
          <p:cNvSpPr/>
          <p:nvPr/>
        </p:nvSpPr>
        <p:spPr>
          <a:xfrm>
            <a:off x="133689" y="867192"/>
            <a:ext cx="261847" cy="362667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ja-JP" altLang="en-US">
              <a:solidFill>
                <a:prstClr val="white"/>
              </a:solidFill>
              <a:latin typeface="+mj-ea"/>
              <a:ea typeface="+mj-ea"/>
              <a:cs typeface="Meiryo UI" panose="020B0604030504040204" pitchFamily="50" charset="-128"/>
            </a:endParaRPr>
          </a:p>
        </p:txBody>
      </p:sp>
      <p:sp>
        <p:nvSpPr>
          <p:cNvPr id="1048878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21" name="図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pic>
        <p:nvPicPr>
          <p:cNvPr id="2097222" name="図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54149" y="248329"/>
            <a:ext cx="582347" cy="58462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03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9050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中国企业走出去过程中的部分痛点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233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051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9052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234" name="図 2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6237312"/>
            <a:ext cx="894606" cy="403002"/>
          </a:xfrm>
          <a:prstGeom prst="rect">
            <a:avLst/>
          </a:prstGeom>
        </p:spPr>
      </p:pic>
      <p:sp>
        <p:nvSpPr>
          <p:cNvPr id="11" name="テキスト ボックス 13"/>
          <p:cNvSpPr txBox="1"/>
          <p:nvPr/>
        </p:nvSpPr>
        <p:spPr>
          <a:xfrm>
            <a:off x="467544" y="1303015"/>
            <a:ext cx="8568952" cy="5425440"/>
          </a:xfrm>
          <a:prstGeom prst="rect">
            <a:avLst/>
          </a:prstGeom>
          <a:solidFill>
            <a:schemeClr val="bg1">
              <a:alpha val="46000"/>
            </a:schemeClr>
          </a:solidFill>
          <a:ln w="28575"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创意和收集信息的阶段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赴日投资相关信息渠道和内容比较分散和碎片化，不具备权威性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初步了解后，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容易丧失投资信心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前期准备和制定计划阶段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无法全面了解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日本的行政限制、优惠措施和补助金等信息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可行性和潜在业务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模式不清晰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后期的计划实施阶段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日本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没有合作伙伴相关清单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迟迟无法确定合作模式和业务模式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商务谈判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比较费时，不太顺畅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注册公司和日本业务发展阶段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不清楚哪个服务机构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更靠谱，性价比更高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希望一站式得到设立公司相关服务，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节省时间和支出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拓展业务时，希望得到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Meiryo UI" panose="020B0604030504040204" pitchFamily="50" charset="-128"/>
              </a:rPr>
              <a:t>第三方的建议和支持</a:t>
            </a:r>
            <a:endParaRPr lang="en-US" altLang="zh-CN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altLang="ja-JP" dirty="0">
              <a:latin typeface="宋体" panose="02010600030101010101" pitchFamily="2" charset="-122"/>
              <a:ea typeface="宋体" panose="02010600030101010101" pitchFamily="2" charset="-122"/>
              <a:cs typeface="Meiryo UI" panose="020B0604030504040204" pitchFamily="50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赴日投资报告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62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18" name="テキスト ボックス 2"/>
          <p:cNvSpPr txBox="1">
            <a:spLocks noChangeArrowheads="1"/>
          </p:cNvSpPr>
          <p:nvPr/>
        </p:nvSpPr>
        <p:spPr bwMode="auto">
          <a:xfrm>
            <a:off x="683568" y="1261722"/>
            <a:ext cx="5613393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lnSpc>
                <a:spcPts val="1200"/>
              </a:lnSpc>
              <a:spcAft>
                <a:spcPts val="0"/>
              </a:spcAft>
            </a:pPr>
            <a:r>
              <a:rPr lang="en-US" sz="2000" b="1" kern="100" dirty="0">
                <a:solidFill>
                  <a:srgbClr val="C00000"/>
                </a:solidFill>
                <a:latin typeface="+mj-lt"/>
                <a:ea typeface="MS PGothic" panose="020B0600070205080204" pitchFamily="50" charset="-128"/>
                <a:cs typeface="Times New Roman" panose="02020603050405020304"/>
              </a:rPr>
              <a:t>JETRO Invest Japan Report 201</a:t>
            </a:r>
            <a:r>
              <a:rPr lang="en-US" altLang="zh-CN" sz="2000" b="1" kern="100" dirty="0">
                <a:solidFill>
                  <a:srgbClr val="C00000"/>
                </a:solidFill>
                <a:latin typeface="+mj-lt"/>
                <a:ea typeface="MS PGothic" panose="020B0600070205080204" pitchFamily="50" charset="-128"/>
                <a:cs typeface="Times New Roman" panose="02020603050405020304"/>
              </a:rPr>
              <a:t>7</a:t>
            </a:r>
            <a:endParaRPr lang="ja-JP" sz="800" kern="100" dirty="0">
              <a:solidFill>
                <a:srgbClr val="C00000"/>
              </a:solidFill>
              <a:latin typeface="+mj-lt"/>
              <a:ea typeface="MS PGothic" panose="020B0600070205080204" pitchFamily="50" charset="-128"/>
              <a:cs typeface="Times New Roman" panose="02020603050405020304"/>
            </a:endParaRPr>
          </a:p>
        </p:txBody>
      </p:sp>
      <p:sp>
        <p:nvSpPr>
          <p:cNvPr id="1048619" name="テキスト ボックス 12"/>
          <p:cNvSpPr txBox="1">
            <a:spLocks noChangeArrowheads="1"/>
          </p:cNvSpPr>
          <p:nvPr/>
        </p:nvSpPr>
        <p:spPr bwMode="auto">
          <a:xfrm>
            <a:off x="646476" y="4151809"/>
            <a:ext cx="8408292" cy="23314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PDF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版 下载网页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（中文） 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赴日投资报告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 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hlinkClick r:id="rId2"/>
              </a:rPr>
              <a:t>https://www5.jetro.go.jp/newsletter/shanghai/2018/tainichi2018/20180402.pdf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赴日投资报告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 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hlinkClick r:id="rId3"/>
              </a:rPr>
              <a:t>https://www5.jetro.go.jp/newsletter/shanghai/2017/tainichi/tainichi%20hokoku2016.pdf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赴日投资报告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 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hlinkClick r:id="rId4"/>
              </a:rPr>
              <a:t>https://www5.jetro.go.jp/newsletter/shanghai/2017/tainichi/tainichi%20hokoku2015.pdf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620" name="正方形/長方形 13"/>
          <p:cNvSpPr/>
          <p:nvPr/>
        </p:nvSpPr>
        <p:spPr>
          <a:xfrm>
            <a:off x="682079" y="1448346"/>
            <a:ext cx="5474097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为了综合反映日本的对内直接投资的动向，并作为日本投资环境的介绍材料，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月发布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《JETRO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赴日投资报告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2017》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ja-JP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内容包括最新的赴日投资概况和有关政策动向、外企对日本投资环境的评价、外企在日本的地方城市的投资案例、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的活动内容和部分企业的投资案例、日本的投资环境之魅力等。</a:t>
            </a:r>
            <a:endParaRPr lang="en-US" altLang="ja-JP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21" name="テキスト ボックス 16"/>
          <p:cNvSpPr txBox="1">
            <a:spLocks noChangeArrowheads="1"/>
          </p:cNvSpPr>
          <p:nvPr/>
        </p:nvSpPr>
        <p:spPr bwMode="auto">
          <a:xfrm>
            <a:off x="467544" y="908720"/>
            <a:ext cx="4752528" cy="24622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180975" algn="l">
              <a:lnSpc>
                <a:spcPts val="1200"/>
              </a:lnSpc>
              <a:spcAft>
                <a:spcPts val="0"/>
              </a:spcAft>
            </a:pPr>
            <a:r>
              <a:rPr lang="en-US" altLang="zh-CN" sz="20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0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赴日投资报告</a:t>
            </a:r>
            <a:r>
              <a:rPr lang="zh-CN" altLang="zh-CN" sz="20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20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r>
              <a:rPr lang="en-US" altLang="ja-JP" sz="20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endParaRPr lang="ja-JP" sz="2000" b="1" kern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22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623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24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 dirty="0"/>
          </a:p>
        </p:txBody>
      </p:sp>
      <p:pic>
        <p:nvPicPr>
          <p:cNvPr id="2097163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1048" y="965657"/>
            <a:ext cx="2645448" cy="37284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76" name="图片 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66256" y="3164875"/>
            <a:ext cx="1077430" cy="710306"/>
          </a:xfrm>
          <a:prstGeom prst="rect">
            <a:avLst/>
          </a:prstGeom>
        </p:spPr>
      </p:pic>
      <p:pic>
        <p:nvPicPr>
          <p:cNvPr id="20971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6826" y="3096506"/>
            <a:ext cx="6125574" cy="35040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773" name="テキスト ボックス 10"/>
          <p:cNvSpPr txBox="1"/>
          <p:nvPr/>
        </p:nvSpPr>
        <p:spPr>
          <a:xfrm>
            <a:off x="395536" y="871437"/>
            <a:ext cx="8640959" cy="223700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lIns="65306" tIns="32653" rIns="65306" bIns="32653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长城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日本技研株式会社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：在横滨设立研发机构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新纶科技                        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：并购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T&amp;T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公司锂电池铝塑膜外包装材料业务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携程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日本（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CTRIP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JAPAN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：提供丰富的旅游产品和全面的目的地服务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恒瑞医药株式会社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	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：在日本开展医药品的制造、销售与进出口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ja-JP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ET Solar Japan(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中盛日本</a:t>
            </a:r>
            <a:r>
              <a:rPr lang="en-US" altLang="ja-JP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r>
              <a:rPr lang="ja-JP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株式会社</a:t>
            </a:r>
            <a:r>
              <a:rPr lang="en-US" altLang="ja-JP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：扩大销售市场</a:t>
            </a:r>
            <a:endParaRPr lang="ja-JP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春秋航空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、吉祥航空、海南航空、四川航空、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银联国际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、同程国旅、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复星集团</a:t>
            </a:r>
            <a:endParaRPr lang="en-US" altLang="zh-CN" sz="1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用友软件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、易空海软件咨询、大连恒立国际贸易、上海欣融汇金融信息服务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京东、唯品会、喜马拉雅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FM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、新浪动漫、穿山甲机器人、方太厨具、大连华信、凯</a:t>
            </a:r>
            <a:r>
              <a:rPr lang="zh-TW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中精密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技术、常州浩达科技、长光辰芯光电、无锡凯思轩达、杭州大热贸易、大连路飞光电科技等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74" name="正方形/長方形 11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赴日投资部门协助过的部分企业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78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775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79" name="図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5" y="6237312"/>
            <a:ext cx="894606" cy="403002"/>
          </a:xfrm>
          <a:prstGeom prst="rect">
            <a:avLst/>
          </a:prstGeom>
        </p:spPr>
      </p:pic>
      <p:sp>
        <p:nvSpPr>
          <p:cNvPr id="1048776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777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180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55" y="4077072"/>
            <a:ext cx="611028" cy="353095"/>
          </a:xfrm>
          <a:prstGeom prst="rect">
            <a:avLst/>
          </a:prstGeom>
        </p:spPr>
      </p:pic>
      <p:pic>
        <p:nvPicPr>
          <p:cNvPr id="2097181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28" y="4455729"/>
            <a:ext cx="1106125" cy="474054"/>
          </a:xfrm>
          <a:prstGeom prst="rect">
            <a:avLst/>
          </a:prstGeom>
        </p:spPr>
      </p:pic>
      <p:pic>
        <p:nvPicPr>
          <p:cNvPr id="2097182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847" y="5782299"/>
            <a:ext cx="1398083" cy="253248"/>
          </a:xfrm>
          <a:prstGeom prst="rect">
            <a:avLst/>
          </a:prstGeom>
        </p:spPr>
      </p:pic>
      <p:pic>
        <p:nvPicPr>
          <p:cNvPr id="2097183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59" y="6054426"/>
            <a:ext cx="995425" cy="254894"/>
          </a:xfrm>
          <a:prstGeom prst="rect">
            <a:avLst/>
          </a:prstGeom>
        </p:spPr>
      </p:pic>
      <p:pic>
        <p:nvPicPr>
          <p:cNvPr id="2097184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547" y="5372451"/>
            <a:ext cx="1295265" cy="365804"/>
          </a:xfrm>
          <a:prstGeom prst="rect">
            <a:avLst/>
          </a:prstGeom>
        </p:spPr>
      </p:pic>
      <p:pic>
        <p:nvPicPr>
          <p:cNvPr id="2097185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66256" y="5012286"/>
            <a:ext cx="1206699" cy="2882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86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407" y="3720734"/>
            <a:ext cx="1056265" cy="356338"/>
          </a:xfrm>
          <a:prstGeom prst="rect">
            <a:avLst/>
          </a:prstGeom>
        </p:spPr>
      </p:pic>
    </p:spTree>
  </p:cSld>
  <p:clrMapOvr>
    <a:masterClrMapping/>
  </p:clrMapOvr>
  <p:transition spd="slow" advTm="18445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赴日投资商务协助中心（</a:t>
            </a:r>
            <a:r>
              <a:rPr lang="en-US" altLang="zh-CN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IBSC)</a:t>
            </a:r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和中国各地事务所</a:t>
            </a:r>
            <a:endParaRPr lang="en-US" altLang="ja-JP" b="1" dirty="0">
              <a:solidFill>
                <a:srgbClr val="1F497D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为中国企业在日本设立网点提供一站式服务</a:t>
            </a:r>
            <a:endParaRPr lang="ja-JP" altLang="en-US" b="1" dirty="0">
              <a:solidFill>
                <a:srgbClr val="1F497D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08" name="角丸四角形 5"/>
          <p:cNvSpPr/>
          <p:nvPr/>
        </p:nvSpPr>
        <p:spPr>
          <a:xfrm>
            <a:off x="4067944" y="3140968"/>
            <a:ext cx="504056" cy="28803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48609" name="テキスト ボックス 24"/>
          <p:cNvSpPr txBox="1"/>
          <p:nvPr/>
        </p:nvSpPr>
        <p:spPr>
          <a:xfrm>
            <a:off x="4698758" y="787605"/>
            <a:ext cx="4363012" cy="573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ja-JP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东京</a:t>
            </a:r>
            <a:endParaRPr lang="ja-JP" altLang="ja-JP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东京都港区赤坂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1-12-32 ARK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森大厦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7F</a:t>
            </a:r>
            <a:endParaRPr lang="ja-JP" altLang="ja-JP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Tel:+81-3-3582-4684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Fax:+81-3-3584-6024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横滨</a:t>
            </a:r>
            <a:endParaRPr lang="ja-JP" altLang="ja-JP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神奈川县横滨市中区山下町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番地 产业贸易中心大厦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2F</a:t>
            </a:r>
            <a:b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+81-45-222-8911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+81-45-662-4980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名古屋</a:t>
            </a:r>
            <a:endParaRPr lang="ja-JP" altLang="ja-JP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名古屋市中村区名站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4-4-38 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爱知县产业劳动中心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endParaRPr lang="ja-JP" altLang="ja-JP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+81-52-589-6211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+81-52-563-0166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大阪</a:t>
            </a:r>
            <a:endParaRPr lang="ja-JP" altLang="ja-JP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541-0052 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大阪市中央区安土町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2-3-13 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大阪国际大厦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endParaRPr lang="ja-JP" altLang="ja-JP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+81-6-4705-8660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+81-6-4705-8650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神户</a:t>
            </a:r>
            <a:endParaRPr lang="ja-JP" altLang="ja-JP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兵库县神户市中央区滨边通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5-1-14 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神户商工贸易中心大厦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4F</a:t>
            </a:r>
            <a:b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+81-78-252-7505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+81-78-232-3439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ja-JP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福冈</a:t>
            </a:r>
            <a:endParaRPr lang="ja-JP" altLang="ja-JP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福冈县福冈市中央区天神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1-11-17 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福冈大厦</a:t>
            </a: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t">
              <a:lnSpc>
                <a:spcPct val="150000"/>
              </a:lnSpc>
            </a:pP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+81-92-741-5718</a:t>
            </a:r>
            <a:r>
              <a:rPr lang="zh-CN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ja-JP" sz="12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+81-92-714-0709</a:t>
            </a:r>
            <a:endParaRPr lang="ja-JP" altLang="ja-JP" sz="12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5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7504" y="1259458"/>
            <a:ext cx="4505325" cy="5314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097160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10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61" name="図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611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1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613" name="矩形 2"/>
          <p:cNvSpPr/>
          <p:nvPr/>
        </p:nvSpPr>
        <p:spPr>
          <a:xfrm>
            <a:off x="179512" y="5661248"/>
            <a:ext cx="3980181" cy="35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赴日投资商务协助中心（</a:t>
            </a:r>
            <a:r>
              <a:rPr lang="en-US" altLang="zh-CN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IBSC)</a:t>
            </a:r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联系方式</a:t>
            </a:r>
            <a:endParaRPr lang="zh-CN" altLang="en-US" dirty="0"/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各地代表处联系方式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599" name="テキスト ボックス 1"/>
          <p:cNvSpPr txBox="1"/>
          <p:nvPr/>
        </p:nvSpPr>
        <p:spPr>
          <a:xfrm>
            <a:off x="1195474" y="1680761"/>
            <a:ext cx="7329115" cy="476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北京：北京市朝阳区建国门外大街甲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26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　长富宫办公楼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7003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 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010-6513-7077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010-6513-7079 </a:t>
            </a:r>
            <a:r>
              <a:rPr lang="ja-JP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ja-JP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E-mail: </a:t>
            </a:r>
            <a:r>
              <a:rPr lang="en-US" altLang="ja-JP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PCB@jetro.go.jp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上海：上海市长宁区延安西路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2201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　上海国际贸易中心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层 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021-6270-0489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021-6270-0499 E-mail: 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PCS@jetro.go.jp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大连：大连市西岗区中山路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147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　森茂大厦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楼 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0411-8360-9418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0411-8360-9498 E-mail: 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PCD@jetro.go.jp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广州：广州市天河区天河北路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233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　中信广场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2601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 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020-8752-0060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020-8752-0077 E-mail: 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PCG@jetro.go.jp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青岛：山东省青岛市市南区香港中路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61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号乙 青岛远洋大厦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12-D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室 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0532-8387-8909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0532-8387-8900 E-mail: 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PCQ@jetro.go.jp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武汉：湖北省武汉市江岸区中山大道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1628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 平安金融中心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507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号室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027-5950-0707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027-5950-0712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E-mail: 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lang="en-US" altLang="ja-JP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成都：四川省成都市武侯区人民南路四段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号成都来福士广场办公楼塔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栋第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层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 </a:t>
            </a:r>
            <a:endParaRPr lang="zh-CN" altLang="en-US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028-87796693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028-87633752 E-mail: 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PC</a:t>
            </a:r>
            <a:r>
              <a:rPr lang="en-US" altLang="ja-JP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</a:t>
            </a:r>
            <a:r>
              <a:rPr lang="en-US" altLang="zh-CN" sz="130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@jetro.go.jp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香港：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Room4001, 40/F., Hopewell Centre, 183 Queen's Road East, Wan Chai, HONG KONG </a:t>
            </a:r>
            <a:endParaRPr lang="en-US" altLang="zh-CN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TEL: 852-2526-4067</a:t>
            </a:r>
            <a:r>
              <a:rPr lang="zh-CN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zh-CN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FAX: 852-2868-1455</a:t>
            </a:r>
            <a:r>
              <a:rPr lang="ja-JP" altLang="en-US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ja-JP" sz="13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E-mail: HKG@jetro.go.jp</a:t>
            </a:r>
            <a:endParaRPr lang="en-US" altLang="ja-JP" sz="13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600" name="正方形/長方形 11"/>
          <p:cNvSpPr/>
          <p:nvPr/>
        </p:nvSpPr>
        <p:spPr>
          <a:xfrm>
            <a:off x="1260152" y="770124"/>
            <a:ext cx="6797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　　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在日本开展商务活动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请先咨询</a:t>
            </a:r>
            <a:r>
              <a:rPr lang="zh-CN" altLang="ja-JP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！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www.jetro.go.jp/sc/invest      www.jetro.go.jp/china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57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01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58" name="図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602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0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联系方式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52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587" name="正方形/長方形 1"/>
          <p:cNvSpPr/>
          <p:nvPr/>
        </p:nvSpPr>
        <p:spPr>
          <a:xfrm>
            <a:off x="284718" y="1033572"/>
            <a:ext cx="6148435" cy="13849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免费协助中国企业赴日注册公司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北京代表处负责片区</a:t>
            </a:r>
            <a:endParaRPr lang="en-US" altLang="zh-CN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北京、天津、河北、山西以及西北地区</a:t>
            </a:r>
            <a:endParaRPr lang="en-US" altLang="zh-CN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588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589" name="正方形/長方形 10"/>
          <p:cNvSpPr/>
          <p:nvPr/>
        </p:nvSpPr>
        <p:spPr>
          <a:xfrm>
            <a:off x="486929" y="2218002"/>
            <a:ext cx="7757479" cy="329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TEL.         010-6513-7077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	   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京浩（内线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）、英姬（内线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118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）</a:t>
            </a:r>
            <a:endParaRPr lang="en-US" altLang="zh-TW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MOB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altLang="ja-JP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185-1051-8481  	</a:t>
            </a:r>
            <a:br>
              <a:rPr lang="en-US" altLang="zh-TW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en-US" altLang="zh-TW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MAIL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altLang="ja-JP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jinghao_jin@jetro.go.jp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18510518481@139.com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jbbb201212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</a:t>
            </a:r>
            <a:endParaRPr lang="en-US" altLang="zh-CN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网址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     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2"/>
              </a:rPr>
              <a:t>www.jetro.go.jp/sc/invest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；  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hlinkClick r:id="rId3"/>
              </a:rPr>
              <a:t>www.jetro.go.jp/china</a:t>
            </a:r>
            <a:r>
              <a:rPr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ja-JP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590" name="正方形/長方形 9"/>
          <p:cNvSpPr/>
          <p:nvPr/>
        </p:nvSpPr>
        <p:spPr>
          <a:xfrm>
            <a:off x="2939756" y="5918509"/>
            <a:ext cx="33259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ja-JP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投资日本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zh-CN" altLang="ja-JP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☞ 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53" name="Picture 9" descr="C:\Users\Takeshi_Saito\Desktop\untitled.bmp"/>
          <p:cNvPicPr>
            <a:picLocks noChangeAspect="1" noChangeArrowheads="1"/>
          </p:cNvPicPr>
          <p:nvPr/>
        </p:nvPicPr>
        <p:blipFill>
          <a:blip r:embed="rId4" cstate="email">
            <a:grayscl/>
          </a:blip>
          <a:srcRect/>
          <a:stretch>
            <a:fillRect/>
          </a:stretch>
        </p:blipFill>
        <p:spPr bwMode="auto">
          <a:xfrm>
            <a:off x="5929097" y="5589006"/>
            <a:ext cx="2171295" cy="11907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pic>
        <p:nvPicPr>
          <p:cNvPr id="209715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9145" y="4533900"/>
            <a:ext cx="633095" cy="6299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591" name="矩形: 圆角 2"/>
          <p:cNvSpPr/>
          <p:nvPr/>
        </p:nvSpPr>
        <p:spPr>
          <a:xfrm>
            <a:off x="6012160" y="2564904"/>
            <a:ext cx="3009655" cy="2165123"/>
          </a:xfrm>
          <a:prstGeom prst="round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u="sng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日本政府投促平台</a:t>
            </a:r>
            <a:endParaRPr lang="en-US" altLang="zh-CN" sz="2400" b="1" u="sng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可信度高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信息保密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一站式服务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愿意配合各类服务机构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097155" name="Picture 2" descr="C:\Users\jinghao_jin\Pictures\JETRO官方公众号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9521" y="856460"/>
            <a:ext cx="1352294" cy="1345530"/>
          </a:xfrm>
          <a:prstGeom prst="rect">
            <a:avLst/>
          </a:prstGeom>
          <a:noFill/>
        </p:spPr>
      </p:pic>
      <p:sp>
        <p:nvSpPr>
          <p:cNvPr id="1048592" name="テキスト ボックス 1"/>
          <p:cNvSpPr txBox="1"/>
          <p:nvPr/>
        </p:nvSpPr>
        <p:spPr>
          <a:xfrm>
            <a:off x="5708650" y="2197100"/>
            <a:ext cx="3363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  个人公众号              官方公众号</a:t>
            </a:r>
            <a:endParaRPr kumimoji="1" lang="ja-JP" altLang="en-US" dirty="0"/>
          </a:p>
        </p:txBody>
      </p:sp>
      <p:sp>
        <p:nvSpPr>
          <p:cNvPr id="1048593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594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15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568" y="5846600"/>
            <a:ext cx="2343150" cy="628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1205" y="856615"/>
            <a:ext cx="1361440" cy="13614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859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1" name="正方形/長方形 22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为中国企业在日本设立网点提供一站式服务</a:t>
            </a:r>
            <a:endParaRPr lang="ja-JP" altLang="en-US" sz="2400" b="1" dirty="0">
              <a:solidFill>
                <a:srgbClr val="1F497D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82" name="正方形/長方形 11"/>
          <p:cNvSpPr/>
          <p:nvPr/>
        </p:nvSpPr>
        <p:spPr>
          <a:xfrm>
            <a:off x="893218" y="830817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i="1" dirty="0">
                <a:solidFill>
                  <a:prstClr val="black"/>
                </a:solidFill>
                <a:latin typeface="宋体" panose="02010600030101010101" pitchFamily="2" charset="-122"/>
                <a:ea typeface="MS PGothic" panose="020B0600070205080204" pitchFamily="50" charset="-128"/>
                <a:cs typeface="宋体" panose="02010600030101010101" pitchFamily="2" charset="-122"/>
              </a:rPr>
              <a:t>　　　</a:t>
            </a:r>
            <a:endParaRPr lang="zh-CN" altLang="en-US" sz="2400" b="1" i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48783" name="テキスト ボックス 7"/>
          <p:cNvSpPr txBox="1"/>
          <p:nvPr/>
        </p:nvSpPr>
        <p:spPr>
          <a:xfrm>
            <a:off x="683567" y="1004080"/>
            <a:ext cx="8208913" cy="1015663"/>
          </a:xfrm>
          <a:prstGeom prst="rect">
            <a:avLst/>
          </a:prstGeom>
          <a:noFill/>
          <a:ln w="22225" cmpd="dbl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为外国企业在日本设立各类网点（公司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分公司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办事处</a:t>
            </a:r>
            <a:r>
              <a:rPr lang="en-US" altLang="zh-CN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研发机构等）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免费</a:t>
            </a:r>
            <a:r>
              <a:rPr lang="zh-CN" altLang="en-US" sz="2000" dirty="0">
                <a:solidFill>
                  <a:schemeClr val="tx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提供一站式服务（包括投前、投后）</a:t>
            </a:r>
            <a:endParaRPr kumimoji="1" lang="ja-JP" altLang="en-US" sz="2000" dirty="0">
              <a:solidFill>
                <a:schemeClr val="tx2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87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784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88" name="図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785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786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 dirty="0"/>
          </a:p>
        </p:txBody>
      </p:sp>
      <p:cxnSp>
        <p:nvCxnSpPr>
          <p:cNvPr id="3145733" name="直接连接符 16"/>
          <p:cNvCxnSpPr/>
          <p:nvPr/>
        </p:nvCxnSpPr>
        <p:spPr>
          <a:xfrm>
            <a:off x="836832" y="5663995"/>
            <a:ext cx="4532946" cy="0"/>
          </a:xfrm>
          <a:prstGeom prst="line">
            <a:avLst/>
          </a:prstGeom>
          <a:ln>
            <a:solidFill>
              <a:srgbClr val="A8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4" name="直接连接符 14"/>
          <p:cNvCxnSpPr/>
          <p:nvPr/>
        </p:nvCxnSpPr>
        <p:spPr>
          <a:xfrm>
            <a:off x="836832" y="4554264"/>
            <a:ext cx="6563806" cy="0"/>
          </a:xfrm>
          <a:prstGeom prst="line">
            <a:avLst/>
          </a:prstGeom>
          <a:ln>
            <a:solidFill>
              <a:srgbClr val="A8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5" name="直接连接符 13"/>
          <p:cNvCxnSpPr/>
          <p:nvPr/>
        </p:nvCxnSpPr>
        <p:spPr>
          <a:xfrm>
            <a:off x="836832" y="3121943"/>
            <a:ext cx="3961004" cy="0"/>
          </a:xfrm>
          <a:prstGeom prst="line">
            <a:avLst/>
          </a:prstGeom>
          <a:ln>
            <a:solidFill>
              <a:srgbClr val="A80D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787" name="折角形 25"/>
          <p:cNvSpPr/>
          <p:nvPr/>
        </p:nvSpPr>
        <p:spPr>
          <a:xfrm>
            <a:off x="836832" y="2154815"/>
            <a:ext cx="3297794" cy="3993506"/>
          </a:xfrm>
          <a:prstGeom prst="foldedCorner">
            <a:avLst>
              <a:gd name="adj" fmla="val 15549"/>
            </a:avLst>
          </a:prstGeom>
          <a:solidFill>
            <a:schemeClr val="bg1">
              <a:lumMod val="85000"/>
              <a:alpha val="95000"/>
            </a:schemeClr>
          </a:solidFill>
          <a:ln>
            <a:noFill/>
          </a:ln>
          <a:effectLst>
            <a:outerShdw blurRad="2413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788" name="矩形 29"/>
          <p:cNvSpPr/>
          <p:nvPr/>
        </p:nvSpPr>
        <p:spPr>
          <a:xfrm>
            <a:off x="1214069" y="2388918"/>
            <a:ext cx="2709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日本市场相关信息，资料、免费咨询服务（包括免费的行业分析报告）</a:t>
            </a:r>
            <a:endParaRPr lang="ja-JP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89" name="矩形 30"/>
          <p:cNvSpPr/>
          <p:nvPr/>
        </p:nvSpPr>
        <p:spPr>
          <a:xfrm>
            <a:off x="1214070" y="3717032"/>
            <a:ext cx="2573740" cy="45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提供免费的临时办公室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90" name="矩形 31"/>
          <p:cNvSpPr/>
          <p:nvPr/>
        </p:nvSpPr>
        <p:spPr>
          <a:xfrm>
            <a:off x="1214069" y="4365104"/>
            <a:ext cx="2709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在日本开展业务和设立网点所需的个别服务（包括免费介绍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律所等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各类中介机构）</a:t>
            </a:r>
            <a:endParaRPr lang="ja-JP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791" name="圆角矩形 46"/>
          <p:cNvSpPr>
            <a:spLocks noChangeAspect="1"/>
          </p:cNvSpPr>
          <p:nvPr/>
        </p:nvSpPr>
        <p:spPr>
          <a:xfrm>
            <a:off x="4860032" y="2283061"/>
            <a:ext cx="2268319" cy="1677764"/>
          </a:xfrm>
          <a:prstGeom prst="roundRect">
            <a:avLst>
              <a:gd name="adj" fmla="val 10000"/>
            </a:avLst>
          </a:prstGeom>
          <a:blipFill>
            <a:blip r:embed="rId3"/>
            <a:srcRect/>
            <a:stretch>
              <a:fillRect t="-10000" b="-10000"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048792" name="圆角矩形 47"/>
          <p:cNvSpPr/>
          <p:nvPr/>
        </p:nvSpPr>
        <p:spPr>
          <a:xfrm>
            <a:off x="7248115" y="4022244"/>
            <a:ext cx="1435972" cy="1062118"/>
          </a:xfrm>
          <a:prstGeom prst="roundRect">
            <a:avLst>
              <a:gd name="adj" fmla="val 10000"/>
            </a:avLst>
          </a:prstGeom>
          <a:blipFill>
            <a:blip r:embed="rId4"/>
            <a:srcRect/>
            <a:stretch>
              <a:fillRect l="-12000" r="-12000"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048793" name="圆角矩形 48"/>
          <p:cNvSpPr/>
          <p:nvPr/>
        </p:nvSpPr>
        <p:spPr>
          <a:xfrm>
            <a:off x="5290664" y="5087662"/>
            <a:ext cx="1435972" cy="1062118"/>
          </a:xfrm>
          <a:prstGeom prst="roundRect">
            <a:avLst>
              <a:gd name="adj" fmla="val 10000"/>
            </a:avLst>
          </a:prstGeom>
          <a:blipFill>
            <a:blip r:embed="rId5"/>
            <a:srcRect/>
            <a:stretch>
              <a:fillRect t="-10000" b="-10000"/>
            </a:stretch>
          </a:blip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sp>
        <p:nvSpPr>
          <p:cNvPr id="1048794" name="下矢印 16"/>
          <p:cNvSpPr>
            <a:spLocks noChangeAspect="1"/>
          </p:cNvSpPr>
          <p:nvPr/>
        </p:nvSpPr>
        <p:spPr>
          <a:xfrm>
            <a:off x="2174911" y="3501008"/>
            <a:ext cx="540000" cy="331318"/>
          </a:xfrm>
          <a:prstGeom prst="downArrow">
            <a:avLst/>
          </a:prstGeom>
          <a:solidFill>
            <a:srgbClr val="9BB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795" name="下矢印 24"/>
          <p:cNvSpPr>
            <a:spLocks noChangeAspect="1"/>
          </p:cNvSpPr>
          <p:nvPr/>
        </p:nvSpPr>
        <p:spPr>
          <a:xfrm>
            <a:off x="2174911" y="4149080"/>
            <a:ext cx="540000" cy="331318"/>
          </a:xfrm>
          <a:prstGeom prst="downArrow">
            <a:avLst/>
          </a:prstGeom>
          <a:solidFill>
            <a:srgbClr val="9BB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48796" name="テキスト ボックス 2"/>
          <p:cNvSpPr txBox="1"/>
          <p:nvPr/>
        </p:nvSpPr>
        <p:spPr>
          <a:xfrm>
            <a:off x="893218" y="2460647"/>
            <a:ext cx="32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①</a:t>
            </a:r>
            <a:endParaRPr kumimoji="1" lang="ja-JP" altLang="en-US" b="1" dirty="0"/>
          </a:p>
        </p:txBody>
      </p:sp>
      <p:sp>
        <p:nvSpPr>
          <p:cNvPr id="1048797" name="テキスト ボックス 32"/>
          <p:cNvSpPr txBox="1"/>
          <p:nvPr/>
        </p:nvSpPr>
        <p:spPr>
          <a:xfrm>
            <a:off x="884540" y="3814537"/>
            <a:ext cx="32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②</a:t>
            </a:r>
            <a:endParaRPr kumimoji="1" lang="ja-JP" altLang="en-US" b="1" dirty="0"/>
          </a:p>
        </p:txBody>
      </p:sp>
      <p:sp>
        <p:nvSpPr>
          <p:cNvPr id="1048798" name="テキスト ボックス 35"/>
          <p:cNvSpPr txBox="1"/>
          <p:nvPr/>
        </p:nvSpPr>
        <p:spPr>
          <a:xfrm>
            <a:off x="884539" y="4430916"/>
            <a:ext cx="32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③</a:t>
            </a:r>
            <a:endParaRPr kumimoji="1" lang="ja-JP" altLang="en-US" b="1" dirty="0"/>
          </a:p>
        </p:txBody>
      </p:sp>
      <p:sp>
        <p:nvSpPr>
          <p:cNvPr id="1048799" name="矩形 30"/>
          <p:cNvSpPr/>
          <p:nvPr/>
        </p:nvSpPr>
        <p:spPr>
          <a:xfrm>
            <a:off x="1206172" y="5649609"/>
            <a:ext cx="2573740" cy="45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其他：个性化服务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00" name="テキスト ボックス 26"/>
          <p:cNvSpPr txBox="1"/>
          <p:nvPr/>
        </p:nvSpPr>
        <p:spPr>
          <a:xfrm>
            <a:off x="911367" y="5723964"/>
            <a:ext cx="329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④</a:t>
            </a:r>
            <a:endParaRPr kumimoji="1" lang="ja-JP" altLang="en-US" b="1" dirty="0"/>
          </a:p>
        </p:txBody>
      </p:sp>
      <p:sp>
        <p:nvSpPr>
          <p:cNvPr id="1048801" name="矩形 27"/>
          <p:cNvSpPr/>
          <p:nvPr/>
        </p:nvSpPr>
        <p:spPr>
          <a:xfrm>
            <a:off x="1187624" y="6228020"/>
            <a:ext cx="4323080" cy="358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更多信息请参考 www.jetro.go.jp/sc/invest</a:t>
            </a:r>
            <a:endParaRPr lang="zh-CN" altLang="en-US" dirty="0"/>
          </a:p>
        </p:txBody>
      </p:sp>
      <p:sp>
        <p:nvSpPr>
          <p:cNvPr id="1048802" name="下矢印 24"/>
          <p:cNvSpPr>
            <a:spLocks noChangeAspect="1"/>
          </p:cNvSpPr>
          <p:nvPr/>
        </p:nvSpPr>
        <p:spPr>
          <a:xfrm>
            <a:off x="2184161" y="5462371"/>
            <a:ext cx="540000" cy="331318"/>
          </a:xfrm>
          <a:prstGeom prst="downArrow">
            <a:avLst/>
          </a:prstGeom>
          <a:solidFill>
            <a:srgbClr val="9BB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910070" y="5504815"/>
            <a:ext cx="20523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希望与各位一起</a:t>
            </a:r>
            <a:endParaRPr lang="zh-CN" altLang="en-US" b="1" dirty="0">
              <a:solidFill>
                <a:srgbClr val="1F497D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r>
              <a:rPr lang="zh-CN" altLang="en-US" b="1" dirty="0">
                <a:solidFill>
                  <a:srgbClr val="1F497D">
                    <a:lumMod val="5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推进赴日投资</a:t>
            </a:r>
            <a:endParaRPr lang="zh-CN" altLang="en-US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1" name="Picture 2" descr="C:\Users\Kazunori_Yoshida\Desktop\InvestJapan.tiff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562850" y="4445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1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115888"/>
            <a:ext cx="11287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14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15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pic>
        <p:nvPicPr>
          <p:cNvPr id="20971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8393" y="548680"/>
            <a:ext cx="1256714" cy="125031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816" name="タイトル 1"/>
          <p:cNvSpPr txBox="1"/>
          <p:nvPr/>
        </p:nvSpPr>
        <p:spPr>
          <a:xfrm>
            <a:off x="1100044" y="908720"/>
            <a:ext cx="6712316" cy="3975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JETRO</a:t>
            </a:r>
            <a:r>
              <a:rPr lang="zh-CN" altLang="en-US" sz="2400" dirty="0">
                <a:solidFill>
                  <a:schemeClr val="bg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简介</a:t>
            </a:r>
            <a:endParaRPr lang="zh-CN" altLang="en-US" sz="2400" dirty="0">
              <a:solidFill>
                <a:schemeClr val="bg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</a:t>
            </a:r>
            <a:r>
              <a:rPr lang="zh-CN" altLang="en-US" sz="2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从赴日投资现状和部分案例看</a:t>
            </a:r>
            <a:endParaRPr lang="zh-CN" altLang="en-US" sz="2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日本商机：部分领域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的机遇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日本市场的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挑战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参考资料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 algn="l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3568" y="946700"/>
            <a:ext cx="7992888" cy="5465986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48820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97195" name="図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821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22" name="正方形/長方形 17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外国企业赴日投资现状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96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23" name="幻灯片编号占位符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824" name="テキスト ボックス 2"/>
          <p:cNvSpPr txBox="1"/>
          <p:nvPr/>
        </p:nvSpPr>
        <p:spPr>
          <a:xfrm>
            <a:off x="7452319" y="6228020"/>
            <a:ext cx="776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フッター プレースホルダー 1"/>
          <p:cNvSpPr txBox="1"/>
          <p:nvPr/>
        </p:nvSpPr>
        <p:spPr>
          <a:xfrm>
            <a:off x="-16080" y="6564883"/>
            <a:ext cx="2232248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</a:rPr>
              <a:t>Copyright (C) 2018 JETRO. All rights reserved. </a:t>
            </a:r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48830" name="Text Box 6"/>
          <p:cNvSpPr txBox="1">
            <a:spLocks noChangeArrowheads="1"/>
          </p:cNvSpPr>
          <p:nvPr/>
        </p:nvSpPr>
        <p:spPr bwMode="auto">
          <a:xfrm>
            <a:off x="668016" y="1509363"/>
            <a:ext cx="7925480" cy="703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0000" tIns="46800" rIns="90000" bIns="4680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ja-JP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■</a:t>
            </a:r>
            <a:r>
              <a:rPr lang="ja-JP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ja-JP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2008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年以来停滞不前的对日直接投资余额，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年首次突破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万亿日元</a:t>
            </a:r>
            <a:r>
              <a:rPr lang="ja-JP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ja-JP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ja-JP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■</a:t>
            </a:r>
            <a:r>
              <a:rPr lang="ja-JP" altLang="en-US" sz="1400" dirty="0">
                <a:solidFill>
                  <a:srgbClr val="FF66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　</a:t>
            </a:r>
            <a:r>
              <a:rPr lang="en-US" altLang="ja-JP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年达到约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ja-JP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4.4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万亿日元，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年达到约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27.8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万亿日元，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年超过</a:t>
            </a:r>
            <a:r>
              <a:rPr lang="en-US" altLang="zh-CN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万亿日元。</a:t>
            </a:r>
            <a:endParaRPr lang="en-US" altLang="ja-JP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31" name="Rectangle 7"/>
          <p:cNvSpPr>
            <a:spLocks noChangeArrowheads="1"/>
          </p:cNvSpPr>
          <p:nvPr/>
        </p:nvSpPr>
        <p:spPr bwMode="auto">
          <a:xfrm>
            <a:off x="2759417" y="2398788"/>
            <a:ext cx="3349625" cy="30777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日本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的对内直接投资余额的变化</a:t>
            </a:r>
            <a:endParaRPr lang="ja-JP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32" name="角丸四角形吹き出し 1"/>
          <p:cNvSpPr>
            <a:spLocks noChangeArrowheads="1"/>
          </p:cNvSpPr>
          <p:nvPr/>
        </p:nvSpPr>
        <p:spPr bwMode="auto">
          <a:xfrm>
            <a:off x="7438966" y="2348978"/>
            <a:ext cx="599163" cy="486758"/>
          </a:xfrm>
          <a:prstGeom prst="wedgeRoundRectCallout">
            <a:avLst>
              <a:gd name="adj1" fmla="val -45091"/>
              <a:gd name="adj2" fmla="val 100275"/>
              <a:gd name="adj3" fmla="val 16667"/>
            </a:avLst>
          </a:prstGeom>
          <a:solidFill>
            <a:srgbClr val="CC3300"/>
          </a:solidFill>
          <a:ln>
            <a:noFill/>
          </a:ln>
        </p:spPr>
        <p:txBody>
          <a:bodyPr lIns="90000" tIns="46800" rIns="90000" bIns="46800" anchor="ctr"/>
          <a:lstStyle>
            <a:lvl1pPr algn="l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刷新纪录</a:t>
            </a:r>
            <a:endParaRPr lang="ja-JP" altLang="en-US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48833" name="正方形/長方形 1"/>
          <p:cNvSpPr/>
          <p:nvPr/>
        </p:nvSpPr>
        <p:spPr>
          <a:xfrm>
            <a:off x="637946" y="969827"/>
            <a:ext cx="8027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赴日投资额连续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年超过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万亿日元</a:t>
            </a:r>
            <a:endParaRPr lang="ja-JP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97" name="図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6173973"/>
            <a:ext cx="894606" cy="403002"/>
          </a:xfrm>
          <a:prstGeom prst="rect">
            <a:avLst/>
          </a:prstGeom>
        </p:spPr>
      </p:pic>
      <p:sp>
        <p:nvSpPr>
          <p:cNvPr id="1048834" name="正方形/長方形 34"/>
          <p:cNvSpPr/>
          <p:nvPr/>
        </p:nvSpPr>
        <p:spPr>
          <a:xfrm>
            <a:off x="107504" y="251123"/>
            <a:ext cx="576064" cy="576064"/>
          </a:xfrm>
          <a:prstGeom prst="rect">
            <a:avLst/>
          </a:prstGeom>
          <a:gradFill>
            <a:gsLst>
              <a:gs pos="16000">
                <a:schemeClr val="tx2"/>
              </a:gs>
              <a:gs pos="10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63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45CE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835" name="正方形/長方形 17"/>
          <p:cNvSpPr/>
          <p:nvPr/>
        </p:nvSpPr>
        <p:spPr>
          <a:xfrm>
            <a:off x="683568" y="260648"/>
            <a:ext cx="8352928" cy="576064"/>
          </a:xfrm>
          <a:prstGeom prst="rect">
            <a:avLst/>
          </a:prstGeom>
          <a:noFill/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外国企业赴日投资现状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97198" name="Picture 4" descr="https://w3.jetro.go.jp/intra/JA/JAA/intra/koho/template/Invest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0144" y="116632"/>
            <a:ext cx="1084351" cy="40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836" name="圆角矩形 55"/>
          <p:cNvSpPr/>
          <p:nvPr/>
        </p:nvSpPr>
        <p:spPr>
          <a:xfrm>
            <a:off x="667470" y="1492495"/>
            <a:ext cx="7776864" cy="7843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48837" name="幻灯片编号占位符 6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</a:fld>
            <a:endParaRPr kumimoji="1" lang="ja-JP" altLang="en-US"/>
          </a:p>
        </p:txBody>
      </p:sp>
      <p:sp>
        <p:nvSpPr>
          <p:cNvPr id="1048838" name="テキスト ボックス 2"/>
          <p:cNvSpPr txBox="1"/>
          <p:nvPr/>
        </p:nvSpPr>
        <p:spPr>
          <a:xfrm>
            <a:off x="7452319" y="6228020"/>
            <a:ext cx="7768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4194304" name="グラフ 6"/>
          <p:cNvGraphicFramePr/>
          <p:nvPr/>
        </p:nvGraphicFramePr>
        <p:xfrm>
          <a:off x="438090" y="2717338"/>
          <a:ext cx="8215370" cy="402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48839" name="正方形/長方形 11"/>
          <p:cNvSpPr/>
          <p:nvPr/>
        </p:nvSpPr>
        <p:spPr>
          <a:xfrm>
            <a:off x="302026" y="2355626"/>
            <a:ext cx="1077592" cy="2311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en-US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万亿日元</a:t>
            </a:r>
            <a:r>
              <a:rPr lang="ja-JP" altLang="en-US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ja-JP" altLang="en-US" sz="1050" dirty="0">
              <a:ln w="0"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40" name="正方形/長方形 12"/>
          <p:cNvSpPr/>
          <p:nvPr/>
        </p:nvSpPr>
        <p:spPr>
          <a:xfrm>
            <a:off x="8078703" y="2348880"/>
            <a:ext cx="1101809" cy="2539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ja-JP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GDP</a:t>
            </a:r>
            <a:r>
              <a:rPr lang="zh-CN" altLang="en-US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占比</a:t>
            </a:r>
            <a:r>
              <a:rPr lang="ja-JP" altLang="en-US" sz="1050" dirty="0">
                <a:ln w="0"/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ja-JP" altLang="en-US" sz="1050" dirty="0">
              <a:ln w="0"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8841" name="左矢印 9"/>
          <p:cNvSpPr/>
          <p:nvPr/>
        </p:nvSpPr>
        <p:spPr>
          <a:xfrm rot="8886872">
            <a:off x="7513115" y="3055388"/>
            <a:ext cx="420564" cy="206075"/>
          </a:xfrm>
          <a:prstGeom prst="leftArrow">
            <a:avLst/>
          </a:prstGeom>
          <a:solidFill>
            <a:srgbClr val="E1362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ja-JP" altLang="en-US" kern="0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48842" name="フリーフォーム 7"/>
          <p:cNvSpPr>
            <a:spLocks noChangeAspect="1"/>
          </p:cNvSpPr>
          <p:nvPr/>
        </p:nvSpPr>
        <p:spPr>
          <a:xfrm rot="5400000">
            <a:off x="7565976" y="5270848"/>
            <a:ext cx="279351" cy="69400"/>
          </a:xfrm>
          <a:custGeom>
            <a:avLst/>
            <a:gdLst>
              <a:gd name="connsiteX0" fmla="*/ 0 w 2879002"/>
              <a:gd name="connsiteY0" fmla="*/ 688083 h 715243"/>
              <a:gd name="connsiteX1" fmla="*/ 715223 w 2879002"/>
              <a:gd name="connsiteY1" fmla="*/ 19 h 715243"/>
              <a:gd name="connsiteX2" fmla="*/ 1448554 w 2879002"/>
              <a:gd name="connsiteY2" fmla="*/ 706190 h 715243"/>
              <a:gd name="connsiteX3" fmla="*/ 2154724 w 2879002"/>
              <a:gd name="connsiteY3" fmla="*/ 19 h 715243"/>
              <a:gd name="connsiteX4" fmla="*/ 2879002 w 2879002"/>
              <a:gd name="connsiteY4" fmla="*/ 715243 h 715243"/>
              <a:gd name="connsiteX5" fmla="*/ 2879002 w 2879002"/>
              <a:gd name="connsiteY5" fmla="*/ 715243 h 71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002" h="715243">
                <a:moveTo>
                  <a:pt x="0" y="688083"/>
                </a:moveTo>
                <a:cubicBezTo>
                  <a:pt x="236898" y="342542"/>
                  <a:pt x="473797" y="-2999"/>
                  <a:pt x="715223" y="19"/>
                </a:cubicBezTo>
                <a:cubicBezTo>
                  <a:pt x="956649" y="3037"/>
                  <a:pt x="1208637" y="706190"/>
                  <a:pt x="1448554" y="706190"/>
                </a:cubicBezTo>
                <a:cubicBezTo>
                  <a:pt x="1688471" y="706190"/>
                  <a:pt x="1916316" y="-1490"/>
                  <a:pt x="2154724" y="19"/>
                </a:cubicBezTo>
                <a:cubicBezTo>
                  <a:pt x="2393132" y="1528"/>
                  <a:pt x="2879002" y="715243"/>
                  <a:pt x="2879002" y="715243"/>
                </a:cubicBezTo>
                <a:lnTo>
                  <a:pt x="2879002" y="715243"/>
                </a:lnTo>
              </a:path>
            </a:pathLst>
          </a:custGeom>
          <a:noFill/>
          <a:ln w="19050" cap="flat" cmpd="sng" algn="ctr">
            <a:solidFill>
              <a:srgbClr val="EEECE1">
                <a:lumMod val="10000"/>
              </a:srgbClr>
            </a:solidFill>
            <a:prstDash val="solid"/>
          </a:ln>
          <a:effectLst>
            <a:outerShdw dist="38100" algn="l" rotWithShape="0">
              <a:sysClr val="window" lastClr="FFFFFF"/>
            </a:outerShdw>
          </a:effectLst>
        </p:spPr>
        <p:txBody>
          <a:bodyPr rtlCol="0" anchor="ctr"/>
          <a:lstStyle/>
          <a:p>
            <a:pPr algn="ctr"/>
            <a:endParaRPr lang="ja-JP" altLang="en-US" kern="0">
              <a:solidFill>
                <a:prstClr val="white"/>
              </a:solidFill>
              <a:latin typeface="Calibri" panose="020F0502020204030204"/>
              <a:ea typeface="MS PGothic" panose="020B0600070205080204" pitchFamily="50" charset="-128"/>
            </a:endParaRPr>
          </a:p>
        </p:txBody>
      </p:sp>
      <p:sp>
        <p:nvSpPr>
          <p:cNvPr id="1048843" name="フリーフォーム 8"/>
          <p:cNvSpPr>
            <a:spLocks noChangeAspect="1"/>
          </p:cNvSpPr>
          <p:nvPr/>
        </p:nvSpPr>
        <p:spPr>
          <a:xfrm rot="5400000">
            <a:off x="7496576" y="5270848"/>
            <a:ext cx="279351" cy="69400"/>
          </a:xfrm>
          <a:custGeom>
            <a:avLst/>
            <a:gdLst>
              <a:gd name="connsiteX0" fmla="*/ 0 w 2879002"/>
              <a:gd name="connsiteY0" fmla="*/ 688083 h 715243"/>
              <a:gd name="connsiteX1" fmla="*/ 715223 w 2879002"/>
              <a:gd name="connsiteY1" fmla="*/ 19 h 715243"/>
              <a:gd name="connsiteX2" fmla="*/ 1448554 w 2879002"/>
              <a:gd name="connsiteY2" fmla="*/ 706190 h 715243"/>
              <a:gd name="connsiteX3" fmla="*/ 2154724 w 2879002"/>
              <a:gd name="connsiteY3" fmla="*/ 19 h 715243"/>
              <a:gd name="connsiteX4" fmla="*/ 2879002 w 2879002"/>
              <a:gd name="connsiteY4" fmla="*/ 715243 h 715243"/>
              <a:gd name="connsiteX5" fmla="*/ 2879002 w 2879002"/>
              <a:gd name="connsiteY5" fmla="*/ 715243 h 715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79002" h="715243">
                <a:moveTo>
                  <a:pt x="0" y="688083"/>
                </a:moveTo>
                <a:cubicBezTo>
                  <a:pt x="236898" y="342542"/>
                  <a:pt x="473797" y="-2999"/>
                  <a:pt x="715223" y="19"/>
                </a:cubicBezTo>
                <a:cubicBezTo>
                  <a:pt x="956649" y="3037"/>
                  <a:pt x="1208637" y="706190"/>
                  <a:pt x="1448554" y="706190"/>
                </a:cubicBezTo>
                <a:cubicBezTo>
                  <a:pt x="1688471" y="706190"/>
                  <a:pt x="1916316" y="-1490"/>
                  <a:pt x="2154724" y="19"/>
                </a:cubicBezTo>
                <a:cubicBezTo>
                  <a:pt x="2393132" y="1528"/>
                  <a:pt x="2879002" y="715243"/>
                  <a:pt x="2879002" y="715243"/>
                </a:cubicBezTo>
                <a:lnTo>
                  <a:pt x="2879002" y="715243"/>
                </a:lnTo>
              </a:path>
            </a:pathLst>
          </a:custGeom>
          <a:noFill/>
          <a:ln w="19050" cap="flat" cmpd="sng" algn="ctr">
            <a:solidFill>
              <a:srgbClr val="EEECE1">
                <a:lumMod val="10000"/>
              </a:srgbClr>
            </a:solidFill>
            <a:prstDash val="solid"/>
          </a:ln>
          <a:effectLst>
            <a:outerShdw dist="38100" dir="10800000" algn="r" rotWithShape="0">
              <a:sysClr val="window" lastClr="FFFFFF"/>
            </a:outerShdw>
          </a:effectLst>
        </p:spPr>
        <p:txBody>
          <a:bodyPr rtlCol="0" anchor="ctr"/>
          <a:lstStyle/>
          <a:p>
            <a:pPr algn="ctr"/>
            <a:endParaRPr lang="ja-JP" altLang="en-US" kern="0">
              <a:solidFill>
                <a:prstClr val="white"/>
              </a:solidFill>
              <a:latin typeface="Calibri" panose="020F0502020204030204"/>
              <a:ea typeface="MS PGothic" panose="020B0600070205080204" pitchFamily="50" charset="-128"/>
            </a:endParaRPr>
          </a:p>
        </p:txBody>
      </p:sp>
      <p:sp>
        <p:nvSpPr>
          <p:cNvPr id="1048844" name="円/楕円 1"/>
          <p:cNvSpPr/>
          <p:nvPr/>
        </p:nvSpPr>
        <p:spPr>
          <a:xfrm>
            <a:off x="5866355" y="4993968"/>
            <a:ext cx="1606183" cy="104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16256</Words>
  <Application>WPS 演示</Application>
  <PresentationFormat>全屏显示(4:3)</PresentationFormat>
  <Paragraphs>1975</Paragraphs>
  <Slides>52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72" baseType="lpstr">
      <vt:lpstr>Arial</vt:lpstr>
      <vt:lpstr>宋体</vt:lpstr>
      <vt:lpstr>Wingdings</vt:lpstr>
      <vt:lpstr>Meiryo UI</vt:lpstr>
      <vt:lpstr>黑体</vt:lpstr>
      <vt:lpstr>Arial Unicode MS</vt:lpstr>
      <vt:lpstr>微软雅黑</vt:lpstr>
      <vt:lpstr>Helvetica Light</vt:lpstr>
      <vt:lpstr>MS PGothic</vt:lpstr>
      <vt:lpstr>Times New Roman</vt:lpstr>
      <vt:lpstr>Meiryo</vt:lpstr>
      <vt:lpstr>Calibri</vt:lpstr>
      <vt:lpstr>Arial Unicode MS</vt:lpstr>
      <vt:lpstr>新宋体</vt:lpstr>
      <vt:lpstr>微软雅黑 Light</vt:lpstr>
      <vt:lpstr>SimSun 本文</vt:lpstr>
      <vt:lpstr>Times New Roman</vt:lpstr>
      <vt:lpstr>Segoe Print</vt:lpstr>
      <vt:lpstr>PMingLiU</vt:lpstr>
      <vt:lpstr>Office テーマ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Jinghao_Jin</dc:creator>
  <cp:lastModifiedBy>金京浩</cp:lastModifiedBy>
  <cp:revision>143</cp:revision>
  <dcterms:created xsi:type="dcterms:W3CDTF">2018-10-15T14:15:00Z</dcterms:created>
  <dcterms:modified xsi:type="dcterms:W3CDTF">2018-10-23T06:37:05Z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2052-11.1.0.7881</vt:lpwstr>
  </property>
</Properties>
</file>