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02" r:id="rId3"/>
    <p:sldId id="257" r:id="rId4"/>
    <p:sldId id="284" r:id="rId5"/>
    <p:sldId id="303" r:id="rId6"/>
    <p:sldId id="304" r:id="rId7"/>
    <p:sldId id="305" r:id="rId8"/>
    <p:sldId id="306" r:id="rId9"/>
    <p:sldId id="309" r:id="rId10"/>
    <p:sldId id="310" r:id="rId11"/>
    <p:sldId id="311" r:id="rId12"/>
    <p:sldId id="312" r:id="rId13"/>
    <p:sldId id="314" r:id="rId14"/>
    <p:sldId id="315" r:id="rId15"/>
    <p:sldId id="319" r:id="rId16"/>
    <p:sldId id="320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16" r:id="rId25"/>
    <p:sldId id="330" r:id="rId26"/>
    <p:sldId id="331" r:id="rId27"/>
    <p:sldId id="332" r:id="rId28"/>
    <p:sldId id="317" r:id="rId29"/>
    <p:sldId id="334" r:id="rId30"/>
    <p:sldId id="335" r:id="rId31"/>
    <p:sldId id="333" r:id="rId32"/>
    <p:sldId id="336" r:id="rId33"/>
    <p:sldId id="318" r:id="rId34"/>
    <p:sldId id="337" r:id="rId35"/>
    <p:sldId id="338" r:id="rId36"/>
    <p:sldId id="342" r:id="rId37"/>
    <p:sldId id="344" r:id="rId38"/>
    <p:sldId id="345" r:id="rId39"/>
    <p:sldId id="343" r:id="rId40"/>
    <p:sldId id="346" r:id="rId41"/>
    <p:sldId id="347" r:id="rId42"/>
    <p:sldId id="348" r:id="rId43"/>
    <p:sldId id="349" r:id="rId44"/>
    <p:sldId id="341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281" r:id="rId61"/>
  </p:sldIdLst>
  <p:sldSz cx="9144000" cy="5143500" type="screen16x9"/>
  <p:notesSz cx="6858000" cy="9144000"/>
  <p:custDataLst>
    <p:tags r:id="rId6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4AF47"/>
    <a:srgbClr val="2DB2A4"/>
    <a:srgbClr val="0E647C"/>
    <a:srgbClr val="F87A08"/>
    <a:srgbClr val="00FF00"/>
    <a:srgbClr val="E8EAE9"/>
    <a:srgbClr val="FCFCFC"/>
    <a:srgbClr val="CCD0D1"/>
    <a:srgbClr val="D7D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>
      <p:cViewPr varScale="1">
        <p:scale>
          <a:sx n="104" d="100"/>
          <a:sy n="104" d="100"/>
        </p:scale>
        <p:origin x="459" y="45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41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25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5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0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6562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895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02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95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90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214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8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123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94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1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643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7907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363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346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7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6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4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2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46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519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3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34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9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73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199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3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CC732E0-2E8D-46FD-8552-D2239E7A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651" y="249927"/>
            <a:ext cx="564149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CN" altLang="en-US" sz="1050" b="1" kern="120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CB704DE-5B2E-46E0-B57B-1D9AF57E8A6E}"/>
              </a:ext>
            </a:extLst>
          </p:cNvPr>
          <p:cNvSpPr txBox="1"/>
          <p:nvPr userDrawn="1"/>
        </p:nvSpPr>
        <p:spPr>
          <a:xfrm>
            <a:off x="8090442" y="241174"/>
            <a:ext cx="576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No.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275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E65DB-D720-44D7-AC31-83A0EF705AFE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45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F7F7B-D82E-47DC-9945-28975FC79681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89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C78A-D143-4D1E-AC74-A66DD64604AF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3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4724B-A813-42E1-BEEE-5DE867AED2CA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53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="" xmlns:a16="http://schemas.microsoft.com/office/drawing/2014/main" id="{8CC732E0-2E8D-46FD-8552-D2239E7A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2651" y="249927"/>
            <a:ext cx="564149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CN" altLang="en-US" sz="1050" b="1" kern="120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CB704DE-5B2E-46E0-B57B-1D9AF57E8A6E}"/>
              </a:ext>
            </a:extLst>
          </p:cNvPr>
          <p:cNvSpPr txBox="1"/>
          <p:nvPr userDrawn="1"/>
        </p:nvSpPr>
        <p:spPr>
          <a:xfrm>
            <a:off x="8110736" y="232595"/>
            <a:ext cx="576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No.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KSO_Shape">
            <a:extLst>
              <a:ext uri="{FF2B5EF4-FFF2-40B4-BE49-F238E27FC236}">
                <a16:creationId xmlns="" xmlns:a16="http://schemas.microsoft.com/office/drawing/2014/main" id="{556360CC-9793-46CE-A0D5-17B1278F56D5}"/>
              </a:ext>
            </a:extLst>
          </p:cNvPr>
          <p:cNvSpPr>
            <a:spLocks/>
          </p:cNvSpPr>
          <p:nvPr userDrawn="1"/>
        </p:nvSpPr>
        <p:spPr bwMode="auto">
          <a:xfrm>
            <a:off x="313578" y="195486"/>
            <a:ext cx="225974" cy="23580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51D73F56-E528-42DC-8197-C74903613757}"/>
              </a:ext>
            </a:extLst>
          </p:cNvPr>
          <p:cNvSpPr txBox="1"/>
          <p:nvPr userDrawn="1"/>
        </p:nvSpPr>
        <p:spPr>
          <a:xfrm>
            <a:off x="683568" y="230610"/>
            <a:ext cx="3744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世界新格局下，我们面临什么？</a:t>
            </a:r>
          </a:p>
        </p:txBody>
      </p:sp>
    </p:spTree>
    <p:extLst>
      <p:ext uri="{BB962C8B-B14F-4D97-AF65-F5344CB8AC3E}">
        <p14:creationId xmlns:p14="http://schemas.microsoft.com/office/powerpoint/2010/main" val="116187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DFE2B41-39AF-4335-B7EB-DFA3706094FD}"/>
              </a:ext>
            </a:extLst>
          </p:cNvPr>
          <p:cNvSpPr txBox="1"/>
          <p:nvPr userDrawn="1"/>
        </p:nvSpPr>
        <p:spPr>
          <a:xfrm>
            <a:off x="683568" y="230610"/>
            <a:ext cx="3744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世界新格局下，我们要做什么？</a:t>
            </a:r>
          </a:p>
        </p:txBody>
      </p:sp>
      <p:sp>
        <p:nvSpPr>
          <p:cNvPr id="6" name="KSO_Shape">
            <a:extLst>
              <a:ext uri="{FF2B5EF4-FFF2-40B4-BE49-F238E27FC236}">
                <a16:creationId xmlns="" xmlns:a16="http://schemas.microsoft.com/office/drawing/2014/main" id="{20BC9053-4E94-43F5-846A-13A324F697C9}"/>
              </a:ext>
            </a:extLst>
          </p:cNvPr>
          <p:cNvSpPr>
            <a:spLocks/>
          </p:cNvSpPr>
          <p:nvPr userDrawn="1"/>
        </p:nvSpPr>
        <p:spPr bwMode="auto">
          <a:xfrm>
            <a:off x="323528" y="247716"/>
            <a:ext cx="225974" cy="235802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9532BD57-F82D-4E7E-9056-F3D46A445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6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DFE2B41-39AF-4335-B7EB-DFA3706094FD}"/>
              </a:ext>
            </a:extLst>
          </p:cNvPr>
          <p:cNvSpPr txBox="1"/>
          <p:nvPr userDrawn="1"/>
        </p:nvSpPr>
        <p:spPr>
          <a:xfrm>
            <a:off x="683568" y="230610"/>
            <a:ext cx="37444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spc="200" baseline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世界新格局下，我们要怎么做？</a:t>
            </a:r>
          </a:p>
        </p:txBody>
      </p:sp>
      <p:sp>
        <p:nvSpPr>
          <p:cNvPr id="7" name="KSO_Shape">
            <a:extLst>
              <a:ext uri="{FF2B5EF4-FFF2-40B4-BE49-F238E27FC236}">
                <a16:creationId xmlns="" xmlns:a16="http://schemas.microsoft.com/office/drawing/2014/main" id="{09509793-0199-4323-8621-D8E170A18414}"/>
              </a:ext>
            </a:extLst>
          </p:cNvPr>
          <p:cNvSpPr>
            <a:spLocks/>
          </p:cNvSpPr>
          <p:nvPr userDrawn="1"/>
        </p:nvSpPr>
        <p:spPr bwMode="auto">
          <a:xfrm>
            <a:off x="339972" y="207805"/>
            <a:ext cx="234455" cy="236960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lvl="0" algn="ctr"/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9532BD57-F82D-4E7E-9056-F3D46A445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B9FAF-26AC-41E3-B65A-D32F16BED459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25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DBBDA-EE26-4809-9056-17A68F0CF596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5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9D8A-EF47-4756-98B2-F181D155389F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25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239EF-6C0C-4AD7-8821-79241C034995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02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25E4C-A6C6-4CA8-A49F-F6C061A7F78F}" type="datetime1">
              <a:rPr lang="zh-CN" altLang="en-US" smtClean="0"/>
              <a:t>2018/9/11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22651" y="218128"/>
            <a:ext cx="564149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zh-CN" altLang="en-US" sz="1050" b="1" kern="120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639176A6-34B0-47E7-B81C-833C43296BDB}"/>
              </a:ext>
            </a:extLst>
          </p:cNvPr>
          <p:cNvSpPr txBox="1"/>
          <p:nvPr userDrawn="1"/>
        </p:nvSpPr>
        <p:spPr>
          <a:xfrm>
            <a:off x="8090442" y="209375"/>
            <a:ext cx="57606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050" b="1" dirty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No.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33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2922"/>
            <a:ext cx="9274221" cy="51434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252520" cy="18333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2" y="3506724"/>
            <a:ext cx="9252520" cy="1636776"/>
          </a:xfrm>
          <a:prstGeom prst="rect">
            <a:avLst/>
          </a:prstGeom>
        </p:spPr>
      </p:pic>
      <p:pic>
        <p:nvPicPr>
          <p:cNvPr id="6" name="图片 5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300784"/>
            <a:ext cx="9144000" cy="1833372"/>
          </a:xfrm>
          <a:prstGeom prst="rect">
            <a:avLst/>
          </a:prstGeom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5364088" y="3433017"/>
            <a:ext cx="2592288" cy="57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刘德</a:t>
            </a:r>
            <a:r>
              <a:rPr lang="zh-CN" altLang="en-US" sz="2400" b="1" spc="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冰</a:t>
            </a:r>
            <a:r>
              <a:rPr lang="en-US" altLang="zh-CN" sz="1000" b="1" spc="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debing_liu@outlook.com</a:t>
            </a:r>
            <a:endParaRPr lang="zh-CN" altLang="en-US" sz="10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1593914" y="2182418"/>
            <a:ext cx="621844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中国企业国际化经营实践</a:t>
            </a:r>
            <a:endParaRPr lang="zh-CN" altLang="en-US" sz="4000" b="1" spc="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612764" y="1576579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LilyUPC" pitchFamily="34" charset="-34"/>
                <a:ea typeface="微软雅黑" pitchFamily="34" charset="-122"/>
                <a:cs typeface="LilyUPC" pitchFamily="34" charset="-34"/>
              </a:rPr>
              <a:t>世界新格局下的</a:t>
            </a:r>
            <a:endParaRPr lang="zh-CN" altLang="en-US" sz="2400" b="1" spc="200" dirty="0">
              <a:solidFill>
                <a:schemeClr val="accent2">
                  <a:lumMod val="60000"/>
                  <a:lumOff val="40000"/>
                </a:schemeClr>
              </a:solidFill>
              <a:latin typeface="LilyUPC" pitchFamily="34" charset="-34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076056" y="-30857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520" y="3301549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-21702" y="3291830"/>
            <a:ext cx="365759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150901" y="495641"/>
            <a:ext cx="343825" cy="309997"/>
            <a:chOff x="4634991" y="2138335"/>
            <a:chExt cx="428348" cy="386204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517848" y="487062"/>
            <a:ext cx="343825" cy="309997"/>
            <a:chOff x="5076056" y="2138335"/>
            <a:chExt cx="428348" cy="386204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KSO_Shape"/>
            <p:cNvSpPr>
              <a:spLocks/>
            </p:cNvSpPr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77087" y="487062"/>
            <a:ext cx="343825" cy="309997"/>
            <a:chOff x="5557128" y="2138335"/>
            <a:chExt cx="428348" cy="386204"/>
          </a:xfrm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KSO_Shape"/>
            <p:cNvSpPr>
              <a:spLocks/>
            </p:cNvSpPr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36326" y="487062"/>
            <a:ext cx="343825" cy="309997"/>
            <a:chOff x="6068610" y="2138335"/>
            <a:chExt cx="428348" cy="386204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KSO_Shape"/>
            <p:cNvSpPr>
              <a:spLocks/>
            </p:cNvSpPr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595564" y="487062"/>
            <a:ext cx="343825" cy="309997"/>
            <a:chOff x="6623914" y="2138335"/>
            <a:chExt cx="428348" cy="386204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="" xmlns:a16="http://schemas.microsoft.com/office/drawing/2014/main" id="{40C01045-A6E0-48A6-86FA-DEBF8038F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64" y="511361"/>
            <a:ext cx="1476890" cy="309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animBg="1"/>
      <p:bldP spid="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9781CF0-FF5C-496E-97E8-637386059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3A30181-5E10-49F3-AFA1-506390DDAF24}"/>
              </a:ext>
            </a:extLst>
          </p:cNvPr>
          <p:cNvSpPr txBox="1">
            <a:spLocks noChangeArrowheads="1"/>
          </p:cNvSpPr>
          <p:nvPr/>
        </p:nvSpPr>
        <p:spPr>
          <a:xfrm>
            <a:off x="1115616" y="3048929"/>
            <a:ext cx="6264696" cy="1189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问题不只是经济，而具有深刻的政治和文化背景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indent="-28575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中国崛起和伟大复兴没有坦途。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628650" indent="-285750"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机遇前所未有，挑战前所未有！</a:t>
            </a:r>
            <a:endParaRPr lang="en-US" altLang="zh-CN" sz="2400" dirty="0"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en-US" altLang="zh-CN" sz="2400" dirty="0">
              <a:ea typeface="宋体" panose="02010600030101010101" pitchFamily="2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2CE4D845-0B42-43D3-9E42-8542F39709D2}"/>
              </a:ext>
            </a:extLst>
          </p:cNvPr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172766BE-C0D1-4D33-A39E-26CF300F2F98}"/>
                </a:ext>
              </a:extLst>
            </p:cNvPr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1" name="TextBox 30">
              <a:extLst>
                <a:ext uri="{FF2B5EF4-FFF2-40B4-BE49-F238E27FC236}">
                  <a16:creationId xmlns="" xmlns:a16="http://schemas.microsoft.com/office/drawing/2014/main" id="{7AB1406A-AE71-468C-8519-C084B5A28F4B}"/>
                </a:ext>
              </a:extLst>
            </p:cNvPr>
            <p:cNvSpPr txBox="1"/>
            <p:nvPr/>
          </p:nvSpPr>
          <p:spPr>
            <a:xfrm>
              <a:off x="1318236" y="1566003"/>
              <a:ext cx="1555101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/>
                <a:t>问题</a:t>
              </a:r>
              <a:endParaRPr lang="en-US" altLang="zh-CN" sz="3200" dirty="0"/>
            </a:p>
            <a:p>
              <a:pPr>
                <a:lnSpc>
                  <a:spcPct val="150000"/>
                </a:lnSpc>
              </a:pPr>
              <a:r>
                <a:rPr lang="zh-CN" altLang="en-US" sz="1600" dirty="0"/>
                <a:t>在哪里？</a:t>
              </a:r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="" xmlns:a16="http://schemas.microsoft.com/office/drawing/2014/main" id="{20B68FE6-8934-4DDF-A7B7-D1236039FC42}"/>
                </a:ext>
              </a:extLst>
            </p:cNvPr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97DFF9D0-4D83-4C32-8375-453938871F23}"/>
              </a:ext>
            </a:extLst>
          </p:cNvPr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14" name="椭圆 13">
              <a:extLst>
                <a:ext uri="{FF2B5EF4-FFF2-40B4-BE49-F238E27FC236}">
                  <a16:creationId xmlns="" xmlns:a16="http://schemas.microsoft.com/office/drawing/2014/main" id="{6E18AF85-3136-40D9-A9A4-00A6A04996C9}"/>
                </a:ext>
              </a:extLst>
            </p:cNvPr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5" name="TextBox 31">
              <a:extLst>
                <a:ext uri="{FF2B5EF4-FFF2-40B4-BE49-F238E27FC236}">
                  <a16:creationId xmlns="" xmlns:a16="http://schemas.microsoft.com/office/drawing/2014/main" id="{FAA710F8-7638-455D-887A-8460B02C20AC}"/>
                </a:ext>
              </a:extLst>
            </p:cNvPr>
            <p:cNvSpPr txBox="1"/>
            <p:nvPr/>
          </p:nvSpPr>
          <p:spPr>
            <a:xfrm>
              <a:off x="3818911" y="1576089"/>
              <a:ext cx="1323376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/>
                <a:t>方向</a:t>
              </a:r>
              <a:endParaRPr lang="en-US" altLang="zh-CN" sz="3200" dirty="0"/>
            </a:p>
            <a:p>
              <a:pPr>
                <a:lnSpc>
                  <a:spcPct val="150000"/>
                </a:lnSpc>
              </a:pPr>
              <a:r>
                <a:rPr lang="zh-CN" altLang="en-US" sz="1600" dirty="0"/>
                <a:t>在哪里？</a:t>
              </a:r>
            </a:p>
          </p:txBody>
        </p:sp>
        <p:sp>
          <p:nvSpPr>
            <p:cNvPr id="16" name="等腰三角形 15">
              <a:extLst>
                <a:ext uri="{FF2B5EF4-FFF2-40B4-BE49-F238E27FC236}">
                  <a16:creationId xmlns="" xmlns:a16="http://schemas.microsoft.com/office/drawing/2014/main" id="{D2077FE7-6FEB-4FE2-BF75-B9F430B4D3A6}"/>
                </a:ext>
              </a:extLst>
            </p:cNvPr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C5B5FC1-E0A3-4111-80FA-30AC503D0544}"/>
              </a:ext>
            </a:extLst>
          </p:cNvPr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18" name="椭圆 17">
              <a:extLst>
                <a:ext uri="{FF2B5EF4-FFF2-40B4-BE49-F238E27FC236}">
                  <a16:creationId xmlns="" xmlns:a16="http://schemas.microsoft.com/office/drawing/2014/main" id="{80EC73DA-4221-476C-A414-5DAD132F70AE}"/>
                </a:ext>
              </a:extLst>
            </p:cNvPr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  <p:sp>
          <p:nvSpPr>
            <p:cNvPr id="19" name="TextBox 32">
              <a:extLst>
                <a:ext uri="{FF2B5EF4-FFF2-40B4-BE49-F238E27FC236}">
                  <a16:creationId xmlns="" xmlns:a16="http://schemas.microsoft.com/office/drawing/2014/main" id="{44E5A90C-054C-4323-A571-CB1662E70187}"/>
                </a:ext>
              </a:extLst>
            </p:cNvPr>
            <p:cNvSpPr txBox="1"/>
            <p:nvPr/>
          </p:nvSpPr>
          <p:spPr>
            <a:xfrm>
              <a:off x="6188721" y="1576261"/>
              <a:ext cx="1330199" cy="106452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3200" dirty="0"/>
                <a:t>希望</a:t>
              </a:r>
              <a:endParaRPr lang="en-US" altLang="zh-CN" sz="3200" dirty="0"/>
            </a:p>
            <a:p>
              <a:pPr>
                <a:lnSpc>
                  <a:spcPct val="150000"/>
                </a:lnSpc>
              </a:pPr>
              <a:r>
                <a:rPr lang="zh-CN" altLang="en-US" sz="1600" dirty="0"/>
                <a:t>在哪里？</a:t>
              </a: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="" xmlns:a16="http://schemas.microsoft.com/office/drawing/2014/main" id="{59DB2858-9B1C-48ED-BE08-BB3C0C4E88E5}"/>
                </a:ext>
              </a:extLst>
            </p:cNvPr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6307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77C8417F-F009-403A-A953-86140416C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reeform 35">
            <a:extLst>
              <a:ext uri="{FF2B5EF4-FFF2-40B4-BE49-F238E27FC236}">
                <a16:creationId xmlns="" xmlns:a16="http://schemas.microsoft.com/office/drawing/2014/main" id="{A016F623-D4A1-4E08-A3B9-B43B59B0D36A}"/>
              </a:ext>
            </a:extLst>
          </p:cNvPr>
          <p:cNvSpPr>
            <a:spLocks/>
          </p:cNvSpPr>
          <p:nvPr/>
        </p:nvSpPr>
        <p:spPr bwMode="gray">
          <a:xfrm flipH="1" flipV="1">
            <a:off x="777726" y="2967657"/>
            <a:ext cx="7607300" cy="1766242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rgbClr val="B6D74D"/>
              </a:gs>
              <a:gs pos="100000">
                <a:srgbClr val="B6D74D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DEF5FA"/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="" xmlns:a16="http://schemas.microsoft.com/office/drawing/2014/main" id="{BEA519F8-32CE-471E-B102-5C222C66DB3A}"/>
              </a:ext>
            </a:extLst>
          </p:cNvPr>
          <p:cNvSpPr>
            <a:spLocks/>
          </p:cNvSpPr>
          <p:nvPr/>
        </p:nvSpPr>
        <p:spPr bwMode="gray">
          <a:xfrm>
            <a:off x="768350" y="987574"/>
            <a:ext cx="7607300" cy="1923402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DEF5FA"/>
            </a:outerShdw>
          </a:effec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41">
            <a:extLst>
              <a:ext uri="{FF2B5EF4-FFF2-40B4-BE49-F238E27FC236}">
                <a16:creationId xmlns="" xmlns:a16="http://schemas.microsoft.com/office/drawing/2014/main" id="{E8767D80-718F-48D1-AF96-F2E28E711A7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09625" y="1116161"/>
            <a:ext cx="197494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我们面临的局面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41">
            <a:extLst>
              <a:ext uri="{FF2B5EF4-FFF2-40B4-BE49-F238E27FC236}">
                <a16:creationId xmlns="" xmlns:a16="http://schemas.microsoft.com/office/drawing/2014/main" id="{5D423268-F026-4476-A01C-CCA610EBE3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216312" y="4173773"/>
            <a:ext cx="216871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对我们自身的思考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99C42520-EF9C-4C11-B50F-5AF164D63FE4}"/>
              </a:ext>
            </a:extLst>
          </p:cNvPr>
          <p:cNvSpPr/>
          <p:nvPr/>
        </p:nvSpPr>
        <p:spPr>
          <a:xfrm>
            <a:off x="1281782" y="1856017"/>
            <a:ext cx="676875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毋庸置疑，我们的对手从来不会心甘情愿地看着中国的崛起，更不会帮助中国强大！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30F947C8-1A7B-4674-A08B-9DF796733855}"/>
              </a:ext>
            </a:extLst>
          </p:cNvPr>
          <p:cNvSpPr/>
          <p:nvPr/>
        </p:nvSpPr>
        <p:spPr>
          <a:xfrm>
            <a:off x="1281782" y="3085153"/>
            <a:ext cx="676875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我们自己真的准备好了吗？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真的是在国际市场“如入无人之境”了吗？</a:t>
            </a:r>
          </a:p>
        </p:txBody>
      </p:sp>
    </p:spTree>
    <p:extLst>
      <p:ext uri="{BB962C8B-B14F-4D97-AF65-F5344CB8AC3E}">
        <p14:creationId xmlns:p14="http://schemas.microsoft.com/office/powerpoint/2010/main" val="152691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008087" y="3001943"/>
            <a:ext cx="352119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我们要做什么？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9"/>
          <p:cNvSpPr txBox="1"/>
          <p:nvPr/>
        </p:nvSpPr>
        <p:spPr>
          <a:xfrm>
            <a:off x="3909040" y="3810838"/>
            <a:ext cx="1971389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国际化经营的策略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国际化经营实践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国际商务谈判的体会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69A9A334-85C4-4FAB-B924-619C7DA0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5073-A55C-4F3C-8D7B-130473455D1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11" name="KSO_Shape">
            <a:extLst>
              <a:ext uri="{FF2B5EF4-FFF2-40B4-BE49-F238E27FC236}">
                <a16:creationId xmlns="" xmlns:a16="http://schemas.microsoft.com/office/drawing/2014/main" id="{92A749E8-E894-4FA7-953E-A0AF0EABFD2F}"/>
              </a:ext>
            </a:extLst>
          </p:cNvPr>
          <p:cNvSpPr>
            <a:spLocks/>
          </p:cNvSpPr>
          <p:nvPr/>
        </p:nvSpPr>
        <p:spPr bwMode="auto">
          <a:xfrm>
            <a:off x="427809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35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6300B40-DC0C-4E62-9264-804945EAACDA}"/>
              </a:ext>
            </a:extLst>
          </p:cNvPr>
          <p:cNvSpPr txBox="1"/>
          <p:nvPr/>
        </p:nvSpPr>
        <p:spPr>
          <a:xfrm>
            <a:off x="711104" y="1958891"/>
            <a:ext cx="212975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地缘政治、社会生态、商业环境、变化趋势。。。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4F76D314-7999-4017-B597-AF5E5E4C8020}"/>
              </a:ext>
            </a:extLst>
          </p:cNvPr>
          <p:cNvGrpSpPr/>
          <p:nvPr/>
        </p:nvGrpSpPr>
        <p:grpSpPr>
          <a:xfrm>
            <a:off x="3215953" y="1906320"/>
            <a:ext cx="2658525" cy="2537638"/>
            <a:chOff x="3065603" y="1641106"/>
            <a:chExt cx="2923702" cy="2930202"/>
          </a:xfrm>
        </p:grpSpPr>
        <p:sp>
          <p:nvSpPr>
            <p:cNvPr id="3" name="Freeform 12">
              <a:extLst>
                <a:ext uri="{FF2B5EF4-FFF2-40B4-BE49-F238E27FC236}">
                  <a16:creationId xmlns="" xmlns:a16="http://schemas.microsoft.com/office/drawing/2014/main" id="{BCB2EFBC-1766-4357-B7AD-AE8220CAE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3147814"/>
              <a:ext cx="1417305" cy="1423494"/>
            </a:xfrm>
            <a:custGeom>
              <a:avLst/>
              <a:gdLst>
                <a:gd name="T0" fmla="*/ 0 w 2320"/>
                <a:gd name="T1" fmla="*/ 1620 h 2320"/>
                <a:gd name="T2" fmla="*/ 700 w 2320"/>
                <a:gd name="T3" fmla="*/ 2320 h 2320"/>
                <a:gd name="T4" fmla="*/ 2320 w 2320"/>
                <a:gd name="T5" fmla="*/ 2320 h 2320"/>
                <a:gd name="T6" fmla="*/ 2320 w 2320"/>
                <a:gd name="T7" fmla="*/ 700 h 2320"/>
                <a:gd name="T8" fmla="*/ 1620 w 2320"/>
                <a:gd name="T9" fmla="*/ 0 h 2320"/>
                <a:gd name="T10" fmla="*/ 0 w 2320"/>
                <a:gd name="T11" fmla="*/ 0 h 2320"/>
                <a:gd name="T12" fmla="*/ 0 w 2320"/>
                <a:gd name="T13" fmla="*/ 16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" name="Freeform 13">
              <a:extLst>
                <a:ext uri="{FF2B5EF4-FFF2-40B4-BE49-F238E27FC236}">
                  <a16:creationId xmlns="" xmlns:a16="http://schemas.microsoft.com/office/drawing/2014/main" id="{CD844190-76AE-4138-9904-3FF85721B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603" y="3147814"/>
              <a:ext cx="1417305" cy="1423494"/>
            </a:xfrm>
            <a:custGeom>
              <a:avLst/>
              <a:gdLst>
                <a:gd name="T0" fmla="*/ 2320 w 2320"/>
                <a:gd name="T1" fmla="*/ 1620 h 2320"/>
                <a:gd name="T2" fmla="*/ 1620 w 2320"/>
                <a:gd name="T3" fmla="*/ 2320 h 2320"/>
                <a:gd name="T4" fmla="*/ 0 w 2320"/>
                <a:gd name="T5" fmla="*/ 2320 h 2320"/>
                <a:gd name="T6" fmla="*/ 0 w 2320"/>
                <a:gd name="T7" fmla="*/ 700 h 2320"/>
                <a:gd name="T8" fmla="*/ 700 w 2320"/>
                <a:gd name="T9" fmla="*/ 0 h 2320"/>
                <a:gd name="T10" fmla="*/ 2320 w 2320"/>
                <a:gd name="T11" fmla="*/ 0 h 2320"/>
                <a:gd name="T12" fmla="*/ 2320 w 2320"/>
                <a:gd name="T13" fmla="*/ 162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4">
              <a:extLst>
                <a:ext uri="{FF2B5EF4-FFF2-40B4-BE49-F238E27FC236}">
                  <a16:creationId xmlns="" xmlns:a16="http://schemas.microsoft.com/office/drawing/2014/main" id="{1A293D3E-9AF8-487E-9F68-D5837FD5F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641106"/>
              <a:ext cx="1417305" cy="1420401"/>
            </a:xfrm>
            <a:custGeom>
              <a:avLst/>
              <a:gdLst>
                <a:gd name="T0" fmla="*/ 0 w 2320"/>
                <a:gd name="T1" fmla="*/ 700 h 2320"/>
                <a:gd name="T2" fmla="*/ 700 w 2320"/>
                <a:gd name="T3" fmla="*/ 0 h 2320"/>
                <a:gd name="T4" fmla="*/ 2320 w 2320"/>
                <a:gd name="T5" fmla="*/ 0 h 2320"/>
                <a:gd name="T6" fmla="*/ 2320 w 2320"/>
                <a:gd name="T7" fmla="*/ 1620 h 2320"/>
                <a:gd name="T8" fmla="*/ 1620 w 2320"/>
                <a:gd name="T9" fmla="*/ 2320 h 2320"/>
                <a:gd name="T10" fmla="*/ 0 w 2320"/>
                <a:gd name="T11" fmla="*/ 2320 h 2320"/>
                <a:gd name="T12" fmla="*/ 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="" xmlns:a16="http://schemas.microsoft.com/office/drawing/2014/main" id="{3F254E6C-998E-42E5-9795-08B9F691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603" y="1641106"/>
              <a:ext cx="1417305" cy="1420401"/>
            </a:xfrm>
            <a:custGeom>
              <a:avLst/>
              <a:gdLst>
                <a:gd name="T0" fmla="*/ 2320 w 2320"/>
                <a:gd name="T1" fmla="*/ 700 h 2320"/>
                <a:gd name="T2" fmla="*/ 1620 w 2320"/>
                <a:gd name="T3" fmla="*/ 0 h 2320"/>
                <a:gd name="T4" fmla="*/ 0 w 2320"/>
                <a:gd name="T5" fmla="*/ 0 h 2320"/>
                <a:gd name="T6" fmla="*/ 0 w 2320"/>
                <a:gd name="T7" fmla="*/ 1620 h 2320"/>
                <a:gd name="T8" fmla="*/ 700 w 2320"/>
                <a:gd name="T9" fmla="*/ 2320 h 2320"/>
                <a:gd name="T10" fmla="*/ 2320 w 2320"/>
                <a:gd name="T11" fmla="*/ 2320 h 2320"/>
                <a:gd name="T12" fmla="*/ 2320 w 2320"/>
                <a:gd name="T13" fmla="*/ 70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6">
              <a:extLst>
                <a:ext uri="{FF2B5EF4-FFF2-40B4-BE49-F238E27FC236}">
                  <a16:creationId xmlns="" xmlns:a16="http://schemas.microsoft.com/office/drawing/2014/main" id="{22361E68-18B4-4405-A8BD-74408F116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507" y="2718010"/>
              <a:ext cx="340401" cy="343497"/>
            </a:xfrm>
            <a:custGeom>
              <a:avLst/>
              <a:gdLst>
                <a:gd name="T0" fmla="*/ 560 w 560"/>
                <a:gd name="T1" fmla="*/ 559 h 559"/>
                <a:gd name="T2" fmla="*/ 0 w 560"/>
                <a:gd name="T3" fmla="*/ 559 h 559"/>
                <a:gd name="T4" fmla="*/ 560 w 560"/>
                <a:gd name="T5" fmla="*/ 0 h 559"/>
                <a:gd name="T6" fmla="*/ 560 w 560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59">
                  <a:moveTo>
                    <a:pt x="560" y="559"/>
                  </a:moveTo>
                  <a:lnTo>
                    <a:pt x="0" y="559"/>
                  </a:lnTo>
                  <a:cubicBezTo>
                    <a:pt x="0" y="250"/>
                    <a:pt x="251" y="0"/>
                    <a:pt x="560" y="0"/>
                  </a:cubicBezTo>
                  <a:lnTo>
                    <a:pt x="560" y="55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zh-CN" altLang="en-US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17">
              <a:extLst>
                <a:ext uri="{FF2B5EF4-FFF2-40B4-BE49-F238E27FC236}">
                  <a16:creationId xmlns="" xmlns:a16="http://schemas.microsoft.com/office/drawing/2014/main" id="{3B28E44C-89FC-48C8-892A-EB3E87EC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999" y="2718010"/>
              <a:ext cx="340401" cy="343497"/>
            </a:xfrm>
            <a:custGeom>
              <a:avLst/>
              <a:gdLst>
                <a:gd name="T0" fmla="*/ 0 w 559"/>
                <a:gd name="T1" fmla="*/ 559 h 559"/>
                <a:gd name="T2" fmla="*/ 559 w 559"/>
                <a:gd name="T3" fmla="*/ 559 h 559"/>
                <a:gd name="T4" fmla="*/ 0 w 559"/>
                <a:gd name="T5" fmla="*/ 0 h 559"/>
                <a:gd name="T6" fmla="*/ 0 w 559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59">
                  <a:moveTo>
                    <a:pt x="0" y="559"/>
                  </a:moveTo>
                  <a:lnTo>
                    <a:pt x="559" y="559"/>
                  </a:lnTo>
                  <a:cubicBezTo>
                    <a:pt x="559" y="250"/>
                    <a:pt x="309" y="0"/>
                    <a:pt x="0" y="0"/>
                  </a:cubicBezTo>
                  <a:lnTo>
                    <a:pt x="0" y="55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8">
              <a:extLst>
                <a:ext uri="{FF2B5EF4-FFF2-40B4-BE49-F238E27FC236}">
                  <a16:creationId xmlns="" xmlns:a16="http://schemas.microsoft.com/office/drawing/2014/main" id="{4F655BE3-260F-4A47-B4F5-EE18AABB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507" y="3147814"/>
              <a:ext cx="340401" cy="343497"/>
            </a:xfrm>
            <a:custGeom>
              <a:avLst/>
              <a:gdLst>
                <a:gd name="T0" fmla="*/ 560 w 560"/>
                <a:gd name="T1" fmla="*/ 0 h 560"/>
                <a:gd name="T2" fmla="*/ 0 w 560"/>
                <a:gd name="T3" fmla="*/ 0 h 560"/>
                <a:gd name="T4" fmla="*/ 560 w 560"/>
                <a:gd name="T5" fmla="*/ 560 h 560"/>
                <a:gd name="T6" fmla="*/ 560 w 560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60">
                  <a:moveTo>
                    <a:pt x="560" y="0"/>
                  </a:moveTo>
                  <a:lnTo>
                    <a:pt x="0" y="0"/>
                  </a:lnTo>
                  <a:cubicBezTo>
                    <a:pt x="0" y="309"/>
                    <a:pt x="251" y="560"/>
                    <a:pt x="560" y="56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9">
              <a:extLst>
                <a:ext uri="{FF2B5EF4-FFF2-40B4-BE49-F238E27FC236}">
                  <a16:creationId xmlns="" xmlns:a16="http://schemas.microsoft.com/office/drawing/2014/main" id="{9C37CBD4-82E0-493D-BB1C-235D3E11A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999" y="3147814"/>
              <a:ext cx="340401" cy="343497"/>
            </a:xfrm>
            <a:custGeom>
              <a:avLst/>
              <a:gdLst>
                <a:gd name="T0" fmla="*/ 0 w 559"/>
                <a:gd name="T1" fmla="*/ 0 h 560"/>
                <a:gd name="T2" fmla="*/ 559 w 559"/>
                <a:gd name="T3" fmla="*/ 0 h 560"/>
                <a:gd name="T4" fmla="*/ 0 w 559"/>
                <a:gd name="T5" fmla="*/ 560 h 560"/>
                <a:gd name="T6" fmla="*/ 0 w 559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60">
                  <a:moveTo>
                    <a:pt x="0" y="0"/>
                  </a:moveTo>
                  <a:lnTo>
                    <a:pt x="559" y="0"/>
                  </a:lnTo>
                  <a:cubicBezTo>
                    <a:pt x="559" y="309"/>
                    <a:pt x="309" y="560"/>
                    <a:pt x="0" y="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457DD8F7-3B09-44F9-AA5D-58B9AC42C845}"/>
                </a:ext>
              </a:extLst>
            </p:cNvPr>
            <p:cNvSpPr/>
            <p:nvPr/>
          </p:nvSpPr>
          <p:spPr>
            <a:xfrm>
              <a:off x="4303699" y="2810758"/>
              <a:ext cx="1175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47B525D-4A09-4DC3-94E4-D84D73006B0B}"/>
                </a:ext>
              </a:extLst>
            </p:cNvPr>
            <p:cNvSpPr/>
            <p:nvPr/>
          </p:nvSpPr>
          <p:spPr>
            <a:xfrm>
              <a:off x="4625086" y="2810758"/>
              <a:ext cx="1175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="" xmlns:a16="http://schemas.microsoft.com/office/drawing/2014/main" id="{445B0F41-C6D6-4B3D-985C-971C540EFD4C}"/>
                </a:ext>
              </a:extLst>
            </p:cNvPr>
            <p:cNvSpPr/>
            <p:nvPr/>
          </p:nvSpPr>
          <p:spPr>
            <a:xfrm>
              <a:off x="4303698" y="3165050"/>
              <a:ext cx="11759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9DA15AD9-8199-4A41-A0F4-963AF0076A5A}"/>
                </a:ext>
              </a:extLst>
            </p:cNvPr>
            <p:cNvSpPr/>
            <p:nvPr/>
          </p:nvSpPr>
          <p:spPr>
            <a:xfrm>
              <a:off x="4625086" y="3165051"/>
              <a:ext cx="117593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1624879-919C-44AC-B3F4-36BFD75F5DDC}"/>
                </a:ext>
              </a:extLst>
            </p:cNvPr>
            <p:cNvSpPr txBox="1"/>
            <p:nvPr/>
          </p:nvSpPr>
          <p:spPr>
            <a:xfrm>
              <a:off x="3325177" y="2102562"/>
              <a:ext cx="898156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取 势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F08F44C-41AF-4544-B9B1-776B3DEF0479}"/>
                </a:ext>
              </a:extLst>
            </p:cNvPr>
            <p:cNvSpPr txBox="1"/>
            <p:nvPr/>
          </p:nvSpPr>
          <p:spPr>
            <a:xfrm>
              <a:off x="4847243" y="2102562"/>
              <a:ext cx="866818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明 道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0A92C2B-C53B-4876-A6EF-05AC262C3A4F}"/>
                </a:ext>
              </a:extLst>
            </p:cNvPr>
            <p:cNvSpPr txBox="1"/>
            <p:nvPr/>
          </p:nvSpPr>
          <p:spPr>
            <a:xfrm>
              <a:off x="3401449" y="3635384"/>
              <a:ext cx="875926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优 术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E11A196-7AB7-4052-B36A-8F6D7F073049}"/>
                </a:ext>
              </a:extLst>
            </p:cNvPr>
            <p:cNvSpPr txBox="1"/>
            <p:nvPr/>
          </p:nvSpPr>
          <p:spPr>
            <a:xfrm>
              <a:off x="4912400" y="3635384"/>
              <a:ext cx="866818" cy="415498"/>
            </a:xfrm>
            <a:prstGeom prst="rect">
              <a:avLst/>
            </a:prstGeom>
            <a:no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正 心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40F341-FD14-4BAE-BB32-A9E54BBDF703}"/>
              </a:ext>
            </a:extLst>
          </p:cNvPr>
          <p:cNvSpPr txBox="1"/>
          <p:nvPr/>
        </p:nvSpPr>
        <p:spPr>
          <a:xfrm>
            <a:off x="6255646" y="1958891"/>
            <a:ext cx="212975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发展方向、路径选择、产业方式、商业模式。。。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6211F6-595F-480C-8062-4B85C0D1BA08}"/>
              </a:ext>
            </a:extLst>
          </p:cNvPr>
          <p:cNvSpPr txBox="1"/>
          <p:nvPr/>
        </p:nvSpPr>
        <p:spPr>
          <a:xfrm>
            <a:off x="777038" y="3559479"/>
            <a:ext cx="206989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个体技能、水平；团队能力建设、复合型人才培养、企业文化塑造、契约精神。。。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12CEFF8-FB75-4A8A-B9B7-9ABFE5F4D46F}"/>
              </a:ext>
            </a:extLst>
          </p:cNvPr>
          <p:cNvSpPr txBox="1"/>
          <p:nvPr/>
        </p:nvSpPr>
        <p:spPr>
          <a:xfrm>
            <a:off x="6255646" y="3559479"/>
            <a:ext cx="212975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rgbClr val="FF0000"/>
                </a:solidFill>
              </a:rPr>
              <a:t>心无</a:t>
            </a:r>
            <a:r>
              <a:rPr lang="zh-CN" altLang="en-US" dirty="0" smtClean="0">
                <a:solidFill>
                  <a:srgbClr val="FF0000"/>
                </a:solidFill>
              </a:rPr>
              <a:t>旁骛、家国情怀、奉献进取、敬重敬畏。。。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4" name="TextBox 34">
            <a:extLst>
              <a:ext uri="{FF2B5EF4-FFF2-40B4-BE49-F238E27FC236}">
                <a16:creationId xmlns="" xmlns:a16="http://schemas.microsoft.com/office/drawing/2014/main" id="{580D5597-DFAD-48F1-98BD-EBCB5C0FD980}"/>
              </a:ext>
            </a:extLst>
          </p:cNvPr>
          <p:cNvSpPr txBox="1"/>
          <p:nvPr/>
        </p:nvSpPr>
        <p:spPr>
          <a:xfrm>
            <a:off x="2950152" y="947819"/>
            <a:ext cx="30655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国际化经营的策略</a:t>
            </a:r>
          </a:p>
        </p:txBody>
      </p:sp>
    </p:spTree>
    <p:extLst>
      <p:ext uri="{BB962C8B-B14F-4D97-AF65-F5344CB8AC3E}">
        <p14:creationId xmlns:p14="http://schemas.microsoft.com/office/powerpoint/2010/main" val="30134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、握国际国内大趋势：地缘政治、经济、金融   贸易走势、投资环境、国家的相关政策┅┅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）二战后，世界“大格局”到“苏东波”事件；“全球化”到“特朗普现象”和“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Brexit”.</a:t>
            </a: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）中国“改革、开放”的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1.0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2.0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到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3.0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和世界的反应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┅┅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）中国的“一带一路”倡议 与中华民族的伟大复兴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┅┅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2014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年“非洲之行”的感受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┅┅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）“游戏规则”在变：交易方式、运作模式、法律规则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┅┅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）我们在国际化经营中碰到的最大挑战是什么？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43072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2843808" y="843558"/>
            <a:ext cx="306551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中国企业的失败案例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="" xmlns:a16="http://schemas.microsoft.com/office/drawing/2014/main" id="{FE087BA5-2561-4A32-BE9D-AE97D38E3AA7}"/>
              </a:ext>
            </a:extLst>
          </p:cNvPr>
          <p:cNvSpPr txBox="1">
            <a:spLocks noChangeArrowheads="1"/>
          </p:cNvSpPr>
          <p:nvPr/>
        </p:nvSpPr>
        <p:spPr>
          <a:xfrm>
            <a:off x="685646" y="1285983"/>
            <a:ext cx="3528392" cy="342164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在美国收购制造业公司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核心人才流失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在北非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与当地社区人发生冲突、打架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在意大利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遭遇突击检查，因非法移民而被迫关闭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在伊拉克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与伊拉克籍员工的磨擦每天都在发生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在荷兰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试图收购大型家族企业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没有成功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产生了坏名声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在尼日利亚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没有支付承包费超过一年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－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引起纠纷、不受欢迎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在欧洲并购交易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支付高额费用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管理层和关键人流失</a:t>
            </a:r>
          </a:p>
        </p:txBody>
      </p:sp>
      <p:sp>
        <p:nvSpPr>
          <p:cNvPr id="5" name="Content Placeholder 14">
            <a:extLst>
              <a:ext uri="{FF2B5EF4-FFF2-40B4-BE49-F238E27FC236}">
                <a16:creationId xmlns="" xmlns:a16="http://schemas.microsoft.com/office/drawing/2014/main" id="{F72A6493-19EE-4927-AFCD-BE67B85505A5}"/>
              </a:ext>
            </a:extLst>
          </p:cNvPr>
          <p:cNvSpPr txBox="1">
            <a:spLocks noChangeArrowheads="1"/>
          </p:cNvSpPr>
          <p:nvPr/>
        </p:nvSpPr>
        <p:spPr>
          <a:xfrm>
            <a:off x="4924303" y="1310348"/>
            <a:ext cx="3608137" cy="351063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在非洲西南部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被指控贿赂当地官员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在非洲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大规模的罢工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在西班牙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-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仓库被烧毁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在尼日利亚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项目未能按期完工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在西非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绕当地合伙人，直接与政府交涉。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因此变得不受欢迎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在北欧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掩盖事故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在美国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上市企业被迫摘牌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诉讼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在非洲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工程师团队被派去非洲开矿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失败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每月巨额损失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在澳大利亚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兼并交易失败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诉讼</a:t>
            </a:r>
          </a:p>
          <a:p>
            <a:pPr marL="176213" indent="-176213" algn="just">
              <a:lnSpc>
                <a:spcPct val="150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在新加坡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–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巨额交易损失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－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治理问题</a:t>
            </a:r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  <a:cs typeface="ＭＳ Ｐゴシック" panose="020B0600070205080204" pitchFamily="34" charset="-128"/>
            </a:endParaRPr>
          </a:p>
          <a:p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  <a:cs typeface="ＭＳ Ｐゴシック" panose="020B0600070205080204" pitchFamily="34" charset="-128"/>
            </a:endParaRPr>
          </a:p>
          <a:p>
            <a:endParaRPr lang="zh-CN" altLang="en-US" sz="1400" dirty="0">
              <a:latin typeface="华文仿宋" panose="02010600040101010101" pitchFamily="2" charset="-122"/>
              <a:ea typeface="华文仿宋" panose="02010600040101010101" pitchFamily="2" charset="-122"/>
              <a:cs typeface="ＭＳ Ｐゴシック" panose="020B0600070205080204" pitchFamily="34" charset="-128"/>
            </a:endParaRPr>
          </a:p>
          <a:p>
            <a:endParaRPr lang="en-US" altLang="zh-CN" sz="1400" dirty="0">
              <a:latin typeface="华文仿宋" panose="02010600040101010101" pitchFamily="2" charset="-122"/>
              <a:ea typeface="华文仿宋" panose="02010600040101010101" pitchFamily="2" charset="-122"/>
              <a:cs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9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3C78BC96-42AE-4E05-9094-8CC04FF0FBC5}"/>
              </a:ext>
            </a:extLst>
          </p:cNvPr>
          <p:cNvSpPr/>
          <p:nvPr/>
        </p:nvSpPr>
        <p:spPr>
          <a:xfrm>
            <a:off x="6992230" y="4313155"/>
            <a:ext cx="1988556" cy="658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06EC0C3A-1B54-4683-AD60-C8F4F041912C}"/>
              </a:ext>
            </a:extLst>
          </p:cNvPr>
          <p:cNvSpPr/>
          <p:nvPr/>
        </p:nvSpPr>
        <p:spPr>
          <a:xfrm>
            <a:off x="395536" y="1502895"/>
            <a:ext cx="7848872" cy="30530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53225" y="200685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2139484" y="792590"/>
            <a:ext cx="42935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世界各国文化类别划分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1200" kern="0" dirty="0">
                <a:solidFill>
                  <a:srgbClr val="161616"/>
                </a:solidFill>
                <a:latin typeface="Arial" panose="020B0604020202020204" pitchFamily="34" charset="0"/>
                <a:ea typeface="华文楷体" panose="02010600040101010101" pitchFamily="2" charset="-122"/>
                <a:cs typeface="ＭＳ Ｐゴシック" panose="020B0600070205080204" pitchFamily="34" charset="-128"/>
              </a:rPr>
              <a:t>National Cultures can be categorized into a few major themes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Text Box 10">
            <a:extLst>
              <a:ext uri="{FF2B5EF4-FFF2-40B4-BE49-F238E27FC236}">
                <a16:creationId xmlns="" xmlns:a16="http://schemas.microsoft.com/office/drawing/2014/main" id="{5477C1EE-9A5F-4396-80B3-863950C5A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7990" y="2159881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Turkey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土耳其</a:t>
            </a:r>
            <a:endParaRPr lang="zh-CN" altLang="en-US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Text Box 13">
            <a:extLst>
              <a:ext uri="{FF2B5EF4-FFF2-40B4-BE49-F238E27FC236}">
                <a16:creationId xmlns="" xmlns:a16="http://schemas.microsoft.com/office/drawing/2014/main" id="{9332FFA0-91E9-47E1-BF73-B8F661FDA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495" y="1715732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Iran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伊朗 </a:t>
            </a:r>
          </a:p>
        </p:txBody>
      </p:sp>
      <p:sp>
        <p:nvSpPr>
          <p:cNvPr id="81" name="Text Box 14">
            <a:extLst>
              <a:ext uri="{FF2B5EF4-FFF2-40B4-BE49-F238E27FC236}">
                <a16:creationId xmlns="" xmlns:a16="http://schemas.microsoft.com/office/drawing/2014/main" id="{100F02E6-922D-499C-964D-A3AE3BC11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945" y="1722884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Greece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希腊 </a:t>
            </a:r>
          </a:p>
        </p:txBody>
      </p:sp>
      <p:sp>
        <p:nvSpPr>
          <p:cNvPr id="82" name="Text Box 17">
            <a:extLst>
              <a:ext uri="{FF2B5EF4-FFF2-40B4-BE49-F238E27FC236}">
                <a16:creationId xmlns="" xmlns:a16="http://schemas.microsoft.com/office/drawing/2014/main" id="{62D76FEB-A241-4B60-A003-10487ADC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535" y="1859359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Finland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芬兰 </a:t>
            </a:r>
          </a:p>
        </p:txBody>
      </p:sp>
      <p:sp>
        <p:nvSpPr>
          <p:cNvPr id="83" name="Text Box 19">
            <a:extLst>
              <a:ext uri="{FF2B5EF4-FFF2-40B4-BE49-F238E27FC236}">
                <a16:creationId xmlns="" xmlns:a16="http://schemas.microsoft.com/office/drawing/2014/main" id="{8F0F05DB-FDDB-46AF-B59F-86E187564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10" y="150289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Norway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挪威</a:t>
            </a:r>
          </a:p>
        </p:txBody>
      </p:sp>
      <p:sp>
        <p:nvSpPr>
          <p:cNvPr id="84" name="Text Box 22">
            <a:extLst>
              <a:ext uri="{FF2B5EF4-FFF2-40B4-BE49-F238E27FC236}">
                <a16:creationId xmlns="" xmlns:a16="http://schemas.microsoft.com/office/drawing/2014/main" id="{98F0BD92-06AA-434F-A3C3-6D64FCB1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37" y="2210301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Denmark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丹麦</a:t>
            </a:r>
          </a:p>
        </p:txBody>
      </p:sp>
      <p:sp>
        <p:nvSpPr>
          <p:cNvPr id="85" name="Text Box 23">
            <a:extLst>
              <a:ext uri="{FF2B5EF4-FFF2-40B4-BE49-F238E27FC236}">
                <a16:creationId xmlns="" xmlns:a16="http://schemas.microsoft.com/office/drawing/2014/main" id="{1766048C-DBC9-4B02-8049-98183F8C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637" y="1859359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Sweden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瑞典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="" xmlns:a16="http://schemas.microsoft.com/office/drawing/2014/main" id="{5E068F0E-9B5B-4D3E-929C-C945CDED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514" y="2566352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Bahrain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巴林 </a:t>
            </a:r>
          </a:p>
        </p:txBody>
      </p:sp>
      <p:sp>
        <p:nvSpPr>
          <p:cNvPr id="90" name="Text Box 33">
            <a:extLst>
              <a:ext uri="{FF2B5EF4-FFF2-40B4-BE49-F238E27FC236}">
                <a16:creationId xmlns="" xmlns:a16="http://schemas.microsoft.com/office/drawing/2014/main" id="{C2F29D1F-0C7D-4C8F-812C-968434BE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48" y="2529327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Abu Dhabi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阿布扎比 </a:t>
            </a:r>
          </a:p>
        </p:txBody>
      </p:sp>
      <p:sp>
        <p:nvSpPr>
          <p:cNvPr id="91" name="Text Box 34">
            <a:extLst>
              <a:ext uri="{FF2B5EF4-FFF2-40B4-BE49-F238E27FC236}">
                <a16:creationId xmlns="" xmlns:a16="http://schemas.microsoft.com/office/drawing/2014/main" id="{541ECD5E-2A14-4511-9276-B37B9B7AB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208" y="209548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United Arab Emirates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阿拉伯联合酋王国 </a:t>
            </a:r>
          </a:p>
        </p:txBody>
      </p:sp>
      <p:sp>
        <p:nvSpPr>
          <p:cNvPr id="92" name="Text Box 35">
            <a:extLst>
              <a:ext uri="{FF2B5EF4-FFF2-40B4-BE49-F238E27FC236}">
                <a16:creationId xmlns="" xmlns:a16="http://schemas.microsoft.com/office/drawing/2014/main" id="{A45E7B2C-7BBB-4054-B38A-C1FA5046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229" y="2538213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Kuwait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科威特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3" name="Text Box 36">
            <a:extLst>
              <a:ext uri="{FF2B5EF4-FFF2-40B4-BE49-F238E27FC236}">
                <a16:creationId xmlns="" xmlns:a16="http://schemas.microsoft.com/office/drawing/2014/main" id="{019378C5-6753-47F0-9402-069A1140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518" y="2561361"/>
            <a:ext cx="12251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Saudi Arabia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沙特阿拉伯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4" name="Text Box 37">
            <a:extLst>
              <a:ext uri="{FF2B5EF4-FFF2-40B4-BE49-F238E27FC236}">
                <a16:creationId xmlns="" xmlns:a16="http://schemas.microsoft.com/office/drawing/2014/main" id="{BA1898F2-1F96-410D-BC6E-CA238E49F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752" y="209456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Oman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阿曼</a:t>
            </a:r>
            <a:endParaRPr lang="en-US" altLang="zh-CN" sz="900" b="1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" name="Text Box 38">
            <a:extLst>
              <a:ext uri="{FF2B5EF4-FFF2-40B4-BE49-F238E27FC236}">
                <a16:creationId xmlns="" xmlns:a16="http://schemas.microsoft.com/office/drawing/2014/main" id="{D1A48F3D-3765-44EE-985C-A92DBAC2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66" y="3447214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Malaysia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马来西亚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Text Box 40">
            <a:extLst>
              <a:ext uri="{FF2B5EF4-FFF2-40B4-BE49-F238E27FC236}">
                <a16:creationId xmlns="" xmlns:a16="http://schemas.microsoft.com/office/drawing/2014/main" id="{3283ABBC-2741-47CA-B757-21B2EEA3A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92" y="3841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South Vietnam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南越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Text Box 41">
            <a:extLst>
              <a:ext uri="{FF2B5EF4-FFF2-40B4-BE49-F238E27FC236}">
                <a16:creationId xmlns="" xmlns:a16="http://schemas.microsoft.com/office/drawing/2014/main" id="{DD3E079F-45E1-4038-8DBC-8212CEB05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514" y="3015427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Hong Kong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香港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Text Box 42">
            <a:extLst>
              <a:ext uri="{FF2B5EF4-FFF2-40B4-BE49-F238E27FC236}">
                <a16:creationId xmlns="" xmlns:a16="http://schemas.microsoft.com/office/drawing/2014/main" id="{2323D93E-7C87-4126-9D46-FC7AE14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51" y="3015427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Singapore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新加坡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9" name="Text Box 43">
            <a:extLst>
              <a:ext uri="{FF2B5EF4-FFF2-40B4-BE49-F238E27FC236}">
                <a16:creationId xmlns="" xmlns:a16="http://schemas.microsoft.com/office/drawing/2014/main" id="{5C79C818-8064-4BEC-8EEB-DC226E6B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8343" y="343973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Philippines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菲律宾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0" name="Text Box 45">
            <a:extLst>
              <a:ext uri="{FF2B5EF4-FFF2-40B4-BE49-F238E27FC236}">
                <a16:creationId xmlns="" xmlns:a16="http://schemas.microsoft.com/office/drawing/2014/main" id="{5AF1673C-A8CC-4AF7-B7B8-344F6FB32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412" y="3435014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Indonesia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印度尼西亚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" name="Text Box 46">
            <a:extLst>
              <a:ext uri="{FF2B5EF4-FFF2-40B4-BE49-F238E27FC236}">
                <a16:creationId xmlns="" xmlns:a16="http://schemas.microsoft.com/office/drawing/2014/main" id="{CF2A6388-8511-433F-BF92-249784D11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4408" y="3015427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Taiwan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台湾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" name="Text Box 47">
            <a:extLst>
              <a:ext uri="{FF2B5EF4-FFF2-40B4-BE49-F238E27FC236}">
                <a16:creationId xmlns="" xmlns:a16="http://schemas.microsoft.com/office/drawing/2014/main" id="{14F637F6-A1E6-4574-990E-94F8ED94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07" y="3015427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Thailand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泰国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" name="Text Box 48">
            <a:extLst>
              <a:ext uri="{FF2B5EF4-FFF2-40B4-BE49-F238E27FC236}">
                <a16:creationId xmlns="" xmlns:a16="http://schemas.microsoft.com/office/drawing/2014/main" id="{257347E3-D13B-4296-8C01-6593947F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72" y="414872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Argentina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阿根廷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" name="Text Box 49">
            <a:extLst>
              <a:ext uri="{FF2B5EF4-FFF2-40B4-BE49-F238E27FC236}">
                <a16:creationId xmlns="" xmlns:a16="http://schemas.microsoft.com/office/drawing/2014/main" id="{99FAE8FB-F9B3-42D9-8766-667AE9356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886" y="3800967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Venezuela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委内瑞拉 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5" name="Text Box 50">
            <a:extLst>
              <a:ext uri="{FF2B5EF4-FFF2-40B4-BE49-F238E27FC236}">
                <a16:creationId xmlns="" xmlns:a16="http://schemas.microsoft.com/office/drawing/2014/main" id="{AD97FE37-72C9-48D9-939C-34CD15B95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482" y="372780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Chile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智利 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6" name="Text Box 51">
            <a:extLst>
              <a:ext uri="{FF2B5EF4-FFF2-40B4-BE49-F238E27FC236}">
                <a16:creationId xmlns="" xmlns:a16="http://schemas.microsoft.com/office/drawing/2014/main" id="{ED58B496-E11A-40EF-98FE-521F5789A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9908" y="4083662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Mexico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墨西哥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7" name="Text Box 52">
            <a:extLst>
              <a:ext uri="{FF2B5EF4-FFF2-40B4-BE49-F238E27FC236}">
                <a16:creationId xmlns="" xmlns:a16="http://schemas.microsoft.com/office/drawing/2014/main" id="{160682F4-ACDE-4BE9-9CA3-E2984F1A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331" y="3474691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Peru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秘鲁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8" name="Text Box 54">
            <a:extLst>
              <a:ext uri="{FF2B5EF4-FFF2-40B4-BE49-F238E27FC236}">
                <a16:creationId xmlns="" xmlns:a16="http://schemas.microsoft.com/office/drawing/2014/main" id="{F79AEF01-FA87-49C8-8903-40EC84D67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572" y="3487696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Columbia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哥伦比亚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" name="Text Box 59">
            <a:extLst>
              <a:ext uri="{FF2B5EF4-FFF2-40B4-BE49-F238E27FC236}">
                <a16:creationId xmlns="" xmlns:a16="http://schemas.microsoft.com/office/drawing/2014/main" id="{F2D3CAF6-7731-46A0-81DE-C1A1205E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985" y="3102587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United States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美国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3" name="Text Box 60">
            <a:extLst>
              <a:ext uri="{FF2B5EF4-FFF2-40B4-BE49-F238E27FC236}">
                <a16:creationId xmlns="" xmlns:a16="http://schemas.microsoft.com/office/drawing/2014/main" id="{89207035-C997-4E04-B21A-FEC61483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500" y="3470214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Canada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加拿大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" name="Text Box 61">
            <a:extLst>
              <a:ext uri="{FF2B5EF4-FFF2-40B4-BE49-F238E27FC236}">
                <a16:creationId xmlns="" xmlns:a16="http://schemas.microsoft.com/office/drawing/2014/main" id="{A740137B-392F-47DA-B012-BCD43F13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390" y="348275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Australia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澳大利亚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" name="Text Box 62">
            <a:extLst>
              <a:ext uri="{FF2B5EF4-FFF2-40B4-BE49-F238E27FC236}">
                <a16:creationId xmlns="" xmlns:a16="http://schemas.microsoft.com/office/drawing/2014/main" id="{872FD92B-6EEC-4C02-9D8F-E9E889201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825" y="310659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New Zealand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新西兰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8" name="Text Box 66">
            <a:extLst>
              <a:ext uri="{FF2B5EF4-FFF2-40B4-BE49-F238E27FC236}">
                <a16:creationId xmlns="" xmlns:a16="http://schemas.microsoft.com/office/drawing/2014/main" id="{85B2C513-F41A-48DE-B069-96AA86D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218" y="3858375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Ireland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爱尔兰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9" name="Text Box 67">
            <a:extLst>
              <a:ext uri="{FF2B5EF4-FFF2-40B4-BE49-F238E27FC236}">
                <a16:creationId xmlns="" xmlns:a16="http://schemas.microsoft.com/office/drawing/2014/main" id="{13C1F0C7-A92F-45F4-9F1E-748905351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924" y="3104806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United Kingdom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英国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0" name="Text Box 68">
            <a:extLst>
              <a:ext uri="{FF2B5EF4-FFF2-40B4-BE49-F238E27FC236}">
                <a16:creationId xmlns="" xmlns:a16="http://schemas.microsoft.com/office/drawing/2014/main" id="{9BAA15CA-E03B-41EB-9F89-A026CD16F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228" y="352218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South Africa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南非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1" name="Text Box 77">
            <a:extLst>
              <a:ext uri="{FF2B5EF4-FFF2-40B4-BE49-F238E27FC236}">
                <a16:creationId xmlns="" xmlns:a16="http://schemas.microsoft.com/office/drawing/2014/main" id="{369E8150-CE18-44A0-A61C-2D9B6ABC9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4170" y="4124536"/>
            <a:ext cx="381000" cy="23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Brazil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巴西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" name="Text Box 80">
            <a:extLst>
              <a:ext uri="{FF2B5EF4-FFF2-40B4-BE49-F238E27FC236}">
                <a16:creationId xmlns="" xmlns:a16="http://schemas.microsoft.com/office/drawing/2014/main" id="{8B993D14-B260-498A-B34E-81ADE63B4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800" y="4314255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Japan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日本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" name="Text Box 12">
            <a:extLst>
              <a:ext uri="{FF2B5EF4-FFF2-40B4-BE49-F238E27FC236}">
                <a16:creationId xmlns="" xmlns:a16="http://schemas.microsoft.com/office/drawing/2014/main" id="{298F118E-58E9-42CC-8A1A-348E874B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874" y="1340732"/>
            <a:ext cx="685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Near Eastern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近　东</a:t>
            </a:r>
          </a:p>
        </p:txBody>
      </p:sp>
      <p:sp>
        <p:nvSpPr>
          <p:cNvPr id="127" name="Text Box 15">
            <a:extLst>
              <a:ext uri="{FF2B5EF4-FFF2-40B4-BE49-F238E27FC236}">
                <a16:creationId xmlns="" xmlns:a16="http://schemas.microsoft.com/office/drawing/2014/main" id="{8845C963-B2A7-4109-A734-EB96571E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490" y="1382285"/>
            <a:ext cx="595397" cy="29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Nordic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北　欧 </a:t>
            </a:r>
          </a:p>
        </p:txBody>
      </p:sp>
      <p:sp>
        <p:nvSpPr>
          <p:cNvPr id="130" name="Text Box 39">
            <a:extLst>
              <a:ext uri="{FF2B5EF4-FFF2-40B4-BE49-F238E27FC236}">
                <a16:creationId xmlns="" xmlns:a16="http://schemas.microsoft.com/office/drawing/2014/main" id="{16392BD5-8179-45DB-A235-B8AF92716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67" y="3806258"/>
            <a:ext cx="685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Far Eastern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　东</a:t>
            </a:r>
            <a:endParaRPr lang="en-US" altLang="zh-CN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Text Box 55">
            <a:extLst>
              <a:ext uri="{FF2B5EF4-FFF2-40B4-BE49-F238E27FC236}">
                <a16:creationId xmlns="" xmlns:a16="http://schemas.microsoft.com/office/drawing/2014/main" id="{65129154-11F1-49DB-8CE9-07B64F7B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04" y="4421886"/>
            <a:ext cx="83830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Latin American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拉丁美洲 </a:t>
            </a:r>
            <a:endParaRPr lang="en-US" altLang="zh-CN" sz="1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" name="Text Box 69">
            <a:extLst>
              <a:ext uri="{FF2B5EF4-FFF2-40B4-BE49-F238E27FC236}">
                <a16:creationId xmlns="" xmlns:a16="http://schemas.microsoft.com/office/drawing/2014/main" id="{C35F7B79-331A-439E-84B7-0F894C07A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7215" y="3561791"/>
            <a:ext cx="685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Anglo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盎格鲁 </a:t>
            </a:r>
            <a:endParaRPr lang="en-US" altLang="zh-CN" sz="1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4" name="Text Box 82">
            <a:extLst>
              <a:ext uri="{FF2B5EF4-FFF2-40B4-BE49-F238E27FC236}">
                <a16:creationId xmlns="" xmlns:a16="http://schemas.microsoft.com/office/drawing/2014/main" id="{5C534EF5-3BE7-4695-A8EB-C4EF0513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6794" y="4313156"/>
            <a:ext cx="9145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Independent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独立</a:t>
            </a:r>
            <a:endParaRPr lang="en-US" altLang="zh-CN" sz="9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6" name="Text Box 41">
            <a:extLst>
              <a:ext uri="{FF2B5EF4-FFF2-40B4-BE49-F238E27FC236}">
                <a16:creationId xmlns="" xmlns:a16="http://schemas.microsoft.com/office/drawing/2014/main" id="{39EBEE3B-CC38-40E9-BA40-7C27C9FB8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757" y="3015427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CHINA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中国大陆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1" name="Line 112">
            <a:extLst>
              <a:ext uri="{FF2B5EF4-FFF2-40B4-BE49-F238E27FC236}">
                <a16:creationId xmlns="" xmlns:a16="http://schemas.microsoft.com/office/drawing/2014/main" id="{ECF27A2B-3AB3-4BAE-92EA-E2A797F28C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4347" y="1470940"/>
            <a:ext cx="0" cy="3053021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1410">
                  <a:srgbClr val="00B050"/>
                </a:gs>
                <a:gs pos="27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53" name="Line 112">
            <a:extLst>
              <a:ext uri="{FF2B5EF4-FFF2-40B4-BE49-F238E27FC236}">
                <a16:creationId xmlns="" xmlns:a16="http://schemas.microsoft.com/office/drawing/2014/main" id="{99C01DC4-28B2-4573-898B-271ED5978C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536" y="2997450"/>
            <a:ext cx="7848872" cy="0"/>
          </a:xfrm>
          <a:prstGeom prst="line">
            <a:avLst/>
          </a:prstGeom>
          <a:noFill/>
          <a:ln w="28575"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1410">
                  <a:srgbClr val="00B050"/>
                </a:gs>
                <a:gs pos="27000">
                  <a:srgbClr val="00B050"/>
                </a:gs>
                <a:gs pos="100000">
                  <a:schemeClr val="bg1"/>
                </a:gs>
                <a:gs pos="95000">
                  <a:schemeClr val="bg1"/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54" name="Line 112">
            <a:extLst>
              <a:ext uri="{FF2B5EF4-FFF2-40B4-BE49-F238E27FC236}">
                <a16:creationId xmlns="" xmlns:a16="http://schemas.microsoft.com/office/drawing/2014/main" id="{E0337D4D-782D-4616-BDA5-9F5A1F599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5577" y="1702215"/>
            <a:ext cx="3851940" cy="2643443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1410">
                  <a:srgbClr val="00B050"/>
                </a:gs>
                <a:gs pos="27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55" name="Line 112">
            <a:extLst>
              <a:ext uri="{FF2B5EF4-FFF2-40B4-BE49-F238E27FC236}">
                <a16:creationId xmlns="" xmlns:a16="http://schemas.microsoft.com/office/drawing/2014/main" id="{3F45373D-CC37-4166-896E-96FF59DB1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7255" y="1765041"/>
            <a:ext cx="3951745" cy="2471019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1410">
                  <a:srgbClr val="00B050"/>
                </a:gs>
                <a:gs pos="27000">
                  <a:srgbClr val="00B050"/>
                </a:gs>
                <a:gs pos="100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787AB57-1A0F-4759-BE55-989E2C22C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838" y="2546514"/>
            <a:ext cx="1655018" cy="882035"/>
          </a:xfrm>
          <a:prstGeom prst="ellipse">
            <a:avLst/>
          </a:prstGeom>
          <a:solidFill>
            <a:schemeClr val="bg1"/>
          </a:solidFill>
          <a:ln w="9525" cap="rnd">
            <a:solidFill>
              <a:schemeClr val="accent6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" name="WordArt 119">
            <a:extLst>
              <a:ext uri="{FF2B5EF4-FFF2-40B4-BE49-F238E27FC236}">
                <a16:creationId xmlns="" xmlns:a16="http://schemas.microsoft.com/office/drawing/2014/main" id="{7BAD15EA-AE8C-4E44-BAAD-A20EA476B9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129525">
            <a:off x="787836" y="2159892"/>
            <a:ext cx="1193330" cy="3429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3198235"/>
              </a:avLst>
            </a:prstTxWarp>
          </a:bodyPr>
          <a:lstStyle/>
          <a:p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3" name="Text Box 39">
            <a:extLst>
              <a:ext uri="{FF2B5EF4-FFF2-40B4-BE49-F238E27FC236}">
                <a16:creationId xmlns="" xmlns:a16="http://schemas.microsoft.com/office/drawing/2014/main" id="{D8F88A95-DD7E-4953-9552-F3FE61D41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2" y="1594422"/>
            <a:ext cx="843402" cy="51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Arab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FF0000"/>
                </a:solidFill>
                <a:latin typeface="+mn-ea"/>
                <a:ea typeface="+mn-ea"/>
              </a:rPr>
              <a:t>阿拉伯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264" name="Text Box 56">
            <a:extLst>
              <a:ext uri="{FF2B5EF4-FFF2-40B4-BE49-F238E27FC236}">
                <a16:creationId xmlns="" xmlns:a16="http://schemas.microsoft.com/office/drawing/2014/main" id="{D13288D6-DDF7-4E50-B7C3-D3999AA1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395" y="2641751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France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法国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5" name="Text Box 57">
            <a:extLst>
              <a:ext uri="{FF2B5EF4-FFF2-40B4-BE49-F238E27FC236}">
                <a16:creationId xmlns="" xmlns:a16="http://schemas.microsoft.com/office/drawing/2014/main" id="{FE22BE73-E780-41E2-89C7-B72DC3A9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381" y="2641751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Belgium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比利时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" name="Text Box 58">
            <a:extLst>
              <a:ext uri="{FF2B5EF4-FFF2-40B4-BE49-F238E27FC236}">
                <a16:creationId xmlns="" xmlns:a16="http://schemas.microsoft.com/office/drawing/2014/main" id="{977630D9-0271-4DE8-ADA2-FFFDFA16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590" y="2641751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Italy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意大利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7" name="Text Box 64">
            <a:extLst>
              <a:ext uri="{FF2B5EF4-FFF2-40B4-BE49-F238E27FC236}">
                <a16:creationId xmlns="" xmlns:a16="http://schemas.microsoft.com/office/drawing/2014/main" id="{17DF63B3-2CC2-4954-8B12-0C612487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85" y="2641751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Portugal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葡萄牙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8" name="Text Box 65">
            <a:extLst>
              <a:ext uri="{FF2B5EF4-FFF2-40B4-BE49-F238E27FC236}">
                <a16:creationId xmlns="" xmlns:a16="http://schemas.microsoft.com/office/drawing/2014/main" id="{17E47817-A21F-4996-9F29-AB96D277F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50" y="2229343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Spain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西班牙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9" name="Text Box 78">
            <a:extLst>
              <a:ext uri="{FF2B5EF4-FFF2-40B4-BE49-F238E27FC236}">
                <a16:creationId xmlns="" xmlns:a16="http://schemas.microsoft.com/office/drawing/2014/main" id="{A234B80C-E201-4814-9346-1842FA5B6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544" y="2226041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Israel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以色列 </a:t>
            </a:r>
            <a:endParaRPr lang="en-US" altLang="zh-CN" sz="900" b="1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0" name="Text Box 81">
            <a:extLst>
              <a:ext uri="{FF2B5EF4-FFF2-40B4-BE49-F238E27FC236}">
                <a16:creationId xmlns="" xmlns:a16="http://schemas.microsoft.com/office/drawing/2014/main" id="{22BBA412-F8F6-4E02-A855-8FE18642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798" y="2235507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India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印度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1" name="Text Box 63">
            <a:extLst>
              <a:ext uri="{FF2B5EF4-FFF2-40B4-BE49-F238E27FC236}">
                <a16:creationId xmlns="" xmlns:a16="http://schemas.microsoft.com/office/drawing/2014/main" id="{989B2559-8B8E-4FDF-85D6-F210C1F13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320" y="1804409"/>
            <a:ext cx="91451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Latin European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欧洲拉丁</a:t>
            </a:r>
            <a:endParaRPr lang="en-US" altLang="zh-CN" sz="1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2" name="Text Box 27">
            <a:extLst>
              <a:ext uri="{FF2B5EF4-FFF2-40B4-BE49-F238E27FC236}">
                <a16:creationId xmlns="" xmlns:a16="http://schemas.microsoft.com/office/drawing/2014/main" id="{D9EF4C64-6AC8-4588-B218-7145306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795" y="4045296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Austria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奥地利  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3" name="Text Box 29">
            <a:extLst>
              <a:ext uri="{FF2B5EF4-FFF2-40B4-BE49-F238E27FC236}">
                <a16:creationId xmlns="" xmlns:a16="http://schemas.microsoft.com/office/drawing/2014/main" id="{2FE169D3-A531-445E-95A1-68212C6DC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090" y="4016158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Germany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900" b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德国</a:t>
            </a:r>
            <a:endParaRPr lang="en-US" altLang="zh-CN" sz="900" b="1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4" name="Text Box 30">
            <a:extLst>
              <a:ext uri="{FF2B5EF4-FFF2-40B4-BE49-F238E27FC236}">
                <a16:creationId xmlns="" xmlns:a16="http://schemas.microsoft.com/office/drawing/2014/main" id="{098F5B2A-EF05-4618-9953-46BD00C4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73" y="3508939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1" dirty="0" err="1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Swizerland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瑞士</a:t>
            </a:r>
            <a:endParaRPr lang="en-US" altLang="zh-CN" sz="900" b="1" dirty="0">
              <a:solidFill>
                <a:srgbClr val="16161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5" name="Text Box 24">
            <a:extLst>
              <a:ext uri="{FF2B5EF4-FFF2-40B4-BE49-F238E27FC236}">
                <a16:creationId xmlns="" xmlns:a16="http://schemas.microsoft.com/office/drawing/2014/main" id="{3B34D5C4-B8E3-4C97-85BC-77302334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63" y="4410714"/>
            <a:ext cx="685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Germanic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1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日耳曼 </a:t>
            </a:r>
            <a:endParaRPr lang="en-US" altLang="zh-CN" sz="1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5A1A893-30D5-470E-AEDE-99376A211CFE}"/>
              </a:ext>
            </a:extLst>
          </p:cNvPr>
          <p:cNvSpPr/>
          <p:nvPr/>
        </p:nvSpPr>
        <p:spPr>
          <a:xfrm>
            <a:off x="7009667" y="4642918"/>
            <a:ext cx="649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Also</a:t>
            </a:r>
          </a:p>
          <a:p>
            <a:r>
              <a:rPr lang="zh-CN" altLang="en-US" sz="900" b="1" kern="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ＭＳ Ｐゴシック" panose="020B0600070205080204" pitchFamily="34" charset="-128"/>
              </a:rPr>
              <a:t>另有</a:t>
            </a:r>
            <a:endParaRPr lang="zh-CN" altLang="en-US" sz="900" dirty="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E31155A-95C8-4CD8-845A-22298A99E502}"/>
              </a:ext>
            </a:extLst>
          </p:cNvPr>
          <p:cNvSpPr/>
          <p:nvPr/>
        </p:nvSpPr>
        <p:spPr>
          <a:xfrm>
            <a:off x="7247679" y="4650690"/>
            <a:ext cx="1805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East Africa &amp;</a:t>
            </a:r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</a:t>
            </a:r>
            <a:r>
              <a:rPr lang="en-US" altLang="zh-CN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West Africa</a:t>
            </a:r>
          </a:p>
          <a:p>
            <a:pPr algn="ctr"/>
            <a:r>
              <a:rPr lang="zh-CN" altLang="en-US" sz="900" b="1" dirty="0">
                <a:solidFill>
                  <a:srgbClr val="16161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东非、西非</a:t>
            </a:r>
          </a:p>
        </p:txBody>
      </p:sp>
    </p:spTree>
    <p:extLst>
      <p:ext uri="{BB962C8B-B14F-4D97-AF65-F5344CB8AC3E}">
        <p14:creationId xmlns:p14="http://schemas.microsoft.com/office/powerpoint/2010/main" val="261718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AE664359-F4CF-4D09-AEFA-2931EC500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="" xmlns:a16="http://schemas.microsoft.com/office/drawing/2014/main" id="{9C5D9569-ADC0-4CB2-B75B-B9FE3A5D0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843558"/>
            <a:ext cx="7128792" cy="4081814"/>
          </a:xfrm>
          <a:prstGeom prst="rect">
            <a:avLst/>
          </a:prstGeom>
        </p:spPr>
      </p:pic>
      <p:sp>
        <p:nvSpPr>
          <p:cNvPr id="47" name="TextBox 34">
            <a:extLst>
              <a:ext uri="{FF2B5EF4-FFF2-40B4-BE49-F238E27FC236}">
                <a16:creationId xmlns="" xmlns:a16="http://schemas.microsoft.com/office/drawing/2014/main" id="{0C48D674-8280-4F45-AD33-A76C92EA84AA}"/>
              </a:ext>
            </a:extLst>
          </p:cNvPr>
          <p:cNvSpPr txBox="1"/>
          <p:nvPr/>
        </p:nvSpPr>
        <p:spPr>
          <a:xfrm>
            <a:off x="827584" y="1300289"/>
            <a:ext cx="369332" cy="316835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不同国家的组织架构</a:t>
            </a:r>
          </a:p>
        </p:txBody>
      </p:sp>
    </p:spTree>
    <p:extLst>
      <p:ext uri="{BB962C8B-B14F-4D97-AF65-F5344CB8AC3E}">
        <p14:creationId xmlns:p14="http://schemas.microsoft.com/office/powerpoint/2010/main" val="28136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9402" y="195486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1763688" y="915566"/>
            <a:ext cx="5240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外国人对中国人的　正面／中立　印象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="" xmlns:a16="http://schemas.microsoft.com/office/drawing/2014/main" id="{0DFD8088-4172-47E8-A5CE-EFEF8D48A3A0}"/>
              </a:ext>
            </a:extLst>
          </p:cNvPr>
          <p:cNvSpPr txBox="1">
            <a:spLocks/>
          </p:cNvSpPr>
          <p:nvPr/>
        </p:nvSpPr>
        <p:spPr bwMode="auto">
          <a:xfrm>
            <a:off x="1547664" y="1491630"/>
            <a:ext cx="2232744" cy="22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Industrious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Clever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United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Hard Working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Proactive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Clean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Like famous brands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10000"/>
                  </a:srgbClr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Value education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="" xmlns:a16="http://schemas.microsoft.com/office/drawing/2014/main" id="{A2477403-B3D7-41A2-8B73-0026EF46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94319"/>
            <a:ext cx="1607988" cy="22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勤劳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聪明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团结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努力</a:t>
            </a: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工作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主动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干净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追求名牌</a:t>
            </a:r>
            <a:endParaRPr lang="en-US" altLang="zh-CN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ＭＳ Ｐゴシック" panose="020B0600070205080204" pitchFamily="34" charset="-128"/>
              </a:rPr>
              <a:t>重视教育</a:t>
            </a:r>
          </a:p>
        </p:txBody>
      </p:sp>
      <p:sp>
        <p:nvSpPr>
          <p:cNvPr id="72" name="Slide Number Placeholder 4">
            <a:extLst>
              <a:ext uri="{FF2B5EF4-FFF2-40B4-BE49-F238E27FC236}">
                <a16:creationId xmlns="" xmlns:a16="http://schemas.microsoft.com/office/drawing/2014/main" id="{75A93DD2-3650-4752-BABE-90377670F1A8}"/>
              </a:ext>
            </a:extLst>
          </p:cNvPr>
          <p:cNvSpPr txBox="1">
            <a:spLocks/>
          </p:cNvSpPr>
          <p:nvPr/>
        </p:nvSpPr>
        <p:spPr bwMode="auto">
          <a:xfrm>
            <a:off x="4283968" y="4299942"/>
            <a:ext cx="43924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Franklin Gothic Book" panose="020B0503020102020204" pitchFamily="34" charset="0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《</a:t>
            </a:r>
            <a:r>
              <a:rPr lang="zh-CN" altLang="en-US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中国人的特征</a:t>
            </a:r>
            <a:r>
              <a:rPr lang="en-US" altLang="zh-CN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》</a:t>
            </a:r>
            <a:r>
              <a:rPr lang="zh-CN" altLang="en-US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Chinese Characteristics)Arthur H Smith (</a:t>
            </a:r>
            <a:r>
              <a:rPr lang="zh-CN" altLang="en-US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明恩溥）</a:t>
            </a:r>
            <a:r>
              <a:rPr lang="en-US" altLang="zh-CN" sz="1050" i="1" dirty="0">
                <a:solidFill>
                  <a:srgbClr val="161616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17034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40299" y="195486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1763688" y="915566"/>
            <a:ext cx="52408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外国人对中国人的　正面／中立　印象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63258F4-77B6-4AF4-AE38-CAD76AB2318E}"/>
              </a:ext>
            </a:extLst>
          </p:cNvPr>
          <p:cNvSpPr txBox="1">
            <a:spLocks noChangeArrowheads="1"/>
          </p:cNvSpPr>
          <p:nvPr/>
        </p:nvSpPr>
        <p:spPr>
          <a:xfrm>
            <a:off x="899592" y="1352260"/>
            <a:ext cx="3957654" cy="390306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Double Standards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Take away jobs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Live in Ghettos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Don’t hire indigenous people – only Chinese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Corrupt – bribe people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Arrogant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Cunning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Ignorant or condescending towards local culture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Copy &amp; steal technology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Do not honor contracts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Do not queue up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Spit anywhere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altLang="zh-CN" sz="1200" kern="0" dirty="0">
                <a:solidFill>
                  <a:srgbClr val="FFFFFF">
                    <a:lumMod val="10000"/>
                  </a:srgbClr>
                </a:solidFill>
                <a:latin typeface="Arial" charset="0"/>
                <a:ea typeface="ＭＳ Ｐゴシック" charset="0"/>
              </a:rPr>
              <a:t>Very noisy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3B9FDA66-621D-4221-9A37-31C1F73CF52B}"/>
              </a:ext>
            </a:extLst>
          </p:cNvPr>
          <p:cNvSpPr txBox="1">
            <a:spLocks noChangeArrowheads="1"/>
          </p:cNvSpPr>
          <p:nvPr/>
        </p:nvSpPr>
        <p:spPr>
          <a:xfrm>
            <a:off x="4857246" y="1325715"/>
            <a:ext cx="3957654" cy="369430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双重标准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夺走就业机会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住在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围墙里面、与社会不融合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在异国</a:t>
            </a:r>
            <a:r>
              <a:rPr lang="en-US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愿意</a:t>
            </a: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雇用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本地人</a:t>
            </a:r>
            <a:r>
              <a:rPr lang="en-US" altLang="ja-JP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，愿意雇佣中国人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腐败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行贿人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傲慢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狡猾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对当地的文化无知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、不感兴趣</a:t>
            </a:r>
            <a:r>
              <a:rPr lang="en-US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感觉中国文化</a:t>
            </a: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优越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窃取技术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、做假冒位列产品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不履行合同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不排队</a:t>
            </a: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随地</a:t>
            </a: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吐痰</a:t>
            </a:r>
            <a:endParaRPr lang="en-US" altLang="ja-JP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Tx/>
              <a:buChar char="•"/>
            </a:pPr>
            <a:r>
              <a:rPr lang="en-US" altLang="en-US" sz="1200" kern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很吵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闹、说话声音大</a:t>
            </a:r>
          </a:p>
        </p:txBody>
      </p:sp>
    </p:spTree>
    <p:extLst>
      <p:ext uri="{BB962C8B-B14F-4D97-AF65-F5344CB8AC3E}">
        <p14:creationId xmlns:p14="http://schemas.microsoft.com/office/powerpoint/2010/main" val="234362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06008" y="169159"/>
            <a:ext cx="2741613" cy="2778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培训师介绍</a:t>
            </a:r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264319" y="219398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2" name="Picture 5" descr="121101 DSC_8722（刘总）">
            <a:extLst>
              <a:ext uri="{FF2B5EF4-FFF2-40B4-BE49-F238E27FC236}">
                <a16:creationId xmlns="" xmlns:a16="http://schemas.microsoft.com/office/drawing/2014/main" id="{8C9DB122-06E5-4038-84C9-A06EC3F1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8" y="915567"/>
            <a:ext cx="3245912" cy="2232248"/>
          </a:xfrm>
          <a:prstGeom prst="roundRect">
            <a:avLst>
              <a:gd name="adj" fmla="val 46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1">
            <a:extLst>
              <a:ext uri="{FF2B5EF4-FFF2-40B4-BE49-F238E27FC236}">
                <a16:creationId xmlns="" xmlns:a16="http://schemas.microsoft.com/office/drawing/2014/main" id="{B8A6DF90-ED6F-4C59-9192-887428AD9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502" y="931482"/>
            <a:ext cx="3949490" cy="38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</a:pPr>
            <a:r>
              <a:rPr lang="zh-CN" altLang="en-US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曾任</a:t>
            </a:r>
            <a:endParaRPr lang="en-US" altLang="zh-CN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-811213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</a:pP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~ 2001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    </a:t>
            </a: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中国机械进出口总公司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副总经理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-811213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</a:pP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~ </a:t>
            </a: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2007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  </a:t>
            </a: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</a:t>
            </a: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中国技术进出口总公司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副总经理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-811213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</a:pP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~ 2014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en-US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   </a:t>
            </a: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中国通用咨询投资有限公司董事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长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-8890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987425" algn="l"/>
              </a:tabLst>
            </a:pP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通用（北京）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基金</a:t>
            </a: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管理有限公司董事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长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-8890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  <a:tabLst>
                <a:tab pos="987425" algn="l"/>
              </a:tabLst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中技国</a:t>
            </a:r>
            <a:r>
              <a:rPr lang="zh-CN" altLang="zh-CN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际招标公司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总经理  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1076325" indent="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Tx/>
              <a:buNone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None/>
            </a:pPr>
            <a:r>
              <a:rPr lang="zh-CN" altLang="en-US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现任</a:t>
            </a:r>
            <a:r>
              <a:rPr lang="en-US" altLang="zh-CN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:</a:t>
            </a:r>
            <a:r>
              <a:rPr lang="zh-CN" altLang="en-US" sz="1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 </a:t>
            </a:r>
            <a:endParaRPr lang="en-US" altLang="zh-CN" sz="1200" b="1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外经贸大学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客座教授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商务部干部管理学院</a:t>
            </a: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客座教授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国家会计学院客座教授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国家行政学院特聘教授 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国务院发展中心国际技术经济研究所特聘研究员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国际经济伦理研究中心顾问委员会理事长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燃气轮机国家工程研究中心高级顾问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  <a:p>
            <a:pPr marL="538163" indent="-273050" eaLnBrk="1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品牌中国规划研究院  副院长  </a:t>
            </a:r>
            <a:endParaRPr lang="en-US" altLang="zh-CN" sz="1050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FFA5C090-6F33-448A-9DEC-1FBAB1B39FE7}"/>
              </a:ext>
            </a:extLst>
          </p:cNvPr>
          <p:cNvSpPr txBox="1"/>
          <p:nvPr/>
        </p:nvSpPr>
        <p:spPr>
          <a:xfrm>
            <a:off x="755576" y="3807195"/>
            <a:ext cx="1800200" cy="912862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高级经济师</a:t>
            </a:r>
            <a:endParaRPr lang="en-US" altLang="zh-CN" sz="105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高级国际商务师</a:t>
            </a:r>
            <a:endParaRPr lang="en-US" altLang="zh-CN" sz="105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zh-CN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全国劳动模范</a:t>
            </a: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zh-CN" sz="105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12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CN" altLang="en-US" sz="105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享受国务院津贴专家</a:t>
            </a:r>
            <a:endParaRPr lang="zh-CN" altLang="zh-CN" sz="105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8872E235-4AC0-4125-8D1B-E04870AD8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3345930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刘德冰</a:t>
            </a:r>
            <a:endParaRPr lang="en-US" altLang="zh-CN" b="1" cap="all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11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04623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、把握产业、行业发展取势和关注商品、贸易结构和交易模式变化：基础设施、工业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4.0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、人工智能（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AI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PPP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　┅┅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 把握企业发展战略、方向和国际布局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None/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BCDFFBB8-E2F8-47BF-B05F-B5E29AC03482}"/>
              </a:ext>
            </a:extLst>
          </p:cNvPr>
          <p:cNvSpPr txBox="1">
            <a:spLocks noChangeArrowheads="1"/>
          </p:cNvSpPr>
          <p:nvPr/>
        </p:nvSpPr>
        <p:spPr>
          <a:xfrm>
            <a:off x="3203848" y="3363838"/>
            <a:ext cx="4729020" cy="70937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中华民族伟大复兴，充满了希望与挑战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28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39389" y="238759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2591410" y="835881"/>
            <a:ext cx="4048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中国企业面临的挑战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="" xmlns:a16="http://schemas.microsoft.com/office/drawing/2014/main" id="{FFE36AAB-06F1-4AE6-B907-2A8214964718}"/>
              </a:ext>
            </a:extLst>
          </p:cNvPr>
          <p:cNvSpPr/>
          <p:nvPr/>
        </p:nvSpPr>
        <p:spPr>
          <a:xfrm>
            <a:off x="1183603" y="1491630"/>
            <a:ext cx="1388871" cy="3190165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0">
            <a:extLst>
              <a:ext uri="{FF2B5EF4-FFF2-40B4-BE49-F238E27FC236}">
                <a16:creationId xmlns="" xmlns:a16="http://schemas.microsoft.com/office/drawing/2014/main" id="{31A17D77-725F-4AA2-923F-F066DD2F95D9}"/>
              </a:ext>
            </a:extLst>
          </p:cNvPr>
          <p:cNvSpPr txBox="1"/>
          <p:nvPr/>
        </p:nvSpPr>
        <p:spPr>
          <a:xfrm>
            <a:off x="1527226" y="1578339"/>
            <a:ext cx="615553" cy="267908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新规则的挑战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B9C198D-0001-4DC8-BC12-6BB7E6656213}"/>
              </a:ext>
            </a:extLst>
          </p:cNvPr>
          <p:cNvSpPr/>
          <p:nvPr/>
        </p:nvSpPr>
        <p:spPr>
          <a:xfrm>
            <a:off x="3050634" y="1685683"/>
            <a:ext cx="4909763" cy="262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G20 the Anti-corruption Action Plan</a:t>
            </a:r>
          </a:p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ICC Rules of Combating Corruption</a:t>
            </a:r>
          </a:p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ICC Anti-corruption Clause</a:t>
            </a:r>
          </a:p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ISO 2600《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社会责任指南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《APEC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北京宣言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 marL="176213" marR="0" lvl="0" indent="-176213" algn="just" defTabSz="914400" eaLnBrk="0" latinLnBrk="0" hangingPunct="0">
              <a:lnSpc>
                <a:spcPct val="200000"/>
              </a:lnSpc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EITI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（采掘业透明指数）和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CESR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（企业环境社会责任）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just" defTabSz="914400" eaLnBrk="0" latinLnBrk="0" hangingPunct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（美国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FCPA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，香港前高管在美国被逮捕）</a:t>
            </a:r>
          </a:p>
        </p:txBody>
      </p:sp>
    </p:spTree>
    <p:extLst>
      <p:ext uri="{BB962C8B-B14F-4D97-AF65-F5344CB8AC3E}">
        <p14:creationId xmlns:p14="http://schemas.microsoft.com/office/powerpoint/2010/main" val="41236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39389" y="238759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2591410" y="835881"/>
            <a:ext cx="4048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中国企业面临的机遇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="" xmlns:a16="http://schemas.microsoft.com/office/drawing/2014/main" id="{FFE36AAB-06F1-4AE6-B907-2A8214964718}"/>
              </a:ext>
            </a:extLst>
          </p:cNvPr>
          <p:cNvSpPr/>
          <p:nvPr/>
        </p:nvSpPr>
        <p:spPr>
          <a:xfrm>
            <a:off x="7139715" y="1563638"/>
            <a:ext cx="1388871" cy="3190165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0">
            <a:extLst>
              <a:ext uri="{FF2B5EF4-FFF2-40B4-BE49-F238E27FC236}">
                <a16:creationId xmlns="" xmlns:a16="http://schemas.microsoft.com/office/drawing/2014/main" id="{31A17D77-725F-4AA2-923F-F066DD2F95D9}"/>
              </a:ext>
            </a:extLst>
          </p:cNvPr>
          <p:cNvSpPr txBox="1"/>
          <p:nvPr/>
        </p:nvSpPr>
        <p:spPr>
          <a:xfrm>
            <a:off x="7483338" y="1650347"/>
            <a:ext cx="615553" cy="267908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新格局下的机遇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B9C198D-0001-4DC8-BC12-6BB7E6656213}"/>
              </a:ext>
            </a:extLst>
          </p:cNvPr>
          <p:cNvSpPr/>
          <p:nvPr/>
        </p:nvSpPr>
        <p:spPr>
          <a:xfrm>
            <a:off x="1115616" y="1678545"/>
            <a:ext cx="5365459" cy="1513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改革开放以来，积蓄、提升的综合实力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55600" indent="-355600" algn="just"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新时代，新战略部署：一带一路、构建人类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55600" indent="-355600" algn="just"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命运共同体 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 community of shared future  for humanity)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（和平、安全、繁荣、共享、美丽）</a:t>
            </a:r>
          </a:p>
        </p:txBody>
      </p:sp>
    </p:spTree>
    <p:extLst>
      <p:ext uri="{BB962C8B-B14F-4D97-AF65-F5344CB8AC3E}">
        <p14:creationId xmlns:p14="http://schemas.microsoft.com/office/powerpoint/2010/main" val="16033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AF1F83-32CA-4BFD-9225-E4B73B406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39389" y="238759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F81ED721-4D88-447F-82FD-9A5B608D6321}"/>
              </a:ext>
            </a:extLst>
          </p:cNvPr>
          <p:cNvSpPr txBox="1"/>
          <p:nvPr/>
        </p:nvSpPr>
        <p:spPr>
          <a:xfrm>
            <a:off x="2591410" y="835881"/>
            <a:ext cx="4048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中国企业面临的机遇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="" xmlns:a16="http://schemas.microsoft.com/office/drawing/2014/main" id="{FFE36AAB-06F1-4AE6-B907-2A8214964718}"/>
              </a:ext>
            </a:extLst>
          </p:cNvPr>
          <p:cNvSpPr/>
          <p:nvPr/>
        </p:nvSpPr>
        <p:spPr>
          <a:xfrm>
            <a:off x="7139715" y="1563638"/>
            <a:ext cx="1388871" cy="3190165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20">
            <a:extLst>
              <a:ext uri="{FF2B5EF4-FFF2-40B4-BE49-F238E27FC236}">
                <a16:creationId xmlns="" xmlns:a16="http://schemas.microsoft.com/office/drawing/2014/main" id="{31A17D77-725F-4AA2-923F-F066DD2F95D9}"/>
              </a:ext>
            </a:extLst>
          </p:cNvPr>
          <p:cNvSpPr txBox="1"/>
          <p:nvPr/>
        </p:nvSpPr>
        <p:spPr>
          <a:xfrm>
            <a:off x="7483338" y="1650347"/>
            <a:ext cx="615553" cy="2679086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新格局下的机遇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B9C198D-0001-4DC8-BC12-6BB7E6656213}"/>
              </a:ext>
            </a:extLst>
          </p:cNvPr>
          <p:cNvSpPr/>
          <p:nvPr/>
        </p:nvSpPr>
        <p:spPr>
          <a:xfrm>
            <a:off x="1115616" y="1678545"/>
            <a:ext cx="5365459" cy="188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 eaLnBrk="0" hangingPunct="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文化的差异性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33413" lvl="1" indent="-176213" algn="just" eaLnBrk="0" hangingPunct="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百里不同风，十里不同俗。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33413" lvl="1" indent="-176213" algn="just" eaLnBrk="0" hangingPunct="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一方水土养一方人。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33413" lvl="1" indent="-176213" algn="just" eaLnBrk="0" hangingPunct="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语言、宗教、文化、法律、风俗习惯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633413" lvl="1" indent="-176213" algn="just" eaLnBrk="0" hangingPunct="0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┅┅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AFAA87BA-58C8-4E46-9799-C1F00BFC39BF}"/>
              </a:ext>
            </a:extLst>
          </p:cNvPr>
          <p:cNvSpPr txBox="1">
            <a:spLocks noChangeArrowheads="1"/>
          </p:cNvSpPr>
          <p:nvPr/>
        </p:nvSpPr>
        <p:spPr>
          <a:xfrm>
            <a:off x="1128440" y="3620055"/>
            <a:ext cx="4729020" cy="70937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真正的“文明冲突”，其实是“聋子的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对话”（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dialogue of the deaf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indent="0" algn="just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8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、进入哪些国家和地区、行业和产业？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(Where and what?)</a:t>
            </a: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、进入模式： 独自打天下，还是联手伙伴？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（从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Trading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EPCs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JV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FDI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BOT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M&amp;A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（集团海外发展战略？）</a:t>
            </a: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、如何利用好各种国家资源和自身优势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、履行好企业的社会责任（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CSR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  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（从“重合同、守信用”到 “负责任大国”企业的担当：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CSR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ESR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ETHICS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indent="0"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  <a:buNone/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493" cy="1008112"/>
            <a:chOff x="827585" y="1203598"/>
            <a:chExt cx="1008493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3357" y="1203976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333821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079FB9-56AB-4639-BD3A-9A7297EE0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9B0E6C44-8157-4F8C-ACDE-7E3D9F784E71}"/>
              </a:ext>
            </a:extLst>
          </p:cNvPr>
          <p:cNvGrpSpPr/>
          <p:nvPr/>
        </p:nvGrpSpPr>
        <p:grpSpPr>
          <a:xfrm>
            <a:off x="571533" y="1435937"/>
            <a:ext cx="916943" cy="614750"/>
            <a:chOff x="4355976" y="2139702"/>
            <a:chExt cx="2610246" cy="2163516"/>
          </a:xfrm>
        </p:grpSpPr>
        <p:sp>
          <p:nvSpPr>
            <p:cNvPr id="3" name="矩形 3">
              <a:extLst>
                <a:ext uri="{FF2B5EF4-FFF2-40B4-BE49-F238E27FC236}">
                  <a16:creationId xmlns="" xmlns:a16="http://schemas.microsoft.com/office/drawing/2014/main" id="{A94E7BB9-7495-4A92-A210-7AEC9D439CAF}"/>
                </a:ext>
              </a:extLst>
            </p:cNvPr>
            <p:cNvSpPr/>
            <p:nvPr/>
          </p:nvSpPr>
          <p:spPr>
            <a:xfrm>
              <a:off x="4355976" y="2139702"/>
              <a:ext cx="2610246" cy="2163516"/>
            </a:xfrm>
            <a:custGeom>
              <a:avLst/>
              <a:gdLst/>
              <a:ahLst/>
              <a:cxnLst/>
              <a:rect l="l" t="t" r="r" b="b"/>
              <a:pathLst>
                <a:path w="2316425" h="1919981">
                  <a:moveTo>
                    <a:pt x="961654" y="1"/>
                  </a:moveTo>
                  <a:cubicBezTo>
                    <a:pt x="1241767" y="-484"/>
                    <a:pt x="1493101" y="118983"/>
                    <a:pt x="1668542" y="309758"/>
                  </a:cubicBezTo>
                  <a:lnTo>
                    <a:pt x="2316425" y="957641"/>
                  </a:lnTo>
                  <a:lnTo>
                    <a:pt x="1666038" y="1608027"/>
                  </a:lnTo>
                  <a:cubicBezTo>
                    <a:pt x="1490444" y="1799411"/>
                    <a:pt x="1238185" y="1919750"/>
                    <a:pt x="958327" y="1919980"/>
                  </a:cubicBezTo>
                  <a:cubicBezTo>
                    <a:pt x="428203" y="1920898"/>
                    <a:pt x="-918" y="1491778"/>
                    <a:pt x="1" y="961654"/>
                  </a:cubicBezTo>
                  <a:cubicBezTo>
                    <a:pt x="919" y="431529"/>
                    <a:pt x="431529" y="920"/>
                    <a:pt x="961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18">
              <a:extLst>
                <a:ext uri="{FF2B5EF4-FFF2-40B4-BE49-F238E27FC236}">
                  <a16:creationId xmlns="" xmlns:a16="http://schemas.microsoft.com/office/drawing/2014/main" id="{51194513-FE47-4D15-9084-F12786E58603}"/>
                </a:ext>
              </a:extLst>
            </p:cNvPr>
            <p:cNvSpPr txBox="1"/>
            <p:nvPr/>
          </p:nvSpPr>
          <p:spPr>
            <a:xfrm>
              <a:off x="4702053" y="2428133"/>
              <a:ext cx="1547852" cy="18413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应对</a:t>
              </a:r>
              <a:endPara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策略</a:t>
              </a:r>
            </a:p>
          </p:txBody>
        </p:sp>
        <p:sp>
          <p:nvSpPr>
            <p:cNvPr id="9" name="椭圆 8">
              <a:extLst>
                <a:ext uri="{FF2B5EF4-FFF2-40B4-BE49-F238E27FC236}">
                  <a16:creationId xmlns="" xmlns:a16="http://schemas.microsoft.com/office/drawing/2014/main" id="{32FBA44C-4AA1-4CAB-B66B-00142AFA1675}"/>
                </a:ext>
              </a:extLst>
            </p:cNvPr>
            <p:cNvSpPr/>
            <p:nvPr/>
          </p:nvSpPr>
          <p:spPr>
            <a:xfrm>
              <a:off x="4440313" y="2220908"/>
              <a:ext cx="576064" cy="57606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altLang="zh-CN" sz="1200" b="1" dirty="0"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2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EB6E985-CAF4-44EA-898F-F897697F94E0}"/>
              </a:ext>
            </a:extLst>
          </p:cNvPr>
          <p:cNvGrpSpPr/>
          <p:nvPr/>
        </p:nvGrpSpPr>
        <p:grpSpPr>
          <a:xfrm>
            <a:off x="1790623" y="1674781"/>
            <a:ext cx="2960488" cy="2939667"/>
            <a:chOff x="981499" y="1275606"/>
            <a:chExt cx="1643024" cy="3192123"/>
          </a:xfrm>
        </p:grpSpPr>
        <p:sp>
          <p:nvSpPr>
            <p:cNvPr id="13" name="Freeform 5">
              <a:extLst>
                <a:ext uri="{FF2B5EF4-FFF2-40B4-BE49-F238E27FC236}">
                  <a16:creationId xmlns="" xmlns:a16="http://schemas.microsoft.com/office/drawing/2014/main" id="{BE2AA360-2C30-4B43-9394-10A933454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4" name="Freeform 25">
              <a:extLst>
                <a:ext uri="{FF2B5EF4-FFF2-40B4-BE49-F238E27FC236}">
                  <a16:creationId xmlns="" xmlns:a16="http://schemas.microsoft.com/office/drawing/2014/main" id="{8537CD70-7397-45CE-B05F-5DF63066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499" y="1512278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35AB14EA-6318-43A1-A38E-C5BCBCF6BD18}"/>
                </a:ext>
              </a:extLst>
            </p:cNvPr>
            <p:cNvSpPr/>
            <p:nvPr/>
          </p:nvSpPr>
          <p:spPr>
            <a:xfrm>
              <a:off x="1013710" y="1627091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5">
              <a:extLst>
                <a:ext uri="{FF2B5EF4-FFF2-40B4-BE49-F238E27FC236}">
                  <a16:creationId xmlns="" xmlns:a16="http://schemas.microsoft.com/office/drawing/2014/main" id="{25ACDF4E-1705-43D2-80A7-00329DAD0878}"/>
                </a:ext>
              </a:extLst>
            </p:cNvPr>
            <p:cNvSpPr txBox="1"/>
            <p:nvPr/>
          </p:nvSpPr>
          <p:spPr>
            <a:xfrm>
              <a:off x="1028779" y="1995301"/>
              <a:ext cx="1532076" cy="199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 algn="just" eaLnBrk="0" hangingPunct="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外交、商务、金融、科技、文化、军事  ┅ ┅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55600" indent="-355600" algn="just" eaLnBrk="0" hangingPunct="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要让 我们的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企业在国际化经营中，时时感到有强大祖 国作为后盾，没有后顾之忧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（历史上，西方列强就 是靠船坚炮利打开与中国通商的大门的）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6">
              <a:extLst>
                <a:ext uri="{FF2B5EF4-FFF2-40B4-BE49-F238E27FC236}">
                  <a16:creationId xmlns="" xmlns:a16="http://schemas.microsoft.com/office/drawing/2014/main" id="{49804C36-41AB-48FE-BB8E-ECB66C87B1CE}"/>
                </a:ext>
              </a:extLst>
            </p:cNvPr>
            <p:cNvSpPr txBox="1"/>
            <p:nvPr/>
          </p:nvSpPr>
          <p:spPr>
            <a:xfrm>
              <a:off x="1287172" y="1571194"/>
              <a:ext cx="1337351" cy="334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应对策略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00DF4B1E-378C-4D00-A24A-86C84144A87D}"/>
              </a:ext>
            </a:extLst>
          </p:cNvPr>
          <p:cNvGrpSpPr/>
          <p:nvPr/>
        </p:nvGrpSpPr>
        <p:grpSpPr>
          <a:xfrm>
            <a:off x="5087448" y="1706228"/>
            <a:ext cx="2984817" cy="2881746"/>
            <a:chOff x="2886235" y="1275606"/>
            <a:chExt cx="1636193" cy="3192123"/>
          </a:xfrm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9D37D758-2345-4422-B639-4AFD4E939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5">
              <a:extLst>
                <a:ext uri="{FF2B5EF4-FFF2-40B4-BE49-F238E27FC236}">
                  <a16:creationId xmlns="" xmlns:a16="http://schemas.microsoft.com/office/drawing/2014/main" id="{64B058D7-6847-433B-AEA8-6C55F8EA9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235" y="1537921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="" xmlns:a16="http://schemas.microsoft.com/office/drawing/2014/main" id="{EBEFE07D-21AE-422B-B7C4-BB3C814688EF}"/>
                </a:ext>
              </a:extLst>
            </p:cNvPr>
            <p:cNvSpPr/>
            <p:nvPr/>
          </p:nvSpPr>
          <p:spPr>
            <a:xfrm>
              <a:off x="2908799" y="1657165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 b="1" spc="-15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TextBox 10">
              <a:extLst>
                <a:ext uri="{FF2B5EF4-FFF2-40B4-BE49-F238E27FC236}">
                  <a16:creationId xmlns="" xmlns:a16="http://schemas.microsoft.com/office/drawing/2014/main" id="{7A2A1298-0D23-4E45-B9C8-C704C51000F1}"/>
                </a:ext>
              </a:extLst>
            </p:cNvPr>
            <p:cNvSpPr txBox="1"/>
            <p:nvPr/>
          </p:nvSpPr>
          <p:spPr>
            <a:xfrm>
              <a:off x="2961174" y="2022630"/>
              <a:ext cx="1485020" cy="190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 algn="just" eaLnBrk="0" hangingPunct="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大力支持、扶植、鼓励、引导中国企业在海外做强做大做优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355600" indent="-355600" algn="just" eaLnBrk="0" hangingPunct="0">
                <a:lnSpc>
                  <a:spcPct val="150000"/>
                </a:lnSpc>
                <a:buFont typeface="Wingdings" panose="05000000000000000000" pitchFamily="2" charset="2"/>
                <a:buChar char="p"/>
              </a:pP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（十九世纪中期，英国东印度公司的海外扩张，拥有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35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万军队，主导了大英帝国的海外扩张）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="" xmlns:a16="http://schemas.microsoft.com/office/drawing/2014/main" id="{2E9B1A9A-1D7D-4A23-84A5-648DE52475AE}"/>
                </a:ext>
              </a:extLst>
            </p:cNvPr>
            <p:cNvSpPr txBox="1"/>
            <p:nvPr/>
          </p:nvSpPr>
          <p:spPr>
            <a:xfrm>
              <a:off x="3185078" y="1609029"/>
              <a:ext cx="1337350" cy="340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itchFamily="34" charset="-122"/>
                  <a:ea typeface="微软雅黑" pitchFamily="34" charset="-122"/>
                </a:rPr>
                <a:t>应对策略</a:t>
              </a:r>
            </a:p>
          </p:txBody>
        </p:sp>
      </p:grpSp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E126433D-D019-4100-8103-43F82369E041}"/>
              </a:ext>
            </a:extLst>
          </p:cNvPr>
          <p:cNvSpPr txBox="1"/>
          <p:nvPr/>
        </p:nvSpPr>
        <p:spPr>
          <a:xfrm>
            <a:off x="640983" y="914017"/>
            <a:ext cx="60192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国家层面：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“十八般兵器”都得用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15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079FB9-56AB-4639-BD3A-9A7297EE0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矩形 3">
            <a:extLst>
              <a:ext uri="{FF2B5EF4-FFF2-40B4-BE49-F238E27FC236}">
                <a16:creationId xmlns="" xmlns:a16="http://schemas.microsoft.com/office/drawing/2014/main" id="{A94E7BB9-7495-4A92-A210-7AEC9D439CAF}"/>
              </a:ext>
            </a:extLst>
          </p:cNvPr>
          <p:cNvSpPr/>
          <p:nvPr/>
        </p:nvSpPr>
        <p:spPr>
          <a:xfrm>
            <a:off x="590611" y="1505147"/>
            <a:ext cx="916943" cy="65773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rgbClr val="F87A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8">
            <a:extLst>
              <a:ext uri="{FF2B5EF4-FFF2-40B4-BE49-F238E27FC236}">
                <a16:creationId xmlns="" xmlns:a16="http://schemas.microsoft.com/office/drawing/2014/main" id="{51194513-FE47-4D15-9084-F12786E58603}"/>
              </a:ext>
            </a:extLst>
          </p:cNvPr>
          <p:cNvSpPr txBox="1"/>
          <p:nvPr/>
        </p:nvSpPr>
        <p:spPr>
          <a:xfrm>
            <a:off x="712184" y="1592834"/>
            <a:ext cx="5437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应对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策略</a:t>
            </a: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32FBA44C-4AA1-4CAB-B66B-00142AFA1675}"/>
              </a:ext>
            </a:extLst>
          </p:cNvPr>
          <p:cNvSpPr/>
          <p:nvPr/>
        </p:nvSpPr>
        <p:spPr>
          <a:xfrm>
            <a:off x="620237" y="1529835"/>
            <a:ext cx="202363" cy="17513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="" xmlns:a16="http://schemas.microsoft.com/office/drawing/2014/main" id="{E126433D-D019-4100-8103-43F82369E041}"/>
              </a:ext>
            </a:extLst>
          </p:cNvPr>
          <p:cNvSpPr txBox="1"/>
          <p:nvPr/>
        </p:nvSpPr>
        <p:spPr>
          <a:xfrm>
            <a:off x="434742" y="914017"/>
            <a:ext cx="825205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7175" indent="-1527175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企业层面：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做一个项目，成就一个精品工程，结识一批朋友，培 养    一支队伍，发展一个产业，拓展一片市场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Freeform 5">
            <a:extLst>
              <a:ext uri="{FF2B5EF4-FFF2-40B4-BE49-F238E27FC236}">
                <a16:creationId xmlns="" xmlns:a16="http://schemas.microsoft.com/office/drawing/2014/main" id="{A30B4F8E-3930-4759-A1AB-3B459D826878}"/>
              </a:ext>
            </a:extLst>
          </p:cNvPr>
          <p:cNvSpPr>
            <a:spLocks/>
          </p:cNvSpPr>
          <p:nvPr/>
        </p:nvSpPr>
        <p:spPr bwMode="auto">
          <a:xfrm rot="1800000">
            <a:off x="4596486" y="2567612"/>
            <a:ext cx="824666" cy="1116782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">
            <a:extLst>
              <a:ext uri="{FF2B5EF4-FFF2-40B4-BE49-F238E27FC236}">
                <a16:creationId xmlns="" xmlns:a16="http://schemas.microsoft.com/office/drawing/2014/main" id="{EE22CC0E-2DFB-491B-BA91-A32E7B5EB939}"/>
              </a:ext>
            </a:extLst>
          </p:cNvPr>
          <p:cNvSpPr>
            <a:spLocks/>
          </p:cNvSpPr>
          <p:nvPr/>
        </p:nvSpPr>
        <p:spPr bwMode="auto">
          <a:xfrm rot="1800000">
            <a:off x="3898514" y="3708994"/>
            <a:ext cx="824666" cy="1116782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7">
            <a:extLst>
              <a:ext uri="{FF2B5EF4-FFF2-40B4-BE49-F238E27FC236}">
                <a16:creationId xmlns="" xmlns:a16="http://schemas.microsoft.com/office/drawing/2014/main" id="{9CCBA365-FA89-43AE-8708-1328EE6CAC63}"/>
              </a:ext>
            </a:extLst>
          </p:cNvPr>
          <p:cNvSpPr>
            <a:spLocks/>
          </p:cNvSpPr>
          <p:nvPr/>
        </p:nvSpPr>
        <p:spPr bwMode="auto">
          <a:xfrm rot="1800000">
            <a:off x="3754563" y="2583676"/>
            <a:ext cx="1135644" cy="837314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8">
            <a:extLst>
              <a:ext uri="{FF2B5EF4-FFF2-40B4-BE49-F238E27FC236}">
                <a16:creationId xmlns="" xmlns:a16="http://schemas.microsoft.com/office/drawing/2014/main" id="{5485E86D-4D7A-4CBB-A6B9-7FCD2962A05C}"/>
              </a:ext>
            </a:extLst>
          </p:cNvPr>
          <p:cNvSpPr>
            <a:spLocks/>
          </p:cNvSpPr>
          <p:nvPr/>
        </p:nvSpPr>
        <p:spPr bwMode="auto">
          <a:xfrm rot="1800000">
            <a:off x="4430035" y="3971456"/>
            <a:ext cx="1135644" cy="837314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9">
            <a:extLst>
              <a:ext uri="{FF2B5EF4-FFF2-40B4-BE49-F238E27FC236}">
                <a16:creationId xmlns="" xmlns:a16="http://schemas.microsoft.com/office/drawing/2014/main" id="{F15BD85E-E10D-45EE-8AD3-5447D8D1FDFB}"/>
              </a:ext>
            </a:extLst>
          </p:cNvPr>
          <p:cNvSpPr>
            <a:spLocks/>
          </p:cNvSpPr>
          <p:nvPr/>
        </p:nvSpPr>
        <p:spPr bwMode="auto">
          <a:xfrm rot="1800000">
            <a:off x="3286446" y="3347151"/>
            <a:ext cx="1136796" cy="837314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0">
            <a:extLst>
              <a:ext uri="{FF2B5EF4-FFF2-40B4-BE49-F238E27FC236}">
                <a16:creationId xmlns="" xmlns:a16="http://schemas.microsoft.com/office/drawing/2014/main" id="{23C9CE54-2B07-4ED5-835F-43CB7C111666}"/>
              </a:ext>
            </a:extLst>
          </p:cNvPr>
          <p:cNvSpPr>
            <a:spLocks/>
          </p:cNvSpPr>
          <p:nvPr/>
        </p:nvSpPr>
        <p:spPr bwMode="auto">
          <a:xfrm rot="1800000">
            <a:off x="4896424" y="3208923"/>
            <a:ext cx="1136796" cy="837314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TextBox 48">
            <a:extLst>
              <a:ext uri="{FF2B5EF4-FFF2-40B4-BE49-F238E27FC236}">
                <a16:creationId xmlns="" xmlns:a16="http://schemas.microsoft.com/office/drawing/2014/main" id="{633D1D84-7C39-4052-82C9-6024A8F69177}"/>
              </a:ext>
            </a:extLst>
          </p:cNvPr>
          <p:cNvSpPr txBox="1"/>
          <p:nvPr/>
        </p:nvSpPr>
        <p:spPr>
          <a:xfrm>
            <a:off x="4674474" y="3316892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0" name="TextBox 49">
            <a:extLst>
              <a:ext uri="{FF2B5EF4-FFF2-40B4-BE49-F238E27FC236}">
                <a16:creationId xmlns="" xmlns:a16="http://schemas.microsoft.com/office/drawing/2014/main" id="{07D8EF5D-F552-49CE-9843-DC29B58999B5}"/>
              </a:ext>
            </a:extLst>
          </p:cNvPr>
          <p:cNvSpPr txBox="1"/>
          <p:nvPr/>
        </p:nvSpPr>
        <p:spPr>
          <a:xfrm>
            <a:off x="4821327" y="3602265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1" name="TextBox 50">
            <a:extLst>
              <a:ext uri="{FF2B5EF4-FFF2-40B4-BE49-F238E27FC236}">
                <a16:creationId xmlns="" xmlns:a16="http://schemas.microsoft.com/office/drawing/2014/main" id="{7EEFFC33-DEB1-4117-B243-F85AD3F821D9}"/>
              </a:ext>
            </a:extLst>
          </p:cNvPr>
          <p:cNvSpPr txBox="1"/>
          <p:nvPr/>
        </p:nvSpPr>
        <p:spPr>
          <a:xfrm>
            <a:off x="4672585" y="3845499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2" name="TextBox 51">
            <a:extLst>
              <a:ext uri="{FF2B5EF4-FFF2-40B4-BE49-F238E27FC236}">
                <a16:creationId xmlns="" xmlns:a16="http://schemas.microsoft.com/office/drawing/2014/main" id="{11CE9596-8F82-4D0D-BB14-AFBFE373A959}"/>
              </a:ext>
            </a:extLst>
          </p:cNvPr>
          <p:cNvSpPr txBox="1"/>
          <p:nvPr/>
        </p:nvSpPr>
        <p:spPr>
          <a:xfrm>
            <a:off x="4352625" y="3846451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3" name="TextBox 52">
            <a:extLst>
              <a:ext uri="{FF2B5EF4-FFF2-40B4-BE49-F238E27FC236}">
                <a16:creationId xmlns="" xmlns:a16="http://schemas.microsoft.com/office/drawing/2014/main" id="{769AF914-D3E7-4CCB-8653-1D15939429CA}"/>
              </a:ext>
            </a:extLst>
          </p:cNvPr>
          <p:cNvSpPr txBox="1"/>
          <p:nvPr/>
        </p:nvSpPr>
        <p:spPr>
          <a:xfrm>
            <a:off x="4198924" y="3574753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4" name="TextBox 53">
            <a:extLst>
              <a:ext uri="{FF2B5EF4-FFF2-40B4-BE49-F238E27FC236}">
                <a16:creationId xmlns="" xmlns:a16="http://schemas.microsoft.com/office/drawing/2014/main" id="{42CA188B-0470-4C3F-B23E-5DD095AB764A}"/>
              </a:ext>
            </a:extLst>
          </p:cNvPr>
          <p:cNvSpPr txBox="1"/>
          <p:nvPr/>
        </p:nvSpPr>
        <p:spPr>
          <a:xfrm>
            <a:off x="4343965" y="3337570"/>
            <a:ext cx="280519" cy="210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75" name="KSO_Shape">
            <a:extLst>
              <a:ext uri="{FF2B5EF4-FFF2-40B4-BE49-F238E27FC236}">
                <a16:creationId xmlns="" xmlns:a16="http://schemas.microsoft.com/office/drawing/2014/main" id="{178BAC55-5865-4EE5-9460-CD11687154BA}"/>
              </a:ext>
            </a:extLst>
          </p:cNvPr>
          <p:cNvSpPr>
            <a:spLocks/>
          </p:cNvSpPr>
          <p:nvPr/>
        </p:nvSpPr>
        <p:spPr bwMode="auto">
          <a:xfrm>
            <a:off x="4851797" y="2805164"/>
            <a:ext cx="500097" cy="324215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6" name="KSO_Shape">
            <a:extLst>
              <a:ext uri="{FF2B5EF4-FFF2-40B4-BE49-F238E27FC236}">
                <a16:creationId xmlns="" xmlns:a16="http://schemas.microsoft.com/office/drawing/2014/main" id="{D1499FF9-4BDD-42CF-A90D-B644C4302E70}"/>
              </a:ext>
            </a:extLst>
          </p:cNvPr>
          <p:cNvSpPr>
            <a:spLocks/>
          </p:cNvSpPr>
          <p:nvPr/>
        </p:nvSpPr>
        <p:spPr bwMode="auto">
          <a:xfrm>
            <a:off x="5337368" y="3503171"/>
            <a:ext cx="465744" cy="43532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7" name="KSO_Shape">
            <a:extLst>
              <a:ext uri="{FF2B5EF4-FFF2-40B4-BE49-F238E27FC236}">
                <a16:creationId xmlns="" xmlns:a16="http://schemas.microsoft.com/office/drawing/2014/main" id="{B6C80B91-4E38-4DE8-8082-7E2657A3E9F0}"/>
              </a:ext>
            </a:extLst>
          </p:cNvPr>
          <p:cNvSpPr>
            <a:spLocks/>
          </p:cNvSpPr>
          <p:nvPr/>
        </p:nvSpPr>
        <p:spPr bwMode="auto">
          <a:xfrm>
            <a:off x="4024143" y="2776571"/>
            <a:ext cx="420924" cy="33779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8" name="TextBox 28">
            <a:extLst>
              <a:ext uri="{FF2B5EF4-FFF2-40B4-BE49-F238E27FC236}">
                <a16:creationId xmlns="" xmlns:a16="http://schemas.microsoft.com/office/drawing/2014/main" id="{DA444708-8AD9-4F48-AC4B-5C7C73865FEA}"/>
              </a:ext>
            </a:extLst>
          </p:cNvPr>
          <p:cNvSpPr txBox="1"/>
          <p:nvPr/>
        </p:nvSpPr>
        <p:spPr>
          <a:xfrm>
            <a:off x="5613338" y="2668267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1.</a:t>
            </a:r>
            <a:r>
              <a:rPr lang="zh-CN" altLang="en-US" sz="1400" dirty="0">
                <a:solidFill>
                  <a:schemeClr val="tx1"/>
                </a:solidFill>
              </a:rPr>
              <a:t>名称</a:t>
            </a:r>
          </a:p>
        </p:txBody>
      </p:sp>
      <p:sp>
        <p:nvSpPr>
          <p:cNvPr id="80" name="TextBox 59">
            <a:extLst>
              <a:ext uri="{FF2B5EF4-FFF2-40B4-BE49-F238E27FC236}">
                <a16:creationId xmlns="" xmlns:a16="http://schemas.microsoft.com/office/drawing/2014/main" id="{38E21772-124F-416E-8430-A91673907DE4}"/>
              </a:ext>
            </a:extLst>
          </p:cNvPr>
          <p:cNvSpPr txBox="1"/>
          <p:nvPr/>
        </p:nvSpPr>
        <p:spPr>
          <a:xfrm>
            <a:off x="5997944" y="3484095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2.</a:t>
            </a:r>
            <a:r>
              <a:rPr lang="zh-CN" altLang="en-US" sz="1400" dirty="0">
                <a:solidFill>
                  <a:schemeClr val="tx1"/>
                </a:solidFill>
              </a:rPr>
              <a:t>商标</a:t>
            </a:r>
          </a:p>
        </p:txBody>
      </p:sp>
      <p:sp>
        <p:nvSpPr>
          <p:cNvPr id="82" name="TextBox 61">
            <a:extLst>
              <a:ext uri="{FF2B5EF4-FFF2-40B4-BE49-F238E27FC236}">
                <a16:creationId xmlns="" xmlns:a16="http://schemas.microsoft.com/office/drawing/2014/main" id="{169D8574-DC2D-4CA5-B2A3-D5E3B8D08392}"/>
              </a:ext>
            </a:extLst>
          </p:cNvPr>
          <p:cNvSpPr txBox="1"/>
          <p:nvPr/>
        </p:nvSpPr>
        <p:spPr>
          <a:xfrm>
            <a:off x="5590767" y="4295481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/>
            <a:r>
              <a:rPr lang="en-US" altLang="zh-CN" sz="1400" dirty="0">
                <a:solidFill>
                  <a:schemeClr val="tx1"/>
                </a:solidFill>
              </a:rPr>
              <a:t>3.</a:t>
            </a:r>
            <a:r>
              <a:rPr lang="zh-CN" altLang="en-US" sz="1400" dirty="0">
                <a:solidFill>
                  <a:schemeClr val="tx1"/>
                </a:solidFill>
              </a:rPr>
              <a:t>管理标准</a:t>
            </a:r>
          </a:p>
        </p:txBody>
      </p:sp>
      <p:sp>
        <p:nvSpPr>
          <p:cNvPr id="84" name="TextBox 63">
            <a:extLst>
              <a:ext uri="{FF2B5EF4-FFF2-40B4-BE49-F238E27FC236}">
                <a16:creationId xmlns="" xmlns:a16="http://schemas.microsoft.com/office/drawing/2014/main" id="{278AAC56-503E-4C5A-9F6F-02E093711FCE}"/>
              </a:ext>
            </a:extLst>
          </p:cNvPr>
          <p:cNvSpPr txBox="1"/>
          <p:nvPr/>
        </p:nvSpPr>
        <p:spPr>
          <a:xfrm>
            <a:off x="2444769" y="2653287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</a:rPr>
              <a:t>6.</a:t>
            </a:r>
            <a:r>
              <a:rPr lang="zh-CN" altLang="en-US" sz="1400" dirty="0">
                <a:solidFill>
                  <a:schemeClr val="tx1"/>
                </a:solidFill>
              </a:rPr>
              <a:t>市场</a:t>
            </a:r>
          </a:p>
        </p:txBody>
      </p:sp>
      <p:sp>
        <p:nvSpPr>
          <p:cNvPr id="86" name="TextBox 65">
            <a:extLst>
              <a:ext uri="{FF2B5EF4-FFF2-40B4-BE49-F238E27FC236}">
                <a16:creationId xmlns="" xmlns:a16="http://schemas.microsoft.com/office/drawing/2014/main" id="{7EFB5D9F-6464-44A3-815A-47BD3269DFC1}"/>
              </a:ext>
            </a:extLst>
          </p:cNvPr>
          <p:cNvSpPr txBox="1"/>
          <p:nvPr/>
        </p:nvSpPr>
        <p:spPr>
          <a:xfrm>
            <a:off x="2003931" y="3484095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</a:rPr>
              <a:t>5.</a:t>
            </a:r>
            <a:r>
              <a:rPr lang="zh-CN" altLang="en-US" sz="1400" dirty="0">
                <a:solidFill>
                  <a:schemeClr val="tx1"/>
                </a:solidFill>
              </a:rPr>
              <a:t>资本</a:t>
            </a:r>
          </a:p>
        </p:txBody>
      </p:sp>
      <p:sp>
        <p:nvSpPr>
          <p:cNvPr id="87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D490F75A-F3DA-48C8-91B2-3C579BD50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8624" y="2917066"/>
            <a:ext cx="18071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立意高，高端、大气上档次；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朗朗上口、适合推广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88" name="TextBox 67">
            <a:extLst>
              <a:ext uri="{FF2B5EF4-FFF2-40B4-BE49-F238E27FC236}">
                <a16:creationId xmlns="" xmlns:a16="http://schemas.microsoft.com/office/drawing/2014/main" id="{12449543-FF2C-46C4-ADA9-02664BB0B58F}"/>
              </a:ext>
            </a:extLst>
          </p:cNvPr>
          <p:cNvSpPr txBox="1"/>
          <p:nvPr/>
        </p:nvSpPr>
        <p:spPr>
          <a:xfrm>
            <a:off x="2444769" y="4295481"/>
            <a:ext cx="13107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r"/>
            <a:r>
              <a:rPr lang="en-US" altLang="zh-CN" sz="1400" dirty="0">
                <a:solidFill>
                  <a:schemeClr val="tx1"/>
                </a:solidFill>
              </a:rPr>
              <a:t>4.</a:t>
            </a:r>
            <a:r>
              <a:rPr lang="zh-CN" altLang="en-US" sz="1400" dirty="0">
                <a:solidFill>
                  <a:schemeClr val="tx1"/>
                </a:solidFill>
              </a:rPr>
              <a:t>品牌</a:t>
            </a:r>
          </a:p>
        </p:txBody>
      </p:sp>
      <p:sp>
        <p:nvSpPr>
          <p:cNvPr id="89" name="KSO_Shape">
            <a:extLst>
              <a:ext uri="{FF2B5EF4-FFF2-40B4-BE49-F238E27FC236}">
                <a16:creationId xmlns="" xmlns:a16="http://schemas.microsoft.com/office/drawing/2014/main" id="{B58B1BFB-4A0E-49DC-9C89-27C3CB99E166}"/>
              </a:ext>
            </a:extLst>
          </p:cNvPr>
          <p:cNvSpPr/>
          <p:nvPr/>
        </p:nvSpPr>
        <p:spPr>
          <a:xfrm>
            <a:off x="4897774" y="4253463"/>
            <a:ext cx="408142" cy="385340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0" name="KSO_Shape">
            <a:extLst>
              <a:ext uri="{FF2B5EF4-FFF2-40B4-BE49-F238E27FC236}">
                <a16:creationId xmlns="" xmlns:a16="http://schemas.microsoft.com/office/drawing/2014/main" id="{95B11E1B-DF37-4ADB-9E08-421D606F16D8}"/>
              </a:ext>
            </a:extLst>
          </p:cNvPr>
          <p:cNvSpPr>
            <a:spLocks/>
          </p:cNvSpPr>
          <p:nvPr/>
        </p:nvSpPr>
        <p:spPr bwMode="auto">
          <a:xfrm>
            <a:off x="4037909" y="4252431"/>
            <a:ext cx="393392" cy="320035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1" name="KSO_Shape">
            <a:extLst>
              <a:ext uri="{FF2B5EF4-FFF2-40B4-BE49-F238E27FC236}">
                <a16:creationId xmlns="" xmlns:a16="http://schemas.microsoft.com/office/drawing/2014/main" id="{68AADE3A-8C6D-467D-86D1-CDEF0314DBE7}"/>
              </a:ext>
            </a:extLst>
          </p:cNvPr>
          <p:cNvSpPr>
            <a:spLocks/>
          </p:cNvSpPr>
          <p:nvPr/>
        </p:nvSpPr>
        <p:spPr bwMode="auto">
          <a:xfrm>
            <a:off x="3521596" y="3454372"/>
            <a:ext cx="484095" cy="457812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2" name="TextBox 34">
            <a:extLst>
              <a:ext uri="{FF2B5EF4-FFF2-40B4-BE49-F238E27FC236}">
                <a16:creationId xmlns="" xmlns:a16="http://schemas.microsoft.com/office/drawing/2014/main" id="{7E18B836-173A-46F0-9541-E6809698774D}"/>
              </a:ext>
            </a:extLst>
          </p:cNvPr>
          <p:cNvSpPr txBox="1"/>
          <p:nvPr/>
        </p:nvSpPr>
        <p:spPr>
          <a:xfrm>
            <a:off x="2851946" y="1952940"/>
            <a:ext cx="36976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7175" indent="-1527175"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国际化经营“六部曲”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4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609E0B62-08B7-4A90-B529-57EFC7BC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6398" y="3712887"/>
            <a:ext cx="18071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创品牌、增强知名度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96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F62AA234-F49F-4064-8488-A3A5637DF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755" y="4561381"/>
            <a:ext cx="18071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合规运作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97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E10911D5-4EFD-489F-8549-4259BAC64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2240" y="4570405"/>
            <a:ext cx="18071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美誉度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98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1E935C5F-9219-4EC8-93A4-C1359B628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010" y="3765808"/>
            <a:ext cx="18071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资源配置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99" name="Rectangle 13" descr="FD1DDF730CE4456e89755B07FE1653D0# #Rectangle 13">
            <a:extLst>
              <a:ext uri="{FF2B5EF4-FFF2-40B4-BE49-F238E27FC236}">
                <a16:creationId xmlns="" xmlns:a16="http://schemas.microsoft.com/office/drawing/2014/main" id="{037E18FE-2D1F-4EA4-852E-0BACBB518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392" y="2896026"/>
            <a:ext cx="18071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全球化经营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56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、加强海外经营的能力建设（除了语言）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）团队、组织的能力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1588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市场开发、创建联盟、协同作战、统筹运作、把控风险┅┅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）培养专业精英和复合型人才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1588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懂技术、会管理、会外语、了解东道国情况，有丰富海外工作的经验和法律意识</a:t>
            </a:r>
          </a:p>
          <a:p>
            <a:pPr marL="265113" indent="-265113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、培育具有“契约精神”的精英团队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、国际化经营中应该掌握的一些基本技能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1) INCOTERMS(International Commercial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国际贸易术语解释通则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2) FIDIC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Federation International Des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Ingenieurs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Conseils)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土木工程施工合同条件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3)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各类机电产品、成套设备和专有技术进出口合同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4) PMP (Project Management Professional)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项目管理专业人员资格认证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538163" indent="-273050" algn="just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2288886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、国际化经营中应该掌握的一些基本技能：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5) ISO (International Organization for Standardization)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国际标准化组织 的系列文件和认证 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ISO 9000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质量管理体系、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ISO 14000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环境管理体系、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ISO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18000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职业健康安全管理体系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)</a:t>
            </a:r>
          </a:p>
          <a:p>
            <a:pPr marL="538163" indent="-27305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）招标、投标程序（世行、亚行和亚投行采购指南）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、从“把事情做对”（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Do things right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，到德鲁克“把正确的事情做对”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Do the right things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，到克劳士比“第一次把正确的事情做对”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(Do the things right the first time)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400" dirty="0"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SOP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（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Standard Operating Procedures)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标准操作规程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: </a:t>
            </a: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9CC129C7-436D-4B68-81DD-6715E08DC8F2}"/>
              </a:ext>
            </a:extLst>
          </p:cNvPr>
          <p:cNvSpPr/>
          <p:nvPr/>
        </p:nvSpPr>
        <p:spPr>
          <a:xfrm>
            <a:off x="3847600" y="4239845"/>
            <a:ext cx="959229" cy="2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明确步骤</a:t>
            </a:r>
            <a:endParaRPr lang="zh-CN" altLang="en-US" sz="1050" dirty="0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6491074A-C7BD-4947-9ABD-BE4B7E6C44DA}"/>
              </a:ext>
            </a:extLst>
          </p:cNvPr>
          <p:cNvSpPr/>
          <p:nvPr/>
        </p:nvSpPr>
        <p:spPr>
          <a:xfrm>
            <a:off x="5083325" y="4239845"/>
            <a:ext cx="959229" cy="2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SOP</a:t>
            </a:r>
            <a:endParaRPr lang="zh-CN" altLang="en-US" sz="1050" dirty="0"/>
          </a:p>
        </p:txBody>
      </p:sp>
      <p:sp>
        <p:nvSpPr>
          <p:cNvPr id="8" name="流程图: 终止 7">
            <a:extLst>
              <a:ext uri="{FF2B5EF4-FFF2-40B4-BE49-F238E27FC236}">
                <a16:creationId xmlns="" xmlns:a16="http://schemas.microsoft.com/office/drawing/2014/main" id="{636066FF-B151-4230-B80E-3F8D12790241}"/>
              </a:ext>
            </a:extLst>
          </p:cNvPr>
          <p:cNvSpPr/>
          <p:nvPr/>
        </p:nvSpPr>
        <p:spPr>
          <a:xfrm>
            <a:off x="6254258" y="4239845"/>
            <a:ext cx="959229" cy="2160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执行操作</a:t>
            </a:r>
          </a:p>
        </p:txBody>
      </p:sp>
      <p:sp>
        <p:nvSpPr>
          <p:cNvPr id="9" name="流程图: 准备 8">
            <a:extLst>
              <a:ext uri="{FF2B5EF4-FFF2-40B4-BE49-F238E27FC236}">
                <a16:creationId xmlns="" xmlns:a16="http://schemas.microsoft.com/office/drawing/2014/main" id="{6CD38066-802A-4603-B9C3-714D88AAC1BD}"/>
              </a:ext>
            </a:extLst>
          </p:cNvPr>
          <p:cNvSpPr/>
          <p:nvPr/>
        </p:nvSpPr>
        <p:spPr>
          <a:xfrm>
            <a:off x="2676667" y="4239845"/>
            <a:ext cx="959229" cy="216000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确定流程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="" xmlns:a16="http://schemas.microsoft.com/office/drawing/2014/main" id="{A40D8DAA-3221-4BE2-B0BD-6AF986866F2C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3635896" y="4347845"/>
            <a:ext cx="211704" cy="0"/>
          </a:xfrm>
          <a:prstGeom prst="straightConnector1">
            <a:avLst/>
          </a:prstGeom>
          <a:solidFill>
            <a:schemeClr val="bg1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="" xmlns:a16="http://schemas.microsoft.com/office/drawing/2014/main" id="{AB67B246-EF0C-48E2-8470-A132DB4826E3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4806829" y="4347845"/>
            <a:ext cx="276496" cy="0"/>
          </a:xfrm>
          <a:prstGeom prst="straightConnector1">
            <a:avLst/>
          </a:prstGeom>
          <a:solidFill>
            <a:schemeClr val="bg1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A51654BE-6E5C-42FA-823E-EE6D60BA659D}"/>
              </a:ext>
            </a:extLst>
          </p:cNvPr>
          <p:cNvCxnSpPr>
            <a:cxnSpLocks/>
            <a:stCxn id="19" idx="3"/>
            <a:endCxn id="8" idx="1"/>
          </p:cNvCxnSpPr>
          <p:nvPr/>
        </p:nvCxnSpPr>
        <p:spPr>
          <a:xfrm>
            <a:off x="6042554" y="4347845"/>
            <a:ext cx="211704" cy="0"/>
          </a:xfrm>
          <a:prstGeom prst="straightConnector1">
            <a:avLst/>
          </a:prstGeom>
          <a:solidFill>
            <a:schemeClr val="bg1"/>
          </a:solidFill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15294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Compliance Program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合规程序┅┅  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(</a:t>
            </a:r>
            <a:r>
              <a:rPr lang="en-US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Once in Rome do as Romans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)</a:t>
            </a: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记住三句话“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入国问禁、入乡随俗、客随主便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”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6575" indent="-27146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6575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）在他国从事商贸、投资和工程项目，一定要了解当地的语  言文化、法律法规、风俗习惯、宗教信仰，绝不可生搬硬套在国内也已摒弃的一些不良的做法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6575" indent="-27146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6575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电影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刮痧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》《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战狼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《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中国推销员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》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的启示。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536575" indent="-27146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6575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）“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授人以鱼，不如授人以渔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”的表述与理解。（国人把重心放在了“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鱼与渔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”上，而往往受援者更关注“</a:t>
            </a:r>
            <a:r>
              <a:rPr lang="zh-CN" altLang="en-US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授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”的方法与团队、合作伙伴、东道国政府和当地居民┅┅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391513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5"/>
            <a:ext cx="9144000" cy="5143500"/>
          </a:xfrm>
          <a:prstGeom prst="rect">
            <a:avLst/>
          </a:prstGeom>
        </p:spPr>
      </p:pic>
      <p:sp>
        <p:nvSpPr>
          <p:cNvPr id="31" name="文本框 9"/>
          <p:cNvSpPr txBox="1"/>
          <p:nvPr/>
        </p:nvSpPr>
        <p:spPr>
          <a:xfrm>
            <a:off x="1331640" y="3116233"/>
            <a:ext cx="180020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我们面临什么？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9185" y="926599"/>
            <a:ext cx="1046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Freeform 5"/>
          <p:cNvSpPr>
            <a:spLocks/>
          </p:cNvSpPr>
          <p:nvPr/>
        </p:nvSpPr>
        <p:spPr bwMode="auto">
          <a:xfrm>
            <a:off x="1729643" y="2145571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KSO_Shape"/>
          <p:cNvSpPr>
            <a:spLocks/>
          </p:cNvSpPr>
          <p:nvPr/>
        </p:nvSpPr>
        <p:spPr bwMode="auto">
          <a:xfrm>
            <a:off x="1898044" y="2362808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4130448" y="2145571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KSO_Shape"/>
          <p:cNvSpPr>
            <a:spLocks/>
          </p:cNvSpPr>
          <p:nvPr/>
        </p:nvSpPr>
        <p:spPr bwMode="auto">
          <a:xfrm>
            <a:off x="4356634" y="2366826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6489122" y="2145571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KSO_Shape"/>
          <p:cNvSpPr>
            <a:spLocks/>
          </p:cNvSpPr>
          <p:nvPr/>
        </p:nvSpPr>
        <p:spPr bwMode="auto">
          <a:xfrm>
            <a:off x="6698773" y="2306583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1547664" y="3490512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时代在召唤</a:t>
            </a:r>
          </a:p>
        </p:txBody>
      </p:sp>
      <p:sp>
        <p:nvSpPr>
          <p:cNvPr id="53" name="文本框 9"/>
          <p:cNvSpPr txBox="1"/>
          <p:nvPr/>
        </p:nvSpPr>
        <p:spPr>
          <a:xfrm>
            <a:off x="3851920" y="3113486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我们要做什么？</a:t>
            </a:r>
          </a:p>
        </p:txBody>
      </p:sp>
      <p:sp>
        <p:nvSpPr>
          <p:cNvPr id="54" name="文本框 9"/>
          <p:cNvSpPr txBox="1"/>
          <p:nvPr/>
        </p:nvSpPr>
        <p:spPr>
          <a:xfrm>
            <a:off x="4081111" y="3487765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舍我其谁？</a:t>
            </a:r>
          </a:p>
        </p:txBody>
      </p:sp>
      <p:sp>
        <p:nvSpPr>
          <p:cNvPr id="55" name="文本框 9"/>
          <p:cNvSpPr txBox="1"/>
          <p:nvPr/>
        </p:nvSpPr>
        <p:spPr>
          <a:xfrm>
            <a:off x="6156176" y="3116233"/>
            <a:ext cx="182728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我们要怎么做？</a:t>
            </a:r>
          </a:p>
        </p:txBody>
      </p:sp>
      <p:sp>
        <p:nvSpPr>
          <p:cNvPr id="56" name="文本框 9"/>
          <p:cNvSpPr txBox="1"/>
          <p:nvPr/>
        </p:nvSpPr>
        <p:spPr>
          <a:xfrm>
            <a:off x="6326046" y="3490512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砥砺前行</a:t>
            </a:r>
          </a:p>
        </p:txBody>
      </p:sp>
      <p:sp>
        <p:nvSpPr>
          <p:cNvPr id="63" name="Freeform 5"/>
          <p:cNvSpPr>
            <a:spLocks/>
          </p:cNvSpPr>
          <p:nvPr/>
        </p:nvSpPr>
        <p:spPr bwMode="auto">
          <a:xfrm>
            <a:off x="3530800" y="16285"/>
            <a:ext cx="2158206" cy="791722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008384" y="151352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sp>
        <p:nvSpPr>
          <p:cNvPr id="65" name="矩形 64"/>
          <p:cNvSpPr/>
          <p:nvPr/>
        </p:nvSpPr>
        <p:spPr>
          <a:xfrm>
            <a:off x="0" y="5035826"/>
            <a:ext cx="9144000" cy="107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8FF77BC9-6BFA-4401-A970-50EC8DE3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5073-A55C-4F3C-8D7B-130473455D1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3928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6" grpId="0" animBg="1"/>
      <p:bldP spid="25" grpId="0" animBg="1"/>
      <p:bldP spid="27" grpId="0" animBg="1"/>
      <p:bldP spid="29" grpId="0" animBg="1"/>
      <p:bldP spid="30" grpId="0" animBg="1"/>
      <p:bldP spid="36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5113" indent="-265113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538163" algn="l"/>
              </a:tabLst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、学会沟通技巧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ea typeface="宋体" panose="02010600030101010101" pitchFamily="2" charset="-122"/>
              </a:rPr>
              <a:t>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与团队、合作伙伴、东道国政府和当地居民┅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┅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我的</a:t>
            </a:r>
            <a:r>
              <a:rPr lang="en-US" altLang="zh-CN" sz="1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CUTC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理念：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Communication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沟通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Understanding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了解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Trust            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信任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Cooperation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合作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暴力的根源在于：人们忽视彼此的感受与需求，而将冲突归咎于对方。</a:t>
            </a: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444500" indent="-179388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  <a:tabLst>
                <a:tab pos="444500" algn="l"/>
              </a:tabLst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>
                <a:srgbClr val="292929"/>
              </a:buClr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3844508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9805AD9C-C6C0-48EF-9B69-A8E6396B49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8441E985-661D-4EBD-851B-A753C871B208}"/>
              </a:ext>
            </a:extLst>
          </p:cNvPr>
          <p:cNvSpPr>
            <a:spLocks/>
          </p:cNvSpPr>
          <p:nvPr/>
        </p:nvSpPr>
        <p:spPr bwMode="auto">
          <a:xfrm>
            <a:off x="1025898" y="1635645"/>
            <a:ext cx="2196773" cy="3289725"/>
          </a:xfrm>
          <a:custGeom>
            <a:avLst/>
            <a:gdLst/>
            <a:ahLst/>
            <a:cxnLst/>
            <a:rect l="l" t="t" r="r" b="b"/>
            <a:pathLst>
              <a:path w="1620180" h="3192123">
                <a:moveTo>
                  <a:pt x="175619" y="98"/>
                </a:moveTo>
                <a:cubicBezTo>
                  <a:pt x="189197" y="-316"/>
                  <a:pt x="203071" y="565"/>
                  <a:pt x="217047" y="2846"/>
                </a:cubicBezTo>
                <a:lnTo>
                  <a:pt x="1498868" y="213511"/>
                </a:lnTo>
                <a:cubicBezTo>
                  <a:pt x="1566467" y="224396"/>
                  <a:pt x="1620180" y="281064"/>
                  <a:pt x="1620180" y="346377"/>
                </a:cubicBezTo>
                <a:lnTo>
                  <a:pt x="1620180" y="792725"/>
                </a:lnTo>
                <a:lnTo>
                  <a:pt x="1620180" y="2187291"/>
                </a:lnTo>
                <a:lnTo>
                  <a:pt x="1620180" y="2633639"/>
                </a:lnTo>
                <a:cubicBezTo>
                  <a:pt x="1620180" y="2702473"/>
                  <a:pt x="1571582" y="2746975"/>
                  <a:pt x="1519330" y="2763944"/>
                </a:cubicBezTo>
                <a:lnTo>
                  <a:pt x="250299" y="3181111"/>
                </a:lnTo>
                <a:cubicBezTo>
                  <a:pt x="126428" y="3221771"/>
                  <a:pt x="0" y="3144613"/>
                  <a:pt x="0" y="3035439"/>
                </a:cubicBezTo>
                <a:lnTo>
                  <a:pt x="0" y="2589091"/>
                </a:lnTo>
                <a:lnTo>
                  <a:pt x="0" y="608633"/>
                </a:lnTo>
                <a:lnTo>
                  <a:pt x="0" y="162285"/>
                </a:lnTo>
                <a:cubicBezTo>
                  <a:pt x="0" y="69279"/>
                  <a:pt x="80571" y="2991"/>
                  <a:pt x="175619" y="98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25">
            <a:extLst>
              <a:ext uri="{FF2B5EF4-FFF2-40B4-BE49-F238E27FC236}">
                <a16:creationId xmlns="" xmlns:a16="http://schemas.microsoft.com/office/drawing/2014/main" id="{D2EDA050-E774-416B-8F9A-9C2D1C610EEF}"/>
              </a:ext>
            </a:extLst>
          </p:cNvPr>
          <p:cNvSpPr>
            <a:spLocks/>
          </p:cNvSpPr>
          <p:nvPr/>
        </p:nvSpPr>
        <p:spPr bwMode="auto">
          <a:xfrm>
            <a:off x="1025898" y="1784626"/>
            <a:ext cx="452029" cy="364293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9878329-B663-47D9-B0DD-0FF54601E615}"/>
              </a:ext>
            </a:extLst>
          </p:cNvPr>
          <p:cNvSpPr/>
          <p:nvPr/>
        </p:nvSpPr>
        <p:spPr>
          <a:xfrm>
            <a:off x="1038318" y="1849445"/>
            <a:ext cx="299560" cy="196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spc="-150" dirty="0"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600" b="1" spc="-1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="" xmlns:a16="http://schemas.microsoft.com/office/drawing/2014/main" id="{7DBB341A-C6AB-4D47-B523-F2CDED017FE8}"/>
              </a:ext>
            </a:extLst>
          </p:cNvPr>
          <p:cNvSpPr txBox="1"/>
          <p:nvPr/>
        </p:nvSpPr>
        <p:spPr>
          <a:xfrm>
            <a:off x="1055144" y="2172985"/>
            <a:ext cx="2079685" cy="22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沟通的核心是让心连接，其基础是自我倾听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语言是窗户，否则，它们是墙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改变谈话和聆听的方式，不再条件反射式的反应，用心用情体察、感受和表达愿望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="" xmlns:a16="http://schemas.microsoft.com/office/drawing/2014/main" id="{A67C7DF5-F249-4055-BDBB-6C1841B9BA1C}"/>
              </a:ext>
            </a:extLst>
          </p:cNvPr>
          <p:cNvSpPr txBox="1"/>
          <p:nvPr/>
        </p:nvSpPr>
        <p:spPr>
          <a:xfrm>
            <a:off x="1428844" y="1824917"/>
            <a:ext cx="1813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沟通目的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7A8AAB9D-5678-4898-A7E1-2B64C5A2A17D}"/>
              </a:ext>
            </a:extLst>
          </p:cNvPr>
          <p:cNvSpPr>
            <a:spLocks/>
          </p:cNvSpPr>
          <p:nvPr/>
        </p:nvSpPr>
        <p:spPr bwMode="auto">
          <a:xfrm>
            <a:off x="3627041" y="1635645"/>
            <a:ext cx="2196773" cy="3289726"/>
          </a:xfrm>
          <a:custGeom>
            <a:avLst/>
            <a:gdLst/>
            <a:ahLst/>
            <a:cxnLst/>
            <a:rect l="l" t="t" r="r" b="b"/>
            <a:pathLst>
              <a:path w="1620180" h="3192123">
                <a:moveTo>
                  <a:pt x="175619" y="98"/>
                </a:moveTo>
                <a:cubicBezTo>
                  <a:pt x="189197" y="-316"/>
                  <a:pt x="203071" y="565"/>
                  <a:pt x="217047" y="2846"/>
                </a:cubicBezTo>
                <a:lnTo>
                  <a:pt x="1498868" y="213511"/>
                </a:lnTo>
                <a:cubicBezTo>
                  <a:pt x="1566467" y="224396"/>
                  <a:pt x="1620180" y="281064"/>
                  <a:pt x="1620180" y="346377"/>
                </a:cubicBezTo>
                <a:lnTo>
                  <a:pt x="1620180" y="792725"/>
                </a:lnTo>
                <a:lnTo>
                  <a:pt x="1620180" y="2187291"/>
                </a:lnTo>
                <a:lnTo>
                  <a:pt x="1620180" y="2633639"/>
                </a:lnTo>
                <a:cubicBezTo>
                  <a:pt x="1620180" y="2702473"/>
                  <a:pt x="1571582" y="2746975"/>
                  <a:pt x="1519330" y="2763944"/>
                </a:cubicBezTo>
                <a:lnTo>
                  <a:pt x="250299" y="3181111"/>
                </a:lnTo>
                <a:cubicBezTo>
                  <a:pt x="126428" y="3221771"/>
                  <a:pt x="0" y="3144613"/>
                  <a:pt x="0" y="3035439"/>
                </a:cubicBezTo>
                <a:lnTo>
                  <a:pt x="0" y="2589091"/>
                </a:lnTo>
                <a:lnTo>
                  <a:pt x="0" y="608633"/>
                </a:lnTo>
                <a:lnTo>
                  <a:pt x="0" y="162285"/>
                </a:lnTo>
                <a:cubicBezTo>
                  <a:pt x="0" y="69279"/>
                  <a:pt x="80571" y="2991"/>
                  <a:pt x="175619" y="98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5">
            <a:extLst>
              <a:ext uri="{FF2B5EF4-FFF2-40B4-BE49-F238E27FC236}">
                <a16:creationId xmlns="" xmlns:a16="http://schemas.microsoft.com/office/drawing/2014/main" id="{0F5A48C9-C21F-4074-997A-B2A2D6B26181}"/>
              </a:ext>
            </a:extLst>
          </p:cNvPr>
          <p:cNvSpPr>
            <a:spLocks/>
          </p:cNvSpPr>
          <p:nvPr/>
        </p:nvSpPr>
        <p:spPr bwMode="auto">
          <a:xfrm>
            <a:off x="3627041" y="1775409"/>
            <a:ext cx="452029" cy="364293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9E5C002-7339-4913-B483-AFF510B7B19A}"/>
              </a:ext>
            </a:extLst>
          </p:cNvPr>
          <p:cNvSpPr/>
          <p:nvPr/>
        </p:nvSpPr>
        <p:spPr>
          <a:xfrm>
            <a:off x="3671814" y="1859321"/>
            <a:ext cx="299560" cy="196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spc="-150" dirty="0"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600" b="1" spc="-1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="" xmlns:a16="http://schemas.microsoft.com/office/drawing/2014/main" id="{82DC2D03-D9DA-48AD-BC5D-86FD4B8A3F5E}"/>
              </a:ext>
            </a:extLst>
          </p:cNvPr>
          <p:cNvSpPr txBox="1"/>
          <p:nvPr/>
        </p:nvSpPr>
        <p:spPr>
          <a:xfrm>
            <a:off x="3676533" y="2172985"/>
            <a:ext cx="2058587" cy="199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黄金定律：你希望别人怎么对你，你就怎么先对别人（己所不欲，勿施于人）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白金定律：别人希望你怎么对他，你就怎么对他（价值在于被需要）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="" xmlns:a16="http://schemas.microsoft.com/office/drawing/2014/main" id="{1E4EC59E-D3A8-49AD-8063-03973CCEF509}"/>
              </a:ext>
            </a:extLst>
          </p:cNvPr>
          <p:cNvSpPr txBox="1"/>
          <p:nvPr/>
        </p:nvSpPr>
        <p:spPr>
          <a:xfrm>
            <a:off x="4010525" y="1832656"/>
            <a:ext cx="1813289" cy="24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标题关键字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3AB20A0F-6072-4F12-8818-9B745834193F}"/>
              </a:ext>
            </a:extLst>
          </p:cNvPr>
          <p:cNvSpPr>
            <a:spLocks/>
          </p:cNvSpPr>
          <p:nvPr/>
        </p:nvSpPr>
        <p:spPr bwMode="auto">
          <a:xfrm>
            <a:off x="6228184" y="1635646"/>
            <a:ext cx="2379253" cy="3289726"/>
          </a:xfrm>
          <a:custGeom>
            <a:avLst/>
            <a:gdLst/>
            <a:ahLst/>
            <a:cxnLst/>
            <a:rect l="l" t="t" r="r" b="b"/>
            <a:pathLst>
              <a:path w="1620180" h="3192123">
                <a:moveTo>
                  <a:pt x="175619" y="98"/>
                </a:moveTo>
                <a:cubicBezTo>
                  <a:pt x="189197" y="-316"/>
                  <a:pt x="203071" y="565"/>
                  <a:pt x="217047" y="2846"/>
                </a:cubicBezTo>
                <a:lnTo>
                  <a:pt x="1498868" y="213511"/>
                </a:lnTo>
                <a:cubicBezTo>
                  <a:pt x="1566467" y="224396"/>
                  <a:pt x="1620180" y="281064"/>
                  <a:pt x="1620180" y="346377"/>
                </a:cubicBezTo>
                <a:lnTo>
                  <a:pt x="1620180" y="792725"/>
                </a:lnTo>
                <a:lnTo>
                  <a:pt x="1620180" y="2187291"/>
                </a:lnTo>
                <a:lnTo>
                  <a:pt x="1620180" y="2633639"/>
                </a:lnTo>
                <a:cubicBezTo>
                  <a:pt x="1620180" y="2702473"/>
                  <a:pt x="1571582" y="2746975"/>
                  <a:pt x="1519330" y="2763944"/>
                </a:cubicBezTo>
                <a:lnTo>
                  <a:pt x="250299" y="3181111"/>
                </a:lnTo>
                <a:cubicBezTo>
                  <a:pt x="126428" y="3221771"/>
                  <a:pt x="0" y="3144613"/>
                  <a:pt x="0" y="3035439"/>
                </a:cubicBezTo>
                <a:lnTo>
                  <a:pt x="0" y="2589091"/>
                </a:lnTo>
                <a:lnTo>
                  <a:pt x="0" y="608633"/>
                </a:lnTo>
                <a:lnTo>
                  <a:pt x="0" y="162285"/>
                </a:lnTo>
                <a:cubicBezTo>
                  <a:pt x="0" y="69279"/>
                  <a:pt x="80571" y="2991"/>
                  <a:pt x="175619" y="9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5">
            <a:extLst>
              <a:ext uri="{FF2B5EF4-FFF2-40B4-BE49-F238E27FC236}">
                <a16:creationId xmlns="" xmlns:a16="http://schemas.microsoft.com/office/drawing/2014/main" id="{38F5E8D6-253C-47B8-953E-47A9B333B78C}"/>
              </a:ext>
            </a:extLst>
          </p:cNvPr>
          <p:cNvSpPr>
            <a:spLocks/>
          </p:cNvSpPr>
          <p:nvPr/>
        </p:nvSpPr>
        <p:spPr bwMode="auto">
          <a:xfrm>
            <a:off x="6228184" y="1775410"/>
            <a:ext cx="452029" cy="364293"/>
          </a:xfrm>
          <a:custGeom>
            <a:avLst/>
            <a:gdLst>
              <a:gd name="T0" fmla="*/ 232 w 913"/>
              <a:gd name="T1" fmla="*/ 1362 h 1362"/>
              <a:gd name="T2" fmla="*/ 0 w 913"/>
              <a:gd name="T3" fmla="*/ 1322 h 1362"/>
              <a:gd name="T4" fmla="*/ 0 w 913"/>
              <a:gd name="T5" fmla="*/ 40 h 1362"/>
              <a:gd name="T6" fmla="*/ 232 w 913"/>
              <a:gd name="T7" fmla="*/ 0 h 1362"/>
              <a:gd name="T8" fmla="*/ 913 w 913"/>
              <a:gd name="T9" fmla="*/ 681 h 1362"/>
              <a:gd name="T10" fmla="*/ 232 w 913"/>
              <a:gd name="T11" fmla="*/ 1362 h 1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1362">
                <a:moveTo>
                  <a:pt x="232" y="1362"/>
                </a:moveTo>
                <a:cubicBezTo>
                  <a:pt x="150" y="1362"/>
                  <a:pt x="72" y="1348"/>
                  <a:pt x="0" y="1322"/>
                </a:cubicBezTo>
                <a:lnTo>
                  <a:pt x="0" y="40"/>
                </a:lnTo>
                <a:cubicBezTo>
                  <a:pt x="72" y="14"/>
                  <a:pt x="150" y="0"/>
                  <a:pt x="232" y="0"/>
                </a:cubicBezTo>
                <a:cubicBezTo>
                  <a:pt x="608" y="0"/>
                  <a:pt x="913" y="305"/>
                  <a:pt x="913" y="681"/>
                </a:cubicBezTo>
                <a:cubicBezTo>
                  <a:pt x="913" y="1057"/>
                  <a:pt x="608" y="1362"/>
                  <a:pt x="232" y="136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021DE84-EB1B-4D58-9638-A8842E2B6BB2}"/>
              </a:ext>
            </a:extLst>
          </p:cNvPr>
          <p:cNvSpPr/>
          <p:nvPr/>
        </p:nvSpPr>
        <p:spPr>
          <a:xfrm>
            <a:off x="6272957" y="1859322"/>
            <a:ext cx="299560" cy="1962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600" b="1" spc="-150" dirty="0"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600" b="1" spc="-1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="" xmlns:a16="http://schemas.microsoft.com/office/drawing/2014/main" id="{53D68A5E-7E20-483B-A990-0805AA311398}"/>
              </a:ext>
            </a:extLst>
          </p:cNvPr>
          <p:cNvSpPr txBox="1"/>
          <p:nvPr/>
        </p:nvSpPr>
        <p:spPr>
          <a:xfrm>
            <a:off x="6300560" y="2175862"/>
            <a:ext cx="2306877" cy="255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敬重、敬畏。敬者礼也，让、谦、卑。登高必自卑、行远必自谦孟子“有礼者敬人。敬人者，人恒敬之”。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82563" lvl="1" indent="-182563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习总书记“真实亲诚”核心便是“敬”字。“一带一路”中“五通”里的“民心相通”追求的就是“文化融合”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="" xmlns:a16="http://schemas.microsoft.com/office/drawing/2014/main" id="{3ECDF17E-7044-43F8-BA0A-A7AAEEEDB777}"/>
              </a:ext>
            </a:extLst>
          </p:cNvPr>
          <p:cNvSpPr txBox="1"/>
          <p:nvPr/>
        </p:nvSpPr>
        <p:spPr>
          <a:xfrm>
            <a:off x="6611668" y="1832656"/>
            <a:ext cx="1813289" cy="245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bg2"/>
                </a:solidFill>
                <a:latin typeface="微软雅黑" pitchFamily="34" charset="-122"/>
                <a:ea typeface="微软雅黑" pitchFamily="34" charset="-122"/>
              </a:rPr>
              <a:t>标题关键字</a:t>
            </a:r>
          </a:p>
        </p:txBody>
      </p:sp>
      <p:sp>
        <p:nvSpPr>
          <p:cNvPr id="21" name="TextBox 34">
            <a:extLst>
              <a:ext uri="{FF2B5EF4-FFF2-40B4-BE49-F238E27FC236}">
                <a16:creationId xmlns="" xmlns:a16="http://schemas.microsoft.com/office/drawing/2014/main" id="{347EA476-6AC6-409F-B63D-E49E009B6E96}"/>
              </a:ext>
            </a:extLst>
          </p:cNvPr>
          <p:cNvSpPr txBox="1"/>
          <p:nvPr/>
        </p:nvSpPr>
        <p:spPr>
          <a:xfrm>
            <a:off x="434742" y="914017"/>
            <a:ext cx="825205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527175" indent="-1527175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应对策略：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endParaRPr lang="en-US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7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63906ED9-A376-4DE5-B84F-748912FB0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93B2DAD8-AFCC-43AB-B8B7-464D43C5A342}"/>
              </a:ext>
            </a:extLst>
          </p:cNvPr>
          <p:cNvGrpSpPr/>
          <p:nvPr/>
        </p:nvGrpSpPr>
        <p:grpSpPr>
          <a:xfrm>
            <a:off x="462394" y="1207413"/>
            <a:ext cx="3503612" cy="2109489"/>
            <a:chOff x="1042988" y="2273002"/>
            <a:chExt cx="3503612" cy="1309688"/>
          </a:xfrm>
        </p:grpSpPr>
        <p:sp>
          <p:nvSpPr>
            <p:cNvPr id="4" name="Freeform 7">
              <a:extLst>
                <a:ext uri="{FF2B5EF4-FFF2-40B4-BE49-F238E27FC236}">
                  <a16:creationId xmlns="" xmlns:a16="http://schemas.microsoft.com/office/drawing/2014/main" id="{3E4695C9-88FB-4AD4-842C-1CA2D4894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TextBox 53">
              <a:extLst>
                <a:ext uri="{FF2B5EF4-FFF2-40B4-BE49-F238E27FC236}">
                  <a16:creationId xmlns="" xmlns:a16="http://schemas.microsoft.com/office/drawing/2014/main" id="{E7487216-902F-42CB-99F2-F6ED9529F1B7}"/>
                </a:ext>
              </a:extLst>
            </p:cNvPr>
            <p:cNvSpPr txBox="1"/>
            <p:nvPr/>
          </p:nvSpPr>
          <p:spPr>
            <a:xfrm>
              <a:off x="1692013" y="2387788"/>
              <a:ext cx="2088231" cy="481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在海外打造有品牌的“珍珠项链”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B2CF9D0A-F08F-48D9-BBEC-91B3DAE9333B}"/>
                </a:ext>
              </a:extLst>
            </p:cNvPr>
            <p:cNvSpPr/>
            <p:nvPr/>
          </p:nvSpPr>
          <p:spPr>
            <a:xfrm>
              <a:off x="1123832" y="248009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E7FB3BF3-53D7-4B98-8F3D-092CA16E028F}"/>
              </a:ext>
            </a:extLst>
          </p:cNvPr>
          <p:cNvGrpSpPr/>
          <p:nvPr/>
        </p:nvGrpSpPr>
        <p:grpSpPr>
          <a:xfrm>
            <a:off x="450767" y="2717270"/>
            <a:ext cx="3503612" cy="2109490"/>
            <a:chOff x="1042988" y="3331865"/>
            <a:chExt cx="3503612" cy="1309688"/>
          </a:xfrm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C5697F89-F9E1-4819-8D96-6D809AF1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TextBox 57">
              <a:extLst>
                <a:ext uri="{FF2B5EF4-FFF2-40B4-BE49-F238E27FC236}">
                  <a16:creationId xmlns="" xmlns:a16="http://schemas.microsoft.com/office/drawing/2014/main" id="{602FE3B1-3774-476D-ADF7-EBF8C3EA57C9}"/>
                </a:ext>
              </a:extLst>
            </p:cNvPr>
            <p:cNvSpPr txBox="1"/>
            <p:nvPr/>
          </p:nvSpPr>
          <p:spPr>
            <a:xfrm>
              <a:off x="1689380" y="3361485"/>
              <a:ext cx="2610745" cy="72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indent="0" algn="l">
                <a:lnSpc>
                  <a:spcPct val="150000"/>
                </a:lnSpc>
                <a:buFontTx/>
                <a:buNone/>
              </a:pPr>
              <a:r>
                <a:rPr lang="en-US" altLang="zh-CN" sz="1200" dirty="0"/>
                <a:t> </a:t>
              </a:r>
              <a:r>
                <a:rPr lang="zh-CN" altLang="en-US" sz="1200" dirty="0"/>
                <a:t>参与构建“人类命运的共同体”（</a:t>
              </a:r>
              <a:r>
                <a:rPr lang="en-US" altLang="zh-CN" sz="1200" dirty="0"/>
                <a:t> a community of shared future for humanity </a:t>
              </a:r>
              <a:r>
                <a:rPr lang="zh-CN" altLang="en-US" sz="1200" dirty="0"/>
                <a:t>）实现中华民族的伟大复兴！</a:t>
              </a:r>
              <a:endParaRPr lang="en-US" altLang="zh-CN" sz="12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7FEB5F23-5DCC-44E7-8FA4-61E1A3D03303}"/>
                </a:ext>
              </a:extLst>
            </p:cNvPr>
            <p:cNvSpPr/>
            <p:nvPr/>
          </p:nvSpPr>
          <p:spPr>
            <a:xfrm>
              <a:off x="1135459" y="3534479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AE8D80F-10E1-47FB-9AF5-463700BE0DBC}"/>
              </a:ext>
            </a:extLst>
          </p:cNvPr>
          <p:cNvGrpSpPr/>
          <p:nvPr/>
        </p:nvGrpSpPr>
        <p:grpSpPr>
          <a:xfrm>
            <a:off x="5220072" y="1203598"/>
            <a:ext cx="3503612" cy="2090890"/>
            <a:chOff x="4635500" y="1720552"/>
            <a:chExt cx="3503612" cy="1309688"/>
          </a:xfrm>
        </p:grpSpPr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51268C8B-DC35-4BAA-8DFE-F1CDFCEF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TextBox 61">
              <a:extLst>
                <a:ext uri="{FF2B5EF4-FFF2-40B4-BE49-F238E27FC236}">
                  <a16:creationId xmlns="" xmlns:a16="http://schemas.microsoft.com/office/drawing/2014/main" id="{8D581118-FAF7-4CF9-B293-22A7084EA568}"/>
                </a:ext>
              </a:extLst>
            </p:cNvPr>
            <p:cNvSpPr txBox="1"/>
            <p:nvPr/>
          </p:nvSpPr>
          <p:spPr>
            <a:xfrm>
              <a:off x="5740247" y="1804251"/>
              <a:ext cx="2088231" cy="48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200000"/>
                </a:lnSpc>
              </a:pPr>
              <a:r>
                <a:rPr lang="zh-CN" altLang="zh-CN" sz="1200" dirty="0"/>
                <a:t>平等互利、公平合理、国际惯例等</a:t>
              </a:r>
              <a:endParaRPr lang="zh-CN" altLang="en-US" sz="12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B49F35C6-B422-4247-9A65-8B61238FA719}"/>
                </a:ext>
              </a:extLst>
            </p:cNvPr>
            <p:cNvSpPr/>
            <p:nvPr/>
          </p:nvSpPr>
          <p:spPr>
            <a:xfrm>
              <a:off x="5116065" y="192896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FF1E3262-41FE-47E6-A9CA-4DE897034883}"/>
              </a:ext>
            </a:extLst>
          </p:cNvPr>
          <p:cNvGrpSpPr/>
          <p:nvPr/>
        </p:nvGrpSpPr>
        <p:grpSpPr>
          <a:xfrm>
            <a:off x="5177313" y="2788931"/>
            <a:ext cx="3503612" cy="2090890"/>
            <a:chOff x="4635500" y="2781002"/>
            <a:chExt cx="3503612" cy="1309688"/>
          </a:xfrm>
        </p:grpSpPr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43714125-B324-429A-9971-E2950C42C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TextBox 65">
              <a:extLst>
                <a:ext uri="{FF2B5EF4-FFF2-40B4-BE49-F238E27FC236}">
                  <a16:creationId xmlns="" xmlns:a16="http://schemas.microsoft.com/office/drawing/2014/main" id="{FAB7489D-04C2-4F82-B027-66C0508AF0A2}"/>
                </a:ext>
              </a:extLst>
            </p:cNvPr>
            <p:cNvSpPr txBox="1"/>
            <p:nvPr/>
          </p:nvSpPr>
          <p:spPr>
            <a:xfrm>
              <a:off x="5747085" y="2852752"/>
              <a:ext cx="2296355" cy="5579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lvl="1"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关注合同条款的方方面面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(Do the right Thing right the first time)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魔鬼总在细节中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B99ED2F3-2F5F-46DB-8918-7F76986EA455}"/>
                </a:ext>
              </a:extLst>
            </p:cNvPr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9" name="圆角矩形 10">
            <a:extLst>
              <a:ext uri="{FF2B5EF4-FFF2-40B4-BE49-F238E27FC236}">
                <a16:creationId xmlns="" xmlns:a16="http://schemas.microsoft.com/office/drawing/2014/main" id="{EA1B3EDA-BCEF-4A11-B4AA-72D9856A98B4}"/>
              </a:ext>
            </a:extLst>
          </p:cNvPr>
          <p:cNvSpPr/>
          <p:nvPr/>
        </p:nvSpPr>
        <p:spPr>
          <a:xfrm>
            <a:off x="4124110" y="1207413"/>
            <a:ext cx="926231" cy="3672408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20">
            <a:extLst>
              <a:ext uri="{FF2B5EF4-FFF2-40B4-BE49-F238E27FC236}">
                <a16:creationId xmlns="" xmlns:a16="http://schemas.microsoft.com/office/drawing/2014/main" id="{B30421AC-F80E-44C0-9A97-B72FE94FBD6B}"/>
              </a:ext>
            </a:extLst>
          </p:cNvPr>
          <p:cNvSpPr txBox="1"/>
          <p:nvPr/>
        </p:nvSpPr>
        <p:spPr>
          <a:xfrm>
            <a:off x="4284929" y="1402443"/>
            <a:ext cx="615553" cy="3333361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国际化经营的实践</a:t>
            </a:r>
          </a:p>
        </p:txBody>
      </p:sp>
    </p:spTree>
    <p:extLst>
      <p:ext uri="{BB962C8B-B14F-4D97-AF65-F5344CB8AC3E}">
        <p14:creationId xmlns:p14="http://schemas.microsoft.com/office/powerpoint/2010/main" val="1306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524501A8-5130-474B-A9DA-B94D1170C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2" name="Freeform 2">
            <a:extLst>
              <a:ext uri="{FF2B5EF4-FFF2-40B4-BE49-F238E27FC236}">
                <a16:creationId xmlns="" xmlns:a16="http://schemas.microsoft.com/office/drawing/2014/main" id="{ACEE78FA-9A57-4BE5-B63E-84509158C7B3}"/>
              </a:ext>
            </a:extLst>
          </p:cNvPr>
          <p:cNvSpPr>
            <a:spLocks/>
          </p:cNvSpPr>
          <p:nvPr/>
        </p:nvSpPr>
        <p:spPr bwMode="auto">
          <a:xfrm>
            <a:off x="557993" y="915566"/>
            <a:ext cx="1277703" cy="3830042"/>
          </a:xfrm>
          <a:custGeom>
            <a:avLst/>
            <a:gdLst>
              <a:gd name="T0" fmla="*/ 0 w 1414"/>
              <a:gd name="T1" fmla="*/ 2147483646 h 2410"/>
              <a:gd name="T2" fmla="*/ 2147483646 w 1414"/>
              <a:gd name="T3" fmla="*/ 0 h 2410"/>
              <a:gd name="T4" fmla="*/ 2147483646 w 1414"/>
              <a:gd name="T5" fmla="*/ 2147483646 h 2410"/>
              <a:gd name="T6" fmla="*/ 2147483646 w 1414"/>
              <a:gd name="T7" fmla="*/ 2147483646 h 2410"/>
              <a:gd name="T8" fmla="*/ 0 w 1414"/>
              <a:gd name="T9" fmla="*/ 214748364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  <a:gd name="connsiteX0" fmla="*/ 0 w 9322"/>
              <a:gd name="connsiteY0" fmla="*/ 2192 h 10000"/>
              <a:gd name="connsiteX1" fmla="*/ 2215 w 9322"/>
              <a:gd name="connsiteY1" fmla="*/ 0 h 10000"/>
              <a:gd name="connsiteX2" fmla="*/ 9322 w 9322"/>
              <a:gd name="connsiteY2" fmla="*/ 8 h 10000"/>
              <a:gd name="connsiteX3" fmla="*/ 9301 w 9322"/>
              <a:gd name="connsiteY3" fmla="*/ 10000 h 10000"/>
              <a:gd name="connsiteX4" fmla="*/ 0 w 9322"/>
              <a:gd name="connsiteY4" fmla="*/ 219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2" h="10000">
                <a:moveTo>
                  <a:pt x="0" y="2192"/>
                </a:moveTo>
                <a:lnTo>
                  <a:pt x="2215" y="0"/>
                </a:lnTo>
                <a:lnTo>
                  <a:pt x="9322" y="8"/>
                </a:lnTo>
                <a:cubicBezTo>
                  <a:pt x="9315" y="3339"/>
                  <a:pt x="9308" y="6669"/>
                  <a:pt x="9301" y="10000"/>
                </a:cubicBezTo>
                <a:lnTo>
                  <a:pt x="0" y="2192"/>
                </a:lnTo>
                <a:close/>
              </a:path>
            </a:pathLst>
          </a:custGeom>
          <a:solidFill>
            <a:srgbClr val="92D05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="" xmlns:a16="http://schemas.microsoft.com/office/drawing/2014/main" id="{294725E4-7040-4D61-98E6-59BF221A50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20556" y="915566"/>
            <a:ext cx="6766244" cy="3825875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144000" rIns="216000" bIns="72000"/>
          <a:lstStyle>
            <a:lvl1pPr marL="190500" indent="-19050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要有家国情怀和奉献精神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建立自我、追求无我，成就自我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客户第一、员工第二、股东第三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价值（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Value)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、远景（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Vision)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、使命（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Mission)</a:t>
            </a:r>
          </a:p>
          <a:p>
            <a:pPr marL="342900" indent="-342900"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敬重（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Respect);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敬畏 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Revere)</a:t>
            </a:r>
          </a:p>
          <a:p>
            <a:pPr marL="265113" indent="-265113" algn="just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292929"/>
              </a:buClr>
              <a:buNone/>
            </a:pPr>
            <a:endParaRPr lang="en-GB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F663AF3A-4B43-430E-B97E-D9D7E0304575}"/>
              </a:ext>
            </a:extLst>
          </p:cNvPr>
          <p:cNvGrpSpPr/>
          <p:nvPr/>
        </p:nvGrpSpPr>
        <p:grpSpPr>
          <a:xfrm>
            <a:off x="472752" y="1275606"/>
            <a:ext cx="1008111" cy="1008112"/>
            <a:chOff x="827585" y="1203598"/>
            <a:chExt cx="1008111" cy="1008112"/>
          </a:xfrm>
        </p:grpSpPr>
        <p:sp>
          <p:nvSpPr>
            <p:cNvPr id="3" name="Freeform 27">
              <a:extLst>
                <a:ext uri="{FF2B5EF4-FFF2-40B4-BE49-F238E27FC236}">
                  <a16:creationId xmlns="" xmlns:a16="http://schemas.microsoft.com/office/drawing/2014/main" id="{CC38AEB9-A06F-47AD-8BFB-039CE84C64D0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966" y="1698215"/>
              <a:ext cx="508061" cy="513495"/>
            </a:xfrm>
            <a:custGeom>
              <a:avLst/>
              <a:gdLst>
                <a:gd name="T0" fmla="*/ 0 w 1424"/>
                <a:gd name="T1" fmla="*/ 0 h 1437"/>
                <a:gd name="T2" fmla="*/ 2147483646 w 1424"/>
                <a:gd name="T3" fmla="*/ 2147483646 h 1437"/>
                <a:gd name="T4" fmla="*/ 2147483646 w 1424"/>
                <a:gd name="T5" fmla="*/ 0 h 1437"/>
                <a:gd name="T6" fmla="*/ 0 w 1424"/>
                <a:gd name="T7" fmla="*/ 0 h 14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7"/>
                <a:gd name="T14" fmla="*/ 1424 w 1424"/>
                <a:gd name="T15" fmla="*/ 1437 h 14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7">
                  <a:moveTo>
                    <a:pt x="0" y="0"/>
                  </a:moveTo>
                  <a:cubicBezTo>
                    <a:pt x="0" y="793"/>
                    <a:pt x="637" y="1437"/>
                    <a:pt x="1424" y="1437"/>
                  </a:cubicBezTo>
                  <a:cubicBezTo>
                    <a:pt x="1424" y="0"/>
                    <a:pt x="1424" y="0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31">
              <a:extLst>
                <a:ext uri="{FF2B5EF4-FFF2-40B4-BE49-F238E27FC236}">
                  <a16:creationId xmlns="" xmlns:a16="http://schemas.microsoft.com/office/drawing/2014/main" id="{8C9168BE-BAE0-4122-9A9E-66120551E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4120" y="1699725"/>
              <a:ext cx="501576" cy="511985"/>
            </a:xfrm>
            <a:custGeom>
              <a:avLst/>
              <a:gdLst>
                <a:gd name="T0" fmla="*/ 0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0 h 1438"/>
                <a:gd name="T6" fmla="*/ 0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0" y="0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787" y="1438"/>
                    <a:pt x="1424" y="794"/>
                    <a:pt x="1424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="" xmlns:a16="http://schemas.microsoft.com/office/drawing/2014/main" id="{C2279118-3FD5-4D51-A902-BECFE932BFB8}"/>
                </a:ext>
              </a:extLst>
            </p:cNvPr>
            <p:cNvSpPr>
              <a:spLocks/>
            </p:cNvSpPr>
            <p:nvPr/>
          </p:nvSpPr>
          <p:spPr bwMode="gray">
            <a:xfrm>
              <a:off x="1332975" y="1204353"/>
              <a:ext cx="502721" cy="494239"/>
            </a:xfrm>
            <a:custGeom>
              <a:avLst/>
              <a:gdLst>
                <a:gd name="T0" fmla="*/ 2147483646 w 1424"/>
                <a:gd name="T1" fmla="*/ 2147483646 h 1438"/>
                <a:gd name="T2" fmla="*/ 0 w 1424"/>
                <a:gd name="T3" fmla="*/ 0 h 1438"/>
                <a:gd name="T4" fmla="*/ 0 w 1424"/>
                <a:gd name="T5" fmla="*/ 2147483646 h 1438"/>
                <a:gd name="T6" fmla="*/ 2147483646 w 1424"/>
                <a:gd name="T7" fmla="*/ 2147483646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1438"/>
                  </a:moveTo>
                  <a:cubicBezTo>
                    <a:pt x="1424" y="644"/>
                    <a:pt x="787" y="0"/>
                    <a:pt x="0" y="0"/>
                  </a:cubicBezTo>
                  <a:cubicBezTo>
                    <a:pt x="0" y="1438"/>
                    <a:pt x="0" y="1438"/>
                    <a:pt x="0" y="1438"/>
                  </a:cubicBezTo>
                  <a:lnTo>
                    <a:pt x="1424" y="1438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 45">
              <a:extLst>
                <a:ext uri="{FF2B5EF4-FFF2-40B4-BE49-F238E27FC236}">
                  <a16:creationId xmlns="" xmlns:a16="http://schemas.microsoft.com/office/drawing/2014/main" id="{9CE285A7-2DBA-40F9-9530-2900D0A1A9A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7585" y="1203598"/>
              <a:ext cx="505772" cy="496127"/>
            </a:xfrm>
            <a:custGeom>
              <a:avLst/>
              <a:gdLst>
                <a:gd name="T0" fmla="*/ 2147483646 w 1424"/>
                <a:gd name="T1" fmla="*/ 0 h 1438"/>
                <a:gd name="T2" fmla="*/ 0 w 1424"/>
                <a:gd name="T3" fmla="*/ 2147483646 h 1438"/>
                <a:gd name="T4" fmla="*/ 2147483646 w 1424"/>
                <a:gd name="T5" fmla="*/ 2147483646 h 1438"/>
                <a:gd name="T6" fmla="*/ 2147483646 w 1424"/>
                <a:gd name="T7" fmla="*/ 0 h 14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4"/>
                <a:gd name="T13" fmla="*/ 0 h 1438"/>
                <a:gd name="T14" fmla="*/ 1424 w 1424"/>
                <a:gd name="T15" fmla="*/ 1438 h 14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4" h="1438">
                  <a:moveTo>
                    <a:pt x="1424" y="0"/>
                  </a:moveTo>
                  <a:cubicBezTo>
                    <a:pt x="638" y="0"/>
                    <a:pt x="0" y="644"/>
                    <a:pt x="0" y="1438"/>
                  </a:cubicBezTo>
                  <a:cubicBezTo>
                    <a:pt x="1424" y="1438"/>
                    <a:pt x="1424" y="1438"/>
                    <a:pt x="1424" y="1438"/>
                  </a:cubicBezTo>
                  <a:lnTo>
                    <a:pt x="1424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/>
                </a:gs>
                <a:gs pos="50000">
                  <a:srgbClr val="ECECEC"/>
                </a:gs>
                <a:gs pos="100000">
                  <a:srgbClr val="BFBFBF"/>
                </a:gs>
              </a:gsLst>
              <a:lin ang="5400000" scaled="1"/>
            </a:gra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</a:pPr>
              <a:endParaRPr lang="zh-CN" altLang="en-US" ker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78DE15DA-5304-4636-96D0-B39C66999E4F}"/>
              </a:ext>
            </a:extLst>
          </p:cNvPr>
          <p:cNvSpPr/>
          <p:nvPr/>
        </p:nvSpPr>
        <p:spPr>
          <a:xfrm>
            <a:off x="649209" y="1455993"/>
            <a:ext cx="655197" cy="647338"/>
          </a:xfrm>
          <a:prstGeom prst="ellipse">
            <a:avLst/>
          </a:prstGeom>
          <a:gradFill rotWithShape="1">
            <a:gsLst>
              <a:gs pos="0">
                <a:srgbClr val="4C7013"/>
              </a:gs>
              <a:gs pos="100000">
                <a:srgbClr val="8BA266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="" xmlns:a16="http://schemas.microsoft.com/office/drawing/2014/main" id="{3F9560A4-D480-45E0-8304-42E69E86E3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358" y="1594996"/>
            <a:ext cx="33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01688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801688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kern="0" noProof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kumimoji="0" lang="en-US" altLang="zh-CN" sz="12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WordArt 20">
            <a:extLst>
              <a:ext uri="{FF2B5EF4-FFF2-40B4-BE49-F238E27FC236}">
                <a16:creationId xmlns="" xmlns:a16="http://schemas.microsoft.com/office/drawing/2014/main" id="{48DC864C-0188-4E25-AEC9-B5E321F3CAE7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8656247">
            <a:off x="623876" y="1480986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  势</a:t>
            </a:r>
          </a:p>
        </p:txBody>
      </p:sp>
      <p:sp>
        <p:nvSpPr>
          <p:cNvPr id="38" name="WordArt 20">
            <a:extLst>
              <a:ext uri="{FF2B5EF4-FFF2-40B4-BE49-F238E27FC236}">
                <a16:creationId xmlns="" xmlns:a16="http://schemas.microsoft.com/office/drawing/2014/main" id="{A07986F9-02B2-4838-929D-DD56232A13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2899483">
            <a:off x="1100373" y="148925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  道</a:t>
            </a:r>
          </a:p>
        </p:txBody>
      </p:sp>
      <p:sp>
        <p:nvSpPr>
          <p:cNvPr id="39" name="WordArt 20">
            <a:extLst>
              <a:ext uri="{FF2B5EF4-FFF2-40B4-BE49-F238E27FC236}">
                <a16:creationId xmlns="" xmlns:a16="http://schemas.microsoft.com/office/drawing/2014/main" id="{B7223A87-92EB-4B69-97E7-7FFFAD53CC19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7953385">
            <a:off x="1113254" y="1933707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  术</a:t>
            </a:r>
          </a:p>
        </p:txBody>
      </p:sp>
      <p:sp>
        <p:nvSpPr>
          <p:cNvPr id="40" name="WordArt 20">
            <a:extLst>
              <a:ext uri="{FF2B5EF4-FFF2-40B4-BE49-F238E27FC236}">
                <a16:creationId xmlns="" xmlns:a16="http://schemas.microsoft.com/office/drawing/2014/main" id="{F0A2E574-BF17-4AD9-AED9-CD0B8D908683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 rot="14029055">
            <a:off x="611141" y="1943325"/>
            <a:ext cx="229823" cy="1185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2646832"/>
              </a:avLst>
            </a:prstTxWarp>
          </a:bodyPr>
          <a:lstStyle/>
          <a:p>
            <a:pPr algn="ctr"/>
            <a:r>
              <a:rPr lang="zh-CN" altLang="en-US" sz="1000" kern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  心</a:t>
            </a:r>
          </a:p>
        </p:txBody>
      </p:sp>
    </p:spTree>
    <p:extLst>
      <p:ext uri="{BB962C8B-B14F-4D97-AF65-F5344CB8AC3E}">
        <p14:creationId xmlns:p14="http://schemas.microsoft.com/office/powerpoint/2010/main" val="929176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DF79CFC8-4A8D-49B6-9ADC-91EB2DE49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EA27245-A60E-4EDC-B923-07EC9749E4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55726"/>
            <a:ext cx="4176464" cy="278777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="" xmlns:a16="http://schemas.microsoft.com/office/drawing/2014/main" id="{5C3E1C0F-82A5-4711-A308-C9C69E0F14E3}"/>
              </a:ext>
            </a:extLst>
          </p:cNvPr>
          <p:cNvSpPr>
            <a:spLocks/>
          </p:cNvSpPr>
          <p:nvPr/>
        </p:nvSpPr>
        <p:spPr bwMode="auto">
          <a:xfrm>
            <a:off x="5729113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Oval 13">
            <a:extLst>
              <a:ext uri="{FF2B5EF4-FFF2-40B4-BE49-F238E27FC236}">
                <a16:creationId xmlns="" xmlns:a16="http://schemas.microsoft.com/office/drawing/2014/main" id="{F4D3F6BC-1804-4A47-8158-BCB475D81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387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="" xmlns:a16="http://schemas.microsoft.com/office/drawing/2014/main" id="{F044FA35-9032-40C5-991D-FA80E64D5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377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2748448A-844D-4762-BA55-155CD4CFB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387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="" xmlns:a16="http://schemas.microsoft.com/office/drawing/2014/main" id="{07537D55-68F0-4FAA-B63E-F2D52B41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377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24">
            <a:extLst>
              <a:ext uri="{FF2B5EF4-FFF2-40B4-BE49-F238E27FC236}">
                <a16:creationId xmlns="" xmlns:a16="http://schemas.microsoft.com/office/drawing/2014/main" id="{0E612355-1C26-420C-836B-8A598B02B5BB}"/>
              </a:ext>
            </a:extLst>
          </p:cNvPr>
          <p:cNvSpPr txBox="1"/>
          <p:nvPr/>
        </p:nvSpPr>
        <p:spPr>
          <a:xfrm>
            <a:off x="7555804" y="1226820"/>
            <a:ext cx="12646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人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="" xmlns:a16="http://schemas.microsoft.com/office/drawing/2014/main" id="{1AE8DC13-786D-4DB6-8A37-1EC302181351}"/>
              </a:ext>
            </a:extLst>
          </p:cNvPr>
          <p:cNvSpPr txBox="1"/>
          <p:nvPr/>
        </p:nvSpPr>
        <p:spPr>
          <a:xfrm>
            <a:off x="4644008" y="2057401"/>
            <a:ext cx="7699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自然人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="" xmlns:a16="http://schemas.microsoft.com/office/drawing/2014/main" id="{4810BBB0-7B6E-407C-A491-407F1436CCB8}"/>
              </a:ext>
            </a:extLst>
          </p:cNvPr>
          <p:cNvSpPr txBox="1"/>
          <p:nvPr/>
        </p:nvSpPr>
        <p:spPr>
          <a:xfrm>
            <a:off x="7555804" y="2994662"/>
            <a:ext cx="8326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法人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="" xmlns:a16="http://schemas.microsoft.com/office/drawing/2014/main" id="{5906B135-3A78-4506-B781-30A53F7CC29B}"/>
              </a:ext>
            </a:extLst>
          </p:cNvPr>
          <p:cNvSpPr txBox="1"/>
          <p:nvPr/>
        </p:nvSpPr>
        <p:spPr>
          <a:xfrm>
            <a:off x="4377696" y="3825242"/>
            <a:ext cx="1036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社会人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="" xmlns:a16="http://schemas.microsoft.com/office/drawing/2014/main" id="{9B0A6557-3DD2-46F4-B4A3-6BE012965A1D}"/>
              </a:ext>
            </a:extLst>
          </p:cNvPr>
          <p:cNvSpPr>
            <a:spLocks noEditPoints="1"/>
          </p:cNvSpPr>
          <p:nvPr/>
        </p:nvSpPr>
        <p:spPr bwMode="auto">
          <a:xfrm>
            <a:off x="6918862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94FEEBF2-AC4E-43E1-A0C3-6B01D3BBB8FD}"/>
              </a:ext>
            </a:extLst>
          </p:cNvPr>
          <p:cNvGrpSpPr/>
          <p:nvPr/>
        </p:nvGrpSpPr>
        <p:grpSpPr>
          <a:xfrm>
            <a:off x="5695778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77421882-1633-4B08-A7C2-6E4087A721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="" xmlns:a16="http://schemas.microsoft.com/office/drawing/2014/main" id="{DDCF9533-5EC4-439F-ADA4-7388AC72F7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="" xmlns:a16="http://schemas.microsoft.com/office/drawing/2014/main" id="{D110F4D0-686A-4E2F-ADCB-E3FEBE78429A}"/>
              </a:ext>
            </a:extLst>
          </p:cNvPr>
          <p:cNvSpPr>
            <a:spLocks/>
          </p:cNvSpPr>
          <p:nvPr/>
        </p:nvSpPr>
        <p:spPr bwMode="auto">
          <a:xfrm>
            <a:off x="6923283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>
            <a:extLst>
              <a:ext uri="{FF2B5EF4-FFF2-40B4-BE49-F238E27FC236}">
                <a16:creationId xmlns="" xmlns:a16="http://schemas.microsoft.com/office/drawing/2014/main" id="{7CC17146-1CCC-44C0-9D7F-B138E0944D95}"/>
              </a:ext>
            </a:extLst>
          </p:cNvPr>
          <p:cNvSpPr>
            <a:spLocks/>
          </p:cNvSpPr>
          <p:nvPr/>
        </p:nvSpPr>
        <p:spPr bwMode="auto">
          <a:xfrm>
            <a:off x="5624341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KSO_Shape">
            <a:extLst>
              <a:ext uri="{FF2B5EF4-FFF2-40B4-BE49-F238E27FC236}">
                <a16:creationId xmlns="" xmlns:a16="http://schemas.microsoft.com/office/drawing/2014/main" id="{68017D7D-B217-4309-B860-99E9C2C37299}"/>
              </a:ext>
            </a:extLst>
          </p:cNvPr>
          <p:cNvSpPr>
            <a:spLocks/>
          </p:cNvSpPr>
          <p:nvPr/>
        </p:nvSpPr>
        <p:spPr bwMode="auto">
          <a:xfrm>
            <a:off x="6682041" y="4105146"/>
            <a:ext cx="83798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endParaRPr lang="zh-CN" altLang="en-US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="" xmlns:a16="http://schemas.microsoft.com/office/drawing/2014/main" id="{0D330D84-CF81-40D2-BB23-5A1EB21AD4A8}"/>
              </a:ext>
            </a:extLst>
          </p:cNvPr>
          <p:cNvSpPr txBox="1"/>
          <p:nvPr/>
        </p:nvSpPr>
        <p:spPr>
          <a:xfrm>
            <a:off x="7326033" y="4609059"/>
            <a:ext cx="129216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社会责任与义务</a:t>
            </a:r>
          </a:p>
        </p:txBody>
      </p:sp>
    </p:spTree>
    <p:extLst>
      <p:ext uri="{BB962C8B-B14F-4D97-AF65-F5344CB8AC3E}">
        <p14:creationId xmlns:p14="http://schemas.microsoft.com/office/powerpoint/2010/main" val="15318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2" grpId="0"/>
      <p:bldP spid="14" grpId="0"/>
      <p:bldP spid="16" grpId="0"/>
      <p:bldP spid="17" grpId="0" animBg="1"/>
      <p:bldP spid="21" grpId="0" animBg="1"/>
      <p:bldP spid="22" grpId="0" animBg="1"/>
      <p:bldP spid="23" grpId="0" animBg="1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20538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008087" y="3001943"/>
            <a:ext cx="352119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我们要怎么做？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9"/>
          <p:cNvSpPr txBox="1"/>
          <p:nvPr/>
        </p:nvSpPr>
        <p:spPr>
          <a:xfrm>
            <a:off x="3909040" y="3810838"/>
            <a:ext cx="1971389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国际商务谈判的体会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69A9A334-85C4-4FAB-B924-619C7DA0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5073-A55C-4F3C-8D7B-130473455D17}" type="slidenum">
              <a:rPr lang="zh-CN" altLang="en-US" smtClean="0"/>
              <a:pPr>
                <a:defRPr/>
              </a:pPr>
              <a:t>35</a:t>
            </a:fld>
            <a:endParaRPr lang="zh-CN" altLang="en-US"/>
          </a:p>
        </p:txBody>
      </p:sp>
      <p:sp>
        <p:nvSpPr>
          <p:cNvPr id="14" name="KSO_Shape">
            <a:extLst>
              <a:ext uri="{FF2B5EF4-FFF2-40B4-BE49-F238E27FC236}">
                <a16:creationId xmlns="" xmlns:a16="http://schemas.microsoft.com/office/drawing/2014/main" id="{908A9F48-AE9D-4F00-91CF-A65E248560CE}"/>
              </a:ext>
            </a:extLst>
          </p:cNvPr>
          <p:cNvSpPr>
            <a:spLocks/>
          </p:cNvSpPr>
          <p:nvPr/>
        </p:nvSpPr>
        <p:spPr bwMode="auto">
          <a:xfrm>
            <a:off x="4211959" y="1913643"/>
            <a:ext cx="720080" cy="573454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1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3">
            <a:extLst>
              <a:ext uri="{FF2B5EF4-FFF2-40B4-BE49-F238E27FC236}">
                <a16:creationId xmlns="" xmlns:a16="http://schemas.microsoft.com/office/drawing/2014/main" id="{197F641B-5FA0-4C09-A410-5E2473B997A9}"/>
              </a:ext>
            </a:extLst>
          </p:cNvPr>
          <p:cNvSpPr>
            <a:spLocks/>
          </p:cNvSpPr>
          <p:nvPr/>
        </p:nvSpPr>
        <p:spPr bwMode="auto">
          <a:xfrm>
            <a:off x="683568" y="2834638"/>
            <a:ext cx="4032448" cy="2113375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4FE6A4CB-4067-4AD4-980B-33B06B6F5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EDC13817-CA36-470A-96D2-C83B45772DCC}"/>
              </a:ext>
            </a:extLst>
          </p:cNvPr>
          <p:cNvSpPr txBox="1"/>
          <p:nvPr/>
        </p:nvSpPr>
        <p:spPr>
          <a:xfrm>
            <a:off x="395536" y="843558"/>
            <a:ext cx="82089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国际商务谈判的体会</a:t>
            </a:r>
            <a:endParaRPr lang="en-US" altLang="zh-CN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1">
            <a:extLst>
              <a:ext uri="{FF2B5EF4-FFF2-40B4-BE49-F238E27FC236}">
                <a16:creationId xmlns="" xmlns:a16="http://schemas.microsoft.com/office/drawing/2014/main" id="{C47925A4-EA06-43B9-8025-86FFF7EBAF06}"/>
              </a:ext>
            </a:extLst>
          </p:cNvPr>
          <p:cNvSpPr/>
          <p:nvPr/>
        </p:nvSpPr>
        <p:spPr>
          <a:xfrm>
            <a:off x="2411760" y="1327893"/>
            <a:ext cx="5861616" cy="131659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="" xmlns:a16="http://schemas.microsoft.com/office/drawing/2014/main" id="{ACFC0362-CE13-4B0D-8C1B-6CE56C69629C}"/>
              </a:ext>
            </a:extLst>
          </p:cNvPr>
          <p:cNvSpPr/>
          <p:nvPr/>
        </p:nvSpPr>
        <p:spPr>
          <a:xfrm>
            <a:off x="656293" y="1327893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1">
            <a:extLst>
              <a:ext uri="{FF2B5EF4-FFF2-40B4-BE49-F238E27FC236}">
                <a16:creationId xmlns="" xmlns:a16="http://schemas.microsoft.com/office/drawing/2014/main" id="{A7A31ED5-5584-43F2-BC14-23BC1BABF2B8}"/>
              </a:ext>
            </a:extLst>
          </p:cNvPr>
          <p:cNvSpPr txBox="1"/>
          <p:nvPr/>
        </p:nvSpPr>
        <p:spPr>
          <a:xfrm>
            <a:off x="3203848" y="1573661"/>
            <a:ext cx="413896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要善于营造竞争氛围，更要体现</a:t>
            </a: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648BC3C-BEE2-43CC-87B7-01A191122E1B}"/>
              </a:ext>
            </a:extLst>
          </p:cNvPr>
          <p:cNvSpPr/>
          <p:nvPr/>
        </p:nvSpPr>
        <p:spPr>
          <a:xfrm>
            <a:off x="3096289" y="1880984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公平公正、相互尊重</a:t>
            </a:r>
          </a:p>
        </p:txBody>
      </p:sp>
      <p:sp>
        <p:nvSpPr>
          <p:cNvPr id="8" name="椭圆 22">
            <a:extLst>
              <a:ext uri="{FF2B5EF4-FFF2-40B4-BE49-F238E27FC236}">
                <a16:creationId xmlns="" xmlns:a16="http://schemas.microsoft.com/office/drawing/2014/main" id="{A45E6768-CBFE-4A4D-9AE6-D66DDF530E2D}"/>
              </a:ext>
            </a:extLst>
          </p:cNvPr>
          <p:cNvSpPr/>
          <p:nvPr/>
        </p:nvSpPr>
        <p:spPr>
          <a:xfrm>
            <a:off x="1806332" y="3113266"/>
            <a:ext cx="1730320" cy="16335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22">
            <a:extLst>
              <a:ext uri="{FF2B5EF4-FFF2-40B4-BE49-F238E27FC236}">
                <a16:creationId xmlns="" xmlns:a16="http://schemas.microsoft.com/office/drawing/2014/main" id="{808F489B-C785-4EDB-A8B9-1C7EB049CF20}"/>
              </a:ext>
            </a:extLst>
          </p:cNvPr>
          <p:cNvSpPr/>
          <p:nvPr/>
        </p:nvSpPr>
        <p:spPr>
          <a:xfrm>
            <a:off x="1839700" y="3145193"/>
            <a:ext cx="1663583" cy="15696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7C65383-3B88-444A-BFD6-B99614A2BB70}"/>
              </a:ext>
            </a:extLst>
          </p:cNvPr>
          <p:cNvSpPr txBox="1"/>
          <p:nvPr/>
        </p:nvSpPr>
        <p:spPr>
          <a:xfrm>
            <a:off x="2288339" y="3577202"/>
            <a:ext cx="1047576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商务谈判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关注要素</a:t>
            </a: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右箭头 26">
            <a:extLst>
              <a:ext uri="{FF2B5EF4-FFF2-40B4-BE49-F238E27FC236}">
                <a16:creationId xmlns="" xmlns:a16="http://schemas.microsoft.com/office/drawing/2014/main" id="{FD2CF9FB-BA5B-491B-A621-5BEA6EB1D5C9}"/>
              </a:ext>
            </a:extLst>
          </p:cNvPr>
          <p:cNvSpPr/>
          <p:nvPr/>
        </p:nvSpPr>
        <p:spPr>
          <a:xfrm flipH="1">
            <a:off x="3570020" y="3082332"/>
            <a:ext cx="857964" cy="289272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5" name="TextBox 27">
            <a:extLst>
              <a:ext uri="{FF2B5EF4-FFF2-40B4-BE49-F238E27FC236}">
                <a16:creationId xmlns="" xmlns:a16="http://schemas.microsoft.com/office/drawing/2014/main" id="{60C1EDCD-9371-4A8A-ABF2-6CA4A97D1D81}"/>
              </a:ext>
            </a:extLst>
          </p:cNvPr>
          <p:cNvSpPr txBox="1"/>
          <p:nvPr/>
        </p:nvSpPr>
        <p:spPr>
          <a:xfrm flipH="1">
            <a:off x="3791018" y="3142329"/>
            <a:ext cx="602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产业</a:t>
            </a:r>
          </a:p>
        </p:txBody>
      </p:sp>
      <p:sp>
        <p:nvSpPr>
          <p:cNvPr id="26" name="右箭头 28">
            <a:extLst>
              <a:ext uri="{FF2B5EF4-FFF2-40B4-BE49-F238E27FC236}">
                <a16:creationId xmlns="" xmlns:a16="http://schemas.microsoft.com/office/drawing/2014/main" id="{DB2FFC92-49AB-44F9-A791-A05F159850AB}"/>
              </a:ext>
            </a:extLst>
          </p:cNvPr>
          <p:cNvSpPr/>
          <p:nvPr/>
        </p:nvSpPr>
        <p:spPr>
          <a:xfrm flipH="1">
            <a:off x="3570020" y="3421925"/>
            <a:ext cx="857964" cy="289272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7" name="右箭头 29">
            <a:extLst>
              <a:ext uri="{FF2B5EF4-FFF2-40B4-BE49-F238E27FC236}">
                <a16:creationId xmlns="" xmlns:a16="http://schemas.microsoft.com/office/drawing/2014/main" id="{9C437BC5-2711-43D6-B1B1-B160BC0F1EDB}"/>
              </a:ext>
            </a:extLst>
          </p:cNvPr>
          <p:cNvSpPr/>
          <p:nvPr/>
        </p:nvSpPr>
        <p:spPr>
          <a:xfrm flipH="1">
            <a:off x="3570020" y="3761517"/>
            <a:ext cx="857964" cy="289272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8" name="右箭头 30">
            <a:extLst>
              <a:ext uri="{FF2B5EF4-FFF2-40B4-BE49-F238E27FC236}">
                <a16:creationId xmlns="" xmlns:a16="http://schemas.microsoft.com/office/drawing/2014/main" id="{8BD9412E-42FC-438D-8E80-2C2054FD637A}"/>
              </a:ext>
            </a:extLst>
          </p:cNvPr>
          <p:cNvSpPr/>
          <p:nvPr/>
        </p:nvSpPr>
        <p:spPr>
          <a:xfrm flipH="1">
            <a:off x="3570020" y="4101110"/>
            <a:ext cx="857964" cy="289272"/>
          </a:xfrm>
          <a:prstGeom prst="rightArrow">
            <a:avLst>
              <a:gd name="adj1" fmla="val 72792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9" name="右箭头 31">
            <a:extLst>
              <a:ext uri="{FF2B5EF4-FFF2-40B4-BE49-F238E27FC236}">
                <a16:creationId xmlns="" xmlns:a16="http://schemas.microsoft.com/office/drawing/2014/main" id="{AF0B86E9-36D2-43E6-8BFE-3AEB3D5C2092}"/>
              </a:ext>
            </a:extLst>
          </p:cNvPr>
          <p:cNvSpPr/>
          <p:nvPr/>
        </p:nvSpPr>
        <p:spPr>
          <a:xfrm flipH="1">
            <a:off x="3570020" y="4440702"/>
            <a:ext cx="857964" cy="289272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0" name="TextBox 32">
            <a:extLst>
              <a:ext uri="{FF2B5EF4-FFF2-40B4-BE49-F238E27FC236}">
                <a16:creationId xmlns="" xmlns:a16="http://schemas.microsoft.com/office/drawing/2014/main" id="{9E67D927-A2A7-48DF-A8B8-03CC91115FD2}"/>
              </a:ext>
            </a:extLst>
          </p:cNvPr>
          <p:cNvSpPr txBox="1"/>
          <p:nvPr/>
        </p:nvSpPr>
        <p:spPr>
          <a:xfrm flipH="1">
            <a:off x="3791018" y="3463642"/>
            <a:ext cx="602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行业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="" xmlns:a16="http://schemas.microsoft.com/office/drawing/2014/main" id="{E7084CB1-925D-43E2-872A-69667C35D8B3}"/>
              </a:ext>
            </a:extLst>
          </p:cNvPr>
          <p:cNvSpPr txBox="1"/>
          <p:nvPr/>
        </p:nvSpPr>
        <p:spPr>
          <a:xfrm flipH="1">
            <a:off x="3791018" y="3822034"/>
            <a:ext cx="602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历史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="" xmlns:a16="http://schemas.microsoft.com/office/drawing/2014/main" id="{6A29CDB7-AA83-45D0-AA59-AE39885DF491}"/>
              </a:ext>
            </a:extLst>
          </p:cNvPr>
          <p:cNvSpPr txBox="1"/>
          <p:nvPr/>
        </p:nvSpPr>
        <p:spPr>
          <a:xfrm flipH="1">
            <a:off x="3791018" y="4161107"/>
            <a:ext cx="602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现状</a:t>
            </a:r>
          </a:p>
        </p:txBody>
      </p:sp>
      <p:sp>
        <p:nvSpPr>
          <p:cNvPr id="33" name="TextBox 35">
            <a:extLst>
              <a:ext uri="{FF2B5EF4-FFF2-40B4-BE49-F238E27FC236}">
                <a16:creationId xmlns="" xmlns:a16="http://schemas.microsoft.com/office/drawing/2014/main" id="{377D2BD7-EC17-4424-8E18-1900D34625EF}"/>
              </a:ext>
            </a:extLst>
          </p:cNvPr>
          <p:cNvSpPr txBox="1"/>
          <p:nvPr/>
        </p:nvSpPr>
        <p:spPr>
          <a:xfrm flipH="1">
            <a:off x="3791018" y="4500699"/>
            <a:ext cx="6027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未来</a:t>
            </a:r>
          </a:p>
        </p:txBody>
      </p:sp>
      <p:sp>
        <p:nvSpPr>
          <p:cNvPr id="36" name="右箭头 2">
            <a:extLst>
              <a:ext uri="{FF2B5EF4-FFF2-40B4-BE49-F238E27FC236}">
                <a16:creationId xmlns="" xmlns:a16="http://schemas.microsoft.com/office/drawing/2014/main" id="{7CE495C0-B07D-44F4-B4E4-7A704D8ED434}"/>
              </a:ext>
            </a:extLst>
          </p:cNvPr>
          <p:cNvSpPr/>
          <p:nvPr/>
        </p:nvSpPr>
        <p:spPr>
          <a:xfrm>
            <a:off x="899592" y="3113266"/>
            <a:ext cx="827508" cy="286793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7" name="TextBox 4">
            <a:extLst>
              <a:ext uri="{FF2B5EF4-FFF2-40B4-BE49-F238E27FC236}">
                <a16:creationId xmlns="" xmlns:a16="http://schemas.microsoft.com/office/drawing/2014/main" id="{490F2CC2-A874-41B2-9E7F-3CA43DB279A6}"/>
              </a:ext>
            </a:extLst>
          </p:cNvPr>
          <p:cNvSpPr txBox="1"/>
          <p:nvPr/>
        </p:nvSpPr>
        <p:spPr>
          <a:xfrm>
            <a:off x="930342" y="3172023"/>
            <a:ext cx="5813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政治</a:t>
            </a:r>
          </a:p>
        </p:txBody>
      </p:sp>
      <p:sp>
        <p:nvSpPr>
          <p:cNvPr id="38" name="右箭头 11">
            <a:extLst>
              <a:ext uri="{FF2B5EF4-FFF2-40B4-BE49-F238E27FC236}">
                <a16:creationId xmlns="" xmlns:a16="http://schemas.microsoft.com/office/drawing/2014/main" id="{DD79DCC4-7742-495A-BB04-479043C9C27C}"/>
              </a:ext>
            </a:extLst>
          </p:cNvPr>
          <p:cNvSpPr/>
          <p:nvPr/>
        </p:nvSpPr>
        <p:spPr>
          <a:xfrm>
            <a:off x="899592" y="3449949"/>
            <a:ext cx="827508" cy="286793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39" name="右箭头 13">
            <a:extLst>
              <a:ext uri="{FF2B5EF4-FFF2-40B4-BE49-F238E27FC236}">
                <a16:creationId xmlns="" xmlns:a16="http://schemas.microsoft.com/office/drawing/2014/main" id="{575C6546-E552-4207-9B14-9D52CCE897AC}"/>
              </a:ext>
            </a:extLst>
          </p:cNvPr>
          <p:cNvSpPr/>
          <p:nvPr/>
        </p:nvSpPr>
        <p:spPr>
          <a:xfrm>
            <a:off x="899592" y="3786631"/>
            <a:ext cx="827508" cy="286793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40" name="右箭头 15">
            <a:extLst>
              <a:ext uri="{FF2B5EF4-FFF2-40B4-BE49-F238E27FC236}">
                <a16:creationId xmlns="" xmlns:a16="http://schemas.microsoft.com/office/drawing/2014/main" id="{63100F35-F2A9-4450-8FBD-5201F7547BE6}"/>
              </a:ext>
            </a:extLst>
          </p:cNvPr>
          <p:cNvSpPr/>
          <p:nvPr/>
        </p:nvSpPr>
        <p:spPr>
          <a:xfrm>
            <a:off x="899592" y="4123314"/>
            <a:ext cx="827508" cy="286793"/>
          </a:xfrm>
          <a:prstGeom prst="rightArrow">
            <a:avLst>
              <a:gd name="adj1" fmla="val 72792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41" name="右箭头 17">
            <a:extLst>
              <a:ext uri="{FF2B5EF4-FFF2-40B4-BE49-F238E27FC236}">
                <a16:creationId xmlns="" xmlns:a16="http://schemas.microsoft.com/office/drawing/2014/main" id="{E5E54C07-9359-4639-8472-47672BBFC310}"/>
              </a:ext>
            </a:extLst>
          </p:cNvPr>
          <p:cNvSpPr/>
          <p:nvPr/>
        </p:nvSpPr>
        <p:spPr>
          <a:xfrm>
            <a:off x="899592" y="4459996"/>
            <a:ext cx="827508" cy="286793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42" name="TextBox 22">
            <a:extLst>
              <a:ext uri="{FF2B5EF4-FFF2-40B4-BE49-F238E27FC236}">
                <a16:creationId xmlns="" xmlns:a16="http://schemas.microsoft.com/office/drawing/2014/main" id="{E9B9C891-8DD1-415F-9A11-4C57C8682064}"/>
              </a:ext>
            </a:extLst>
          </p:cNvPr>
          <p:cNvSpPr txBox="1"/>
          <p:nvPr/>
        </p:nvSpPr>
        <p:spPr>
          <a:xfrm>
            <a:off x="944966" y="3501008"/>
            <a:ext cx="5813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经济</a:t>
            </a:r>
          </a:p>
        </p:txBody>
      </p:sp>
      <p:sp>
        <p:nvSpPr>
          <p:cNvPr id="43" name="TextBox 23">
            <a:extLst>
              <a:ext uri="{FF2B5EF4-FFF2-40B4-BE49-F238E27FC236}">
                <a16:creationId xmlns="" xmlns:a16="http://schemas.microsoft.com/office/drawing/2014/main" id="{13BDB935-06B0-472E-8373-10BDED5571C3}"/>
              </a:ext>
            </a:extLst>
          </p:cNvPr>
          <p:cNvSpPr txBox="1"/>
          <p:nvPr/>
        </p:nvSpPr>
        <p:spPr>
          <a:xfrm>
            <a:off x="944966" y="3845388"/>
            <a:ext cx="5813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科技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="" xmlns:a16="http://schemas.microsoft.com/office/drawing/2014/main" id="{C0E4B3B9-321E-42C2-BA26-346C2178C319}"/>
              </a:ext>
            </a:extLst>
          </p:cNvPr>
          <p:cNvSpPr txBox="1"/>
          <p:nvPr/>
        </p:nvSpPr>
        <p:spPr>
          <a:xfrm>
            <a:off x="930342" y="4177923"/>
            <a:ext cx="5813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文化</a:t>
            </a:r>
          </a:p>
        </p:txBody>
      </p:sp>
      <p:sp>
        <p:nvSpPr>
          <p:cNvPr id="45" name="TextBox 25">
            <a:extLst>
              <a:ext uri="{FF2B5EF4-FFF2-40B4-BE49-F238E27FC236}">
                <a16:creationId xmlns="" xmlns:a16="http://schemas.microsoft.com/office/drawing/2014/main" id="{E2C7F7D2-5F1E-46BC-A4B1-FCA4084213D6}"/>
              </a:ext>
            </a:extLst>
          </p:cNvPr>
          <p:cNvSpPr txBox="1"/>
          <p:nvPr/>
        </p:nvSpPr>
        <p:spPr>
          <a:xfrm>
            <a:off x="944966" y="4518753"/>
            <a:ext cx="58135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社会</a:t>
            </a:r>
          </a:p>
        </p:txBody>
      </p:sp>
      <p:sp>
        <p:nvSpPr>
          <p:cNvPr id="51" name="Freeform 12">
            <a:extLst>
              <a:ext uri="{FF2B5EF4-FFF2-40B4-BE49-F238E27FC236}">
                <a16:creationId xmlns="" xmlns:a16="http://schemas.microsoft.com/office/drawing/2014/main" id="{1ED4A081-81D8-4C4C-A33D-F2EAFC44286A}"/>
              </a:ext>
            </a:extLst>
          </p:cNvPr>
          <p:cNvSpPr>
            <a:spLocks/>
          </p:cNvSpPr>
          <p:nvPr/>
        </p:nvSpPr>
        <p:spPr bwMode="auto">
          <a:xfrm>
            <a:off x="4904667" y="2834638"/>
            <a:ext cx="3500058" cy="207411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52" name="TextBox 71">
            <a:extLst>
              <a:ext uri="{FF2B5EF4-FFF2-40B4-BE49-F238E27FC236}">
                <a16:creationId xmlns="" xmlns:a16="http://schemas.microsoft.com/office/drawing/2014/main" id="{41EEBDEA-127C-48B2-B277-27422E5C5E3E}"/>
              </a:ext>
            </a:extLst>
          </p:cNvPr>
          <p:cNvSpPr txBox="1"/>
          <p:nvPr/>
        </p:nvSpPr>
        <p:spPr>
          <a:xfrm>
            <a:off x="5243740" y="3244985"/>
            <a:ext cx="294765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必须牢记：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="" xmlns:a16="http://schemas.microsoft.com/office/drawing/2014/main" id="{7B900AB5-A4DE-4EF5-93D3-E3701BF3F5CA}"/>
              </a:ext>
            </a:extLst>
          </p:cNvPr>
          <p:cNvSpPr/>
          <p:nvPr/>
        </p:nvSpPr>
        <p:spPr>
          <a:xfrm>
            <a:off x="5062729" y="3599166"/>
            <a:ext cx="3017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i="1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你必须在两个战场同时作战！</a:t>
            </a:r>
          </a:p>
        </p:txBody>
      </p:sp>
    </p:spTree>
    <p:extLst>
      <p:ext uri="{BB962C8B-B14F-4D97-AF65-F5344CB8AC3E}">
        <p14:creationId xmlns:p14="http://schemas.microsoft.com/office/powerpoint/2010/main" val="30898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  <p:bldP spid="4" grpId="0" animBg="1"/>
      <p:bldP spid="5" grpId="0" animBg="1"/>
      <p:bldP spid="6" grpId="0"/>
      <p:bldP spid="51" grpId="0" animBg="1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13">
            <a:extLst>
              <a:ext uri="{FF2B5EF4-FFF2-40B4-BE49-F238E27FC236}">
                <a16:creationId xmlns="" xmlns:a16="http://schemas.microsoft.com/office/drawing/2014/main" id="{197F641B-5FA0-4C09-A410-5E2473B997A9}"/>
              </a:ext>
            </a:extLst>
          </p:cNvPr>
          <p:cNvSpPr>
            <a:spLocks/>
          </p:cNvSpPr>
          <p:nvPr/>
        </p:nvSpPr>
        <p:spPr bwMode="auto">
          <a:xfrm>
            <a:off x="990431" y="3046188"/>
            <a:ext cx="7128792" cy="1522333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4FE6A4CB-4067-4AD4-980B-33B06B6F5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EDC13817-CA36-470A-96D2-C83B45772DCC}"/>
              </a:ext>
            </a:extLst>
          </p:cNvPr>
          <p:cNvSpPr txBox="1"/>
          <p:nvPr/>
        </p:nvSpPr>
        <p:spPr>
          <a:xfrm>
            <a:off x="395536" y="843558"/>
            <a:ext cx="82089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国际商务谈判的体会</a:t>
            </a:r>
            <a:endParaRPr lang="en-US" altLang="zh-CN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1">
            <a:extLst>
              <a:ext uri="{FF2B5EF4-FFF2-40B4-BE49-F238E27FC236}">
                <a16:creationId xmlns="" xmlns:a16="http://schemas.microsoft.com/office/drawing/2014/main" id="{C47925A4-EA06-43B9-8025-86FFF7EBAF06}"/>
              </a:ext>
            </a:extLst>
          </p:cNvPr>
          <p:cNvSpPr/>
          <p:nvPr/>
        </p:nvSpPr>
        <p:spPr>
          <a:xfrm>
            <a:off x="2411760" y="1327893"/>
            <a:ext cx="5861616" cy="131659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="" xmlns:a16="http://schemas.microsoft.com/office/drawing/2014/main" id="{ACFC0362-CE13-4B0D-8C1B-6CE56C69629C}"/>
              </a:ext>
            </a:extLst>
          </p:cNvPr>
          <p:cNvSpPr/>
          <p:nvPr/>
        </p:nvSpPr>
        <p:spPr>
          <a:xfrm>
            <a:off x="656293" y="1327893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1">
            <a:extLst>
              <a:ext uri="{FF2B5EF4-FFF2-40B4-BE49-F238E27FC236}">
                <a16:creationId xmlns="" xmlns:a16="http://schemas.microsoft.com/office/drawing/2014/main" id="{A7A31ED5-5584-43F2-BC14-23BC1BABF2B8}"/>
              </a:ext>
            </a:extLst>
          </p:cNvPr>
          <p:cNvSpPr txBox="1"/>
          <p:nvPr/>
        </p:nvSpPr>
        <p:spPr>
          <a:xfrm>
            <a:off x="3131840" y="1482008"/>
            <a:ext cx="4638100" cy="11618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目的：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58775" algn="just" eaLnBrk="1" hangingPunct="1">
              <a:lnSpc>
                <a:spcPct val="15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在何种条件和价格下，得到所需产品、技术和服务；并从此建立长期稳定的合作关系</a:t>
            </a: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71">
            <a:extLst>
              <a:ext uri="{FF2B5EF4-FFF2-40B4-BE49-F238E27FC236}">
                <a16:creationId xmlns="" xmlns:a16="http://schemas.microsoft.com/office/drawing/2014/main" id="{41EEBDEA-127C-48B2-B277-27422E5C5E3E}"/>
              </a:ext>
            </a:extLst>
          </p:cNvPr>
          <p:cNvSpPr txBox="1"/>
          <p:nvPr/>
        </p:nvSpPr>
        <p:spPr>
          <a:xfrm>
            <a:off x="1331640" y="3435846"/>
            <a:ext cx="6336704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58775"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做一个项目，成就一个精品工程，结识一批朋友，培养一支队伍，发展一个产业，拓展一片市场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pPr algn="just">
              <a:lnSpc>
                <a:spcPts val="15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9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/>
      <p:bldP spid="4" grpId="0" animBg="1"/>
      <p:bldP spid="5" grpId="0" animBg="1"/>
      <p:bldP spid="6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2F291B1-5224-4B5A-A046-B7798B4BC842}"/>
              </a:ext>
            </a:extLst>
          </p:cNvPr>
          <p:cNvSpPr/>
          <p:nvPr/>
        </p:nvSpPr>
        <p:spPr>
          <a:xfrm>
            <a:off x="656292" y="2772816"/>
            <a:ext cx="7617083" cy="21525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4FE6A4CB-4067-4AD4-980B-33B06B6F5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TextBox 34">
            <a:extLst>
              <a:ext uri="{FF2B5EF4-FFF2-40B4-BE49-F238E27FC236}">
                <a16:creationId xmlns="" xmlns:a16="http://schemas.microsoft.com/office/drawing/2014/main" id="{EDC13817-CA36-470A-96D2-C83B45772DCC}"/>
              </a:ext>
            </a:extLst>
          </p:cNvPr>
          <p:cNvSpPr txBox="1"/>
          <p:nvPr/>
        </p:nvSpPr>
        <p:spPr>
          <a:xfrm>
            <a:off x="395536" y="843558"/>
            <a:ext cx="82089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国际商务谈判的体会</a:t>
            </a:r>
            <a:endParaRPr lang="en-US" altLang="zh-CN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1">
            <a:extLst>
              <a:ext uri="{FF2B5EF4-FFF2-40B4-BE49-F238E27FC236}">
                <a16:creationId xmlns="" xmlns:a16="http://schemas.microsoft.com/office/drawing/2014/main" id="{C47925A4-EA06-43B9-8025-86FFF7EBAF06}"/>
              </a:ext>
            </a:extLst>
          </p:cNvPr>
          <p:cNvSpPr/>
          <p:nvPr/>
        </p:nvSpPr>
        <p:spPr>
          <a:xfrm>
            <a:off x="2411760" y="1327893"/>
            <a:ext cx="5861616" cy="131659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="" xmlns:a16="http://schemas.microsoft.com/office/drawing/2014/main" id="{ACFC0362-CE13-4B0D-8C1B-6CE56C69629C}"/>
              </a:ext>
            </a:extLst>
          </p:cNvPr>
          <p:cNvSpPr/>
          <p:nvPr/>
        </p:nvSpPr>
        <p:spPr>
          <a:xfrm>
            <a:off x="656293" y="1327893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71">
            <a:extLst>
              <a:ext uri="{FF2B5EF4-FFF2-40B4-BE49-F238E27FC236}">
                <a16:creationId xmlns="" xmlns:a16="http://schemas.microsoft.com/office/drawing/2014/main" id="{A7A31ED5-5584-43F2-BC14-23BC1BABF2B8}"/>
              </a:ext>
            </a:extLst>
          </p:cNvPr>
          <p:cNvSpPr txBox="1"/>
          <p:nvPr/>
        </p:nvSpPr>
        <p:spPr>
          <a:xfrm>
            <a:off x="3131840" y="1676737"/>
            <a:ext cx="463810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谈判是协商，不是竞技比赛，不必唇枪舌剑，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无需你死我活， 实现互利共赢。</a:t>
            </a:r>
            <a:endParaRPr lang="en-US" altLang="zh-CN" sz="1400" b="1" dirty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TextBox 71">
            <a:extLst>
              <a:ext uri="{FF2B5EF4-FFF2-40B4-BE49-F238E27FC236}">
                <a16:creationId xmlns="" xmlns:a16="http://schemas.microsoft.com/office/drawing/2014/main" id="{41EEBDEA-127C-48B2-B277-27422E5C5E3E}"/>
              </a:ext>
            </a:extLst>
          </p:cNvPr>
          <p:cNvSpPr txBox="1"/>
          <p:nvPr/>
        </p:nvSpPr>
        <p:spPr>
          <a:xfrm>
            <a:off x="888177" y="2931790"/>
            <a:ext cx="6913102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什么是“</a:t>
            </a:r>
            <a:r>
              <a:rPr lang="zh-CN" altLang="en-US" sz="1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共赢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”？：实现共同的价值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algn="just"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algn="just"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algn="just">
              <a:lnSpc>
                <a:spcPct val="1500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358775" algn="just"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要坚持原则、底线，要有</a:t>
            </a:r>
            <a:r>
              <a:rPr lang="zh-CN" altLang="en-US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妥协精神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、让步行为和折中方案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ts val="1500"/>
              </a:lnSpc>
            </a:pP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五边形 10">
            <a:extLst>
              <a:ext uri="{FF2B5EF4-FFF2-40B4-BE49-F238E27FC236}">
                <a16:creationId xmlns="" xmlns:a16="http://schemas.microsoft.com/office/drawing/2014/main" id="{32CA72F1-7D78-442E-9931-8E8A45AA6A7F}"/>
              </a:ext>
            </a:extLst>
          </p:cNvPr>
          <p:cNvSpPr/>
          <p:nvPr/>
        </p:nvSpPr>
        <p:spPr>
          <a:xfrm>
            <a:off x="865006" y="3391287"/>
            <a:ext cx="1717830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1" name="五边形 31">
            <a:extLst>
              <a:ext uri="{FF2B5EF4-FFF2-40B4-BE49-F238E27FC236}">
                <a16:creationId xmlns="" xmlns:a16="http://schemas.microsoft.com/office/drawing/2014/main" id="{BF5DF199-2B17-4CDB-B84E-4F9B31951810}"/>
              </a:ext>
            </a:extLst>
          </p:cNvPr>
          <p:cNvSpPr/>
          <p:nvPr/>
        </p:nvSpPr>
        <p:spPr>
          <a:xfrm>
            <a:off x="2747003" y="3391287"/>
            <a:ext cx="1717830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2" name="五边形 36">
            <a:extLst>
              <a:ext uri="{FF2B5EF4-FFF2-40B4-BE49-F238E27FC236}">
                <a16:creationId xmlns="" xmlns:a16="http://schemas.microsoft.com/office/drawing/2014/main" id="{C1008135-1748-4EB1-8609-88C24A32D7B5}"/>
              </a:ext>
            </a:extLst>
          </p:cNvPr>
          <p:cNvSpPr/>
          <p:nvPr/>
        </p:nvSpPr>
        <p:spPr>
          <a:xfrm>
            <a:off x="4640831" y="3391287"/>
            <a:ext cx="1717830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3" name="五边形 39">
            <a:extLst>
              <a:ext uri="{FF2B5EF4-FFF2-40B4-BE49-F238E27FC236}">
                <a16:creationId xmlns="" xmlns:a16="http://schemas.microsoft.com/office/drawing/2014/main" id="{24A977BE-9B49-4320-AD00-2EE5A75C47F1}"/>
              </a:ext>
            </a:extLst>
          </p:cNvPr>
          <p:cNvSpPr/>
          <p:nvPr/>
        </p:nvSpPr>
        <p:spPr>
          <a:xfrm>
            <a:off x="6424238" y="3391287"/>
            <a:ext cx="1717830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4" name="TextBox 18">
            <a:extLst>
              <a:ext uri="{FF2B5EF4-FFF2-40B4-BE49-F238E27FC236}">
                <a16:creationId xmlns="" xmlns:a16="http://schemas.microsoft.com/office/drawing/2014/main" id="{62856DEA-8AFD-4FA4-A024-E9031E1FC23F}"/>
              </a:ext>
            </a:extLst>
          </p:cNvPr>
          <p:cNvSpPr txBox="1"/>
          <p:nvPr/>
        </p:nvSpPr>
        <p:spPr>
          <a:xfrm>
            <a:off x="779844" y="3530657"/>
            <a:ext cx="16561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200" dirty="0"/>
              <a:t> </a:t>
            </a:r>
            <a:r>
              <a:rPr lang="zh-CN" altLang="en-US" sz="1200" dirty="0"/>
              <a:t>阐明价值</a:t>
            </a:r>
            <a:endParaRPr lang="en-US" altLang="zh-CN" sz="1200" dirty="0"/>
          </a:p>
          <a:p>
            <a:pPr algn="ctr"/>
            <a:r>
              <a:rPr lang="zh-CN" altLang="en-US" sz="1200" dirty="0"/>
              <a:t>（</a:t>
            </a:r>
            <a:r>
              <a:rPr lang="en-US" altLang="zh-CN" sz="1200" dirty="0"/>
              <a:t>Claiming Value)</a:t>
            </a:r>
            <a:endParaRPr lang="zh-CN" altLang="en-US" sz="1200" dirty="0"/>
          </a:p>
        </p:txBody>
      </p:sp>
      <p:sp>
        <p:nvSpPr>
          <p:cNvPr id="15" name="TextBox 41">
            <a:extLst>
              <a:ext uri="{FF2B5EF4-FFF2-40B4-BE49-F238E27FC236}">
                <a16:creationId xmlns="" xmlns:a16="http://schemas.microsoft.com/office/drawing/2014/main" id="{68061AEB-35E9-4382-82A6-380FD1E973A8}"/>
              </a:ext>
            </a:extLst>
          </p:cNvPr>
          <p:cNvSpPr txBox="1"/>
          <p:nvPr/>
        </p:nvSpPr>
        <p:spPr>
          <a:xfrm>
            <a:off x="2582836" y="3530657"/>
            <a:ext cx="17481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200" dirty="0"/>
              <a:t>创造价值</a:t>
            </a:r>
            <a:endParaRPr lang="en-US" altLang="zh-CN" sz="1200" dirty="0"/>
          </a:p>
          <a:p>
            <a:pPr algn="ctr"/>
            <a:r>
              <a:rPr lang="zh-CN" altLang="en-US" sz="1200" dirty="0"/>
              <a:t>（</a:t>
            </a:r>
            <a:r>
              <a:rPr lang="en-US" altLang="zh-CN" sz="1200" dirty="0"/>
              <a:t>Creating Value)</a:t>
            </a:r>
            <a:endParaRPr lang="zh-CN" altLang="en-US" sz="1200" dirty="0"/>
          </a:p>
        </p:txBody>
      </p:sp>
      <p:sp>
        <p:nvSpPr>
          <p:cNvPr id="16" name="TextBox 42">
            <a:extLst>
              <a:ext uri="{FF2B5EF4-FFF2-40B4-BE49-F238E27FC236}">
                <a16:creationId xmlns="" xmlns:a16="http://schemas.microsoft.com/office/drawing/2014/main" id="{AA53E6B9-DF3A-4E4E-A00C-3BA4E9B565EC}"/>
              </a:ext>
            </a:extLst>
          </p:cNvPr>
          <p:cNvSpPr txBox="1"/>
          <p:nvPr/>
        </p:nvSpPr>
        <p:spPr>
          <a:xfrm>
            <a:off x="4429315" y="3530657"/>
            <a:ext cx="19658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200" dirty="0"/>
              <a:t>克服障碍</a:t>
            </a:r>
            <a:endParaRPr lang="en-US" altLang="zh-CN" sz="1200" dirty="0"/>
          </a:p>
          <a:p>
            <a:pPr algn="ctr"/>
            <a:r>
              <a:rPr lang="zh-CN" altLang="en-US" sz="1200" dirty="0"/>
              <a:t>（</a:t>
            </a:r>
            <a:r>
              <a:rPr lang="en-US" altLang="zh-CN" sz="1200" dirty="0"/>
              <a:t>Overcoming barrier)</a:t>
            </a:r>
          </a:p>
        </p:txBody>
      </p:sp>
      <p:sp>
        <p:nvSpPr>
          <p:cNvPr id="17" name="TextBox 43">
            <a:extLst>
              <a:ext uri="{FF2B5EF4-FFF2-40B4-BE49-F238E27FC236}">
                <a16:creationId xmlns="" xmlns:a16="http://schemas.microsoft.com/office/drawing/2014/main" id="{639E3D33-71A8-4092-A818-E269790CBBAE}"/>
              </a:ext>
            </a:extLst>
          </p:cNvPr>
          <p:cNvSpPr txBox="1"/>
          <p:nvPr/>
        </p:nvSpPr>
        <p:spPr>
          <a:xfrm>
            <a:off x="6571183" y="3530657"/>
            <a:ext cx="1230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1200" dirty="0"/>
              <a:t>达成协议</a:t>
            </a:r>
            <a:endParaRPr lang="en-US" altLang="zh-CN" sz="1200" dirty="0"/>
          </a:p>
          <a:p>
            <a:pPr algn="ctr"/>
            <a:r>
              <a:rPr lang="zh-CN" altLang="en-US" sz="1200" dirty="0"/>
              <a:t>（</a:t>
            </a:r>
            <a:r>
              <a:rPr lang="en-US" altLang="zh-CN" sz="1200" dirty="0"/>
              <a:t>Agreement)</a:t>
            </a:r>
          </a:p>
        </p:txBody>
      </p:sp>
    </p:spTree>
    <p:extLst>
      <p:ext uri="{BB962C8B-B14F-4D97-AF65-F5344CB8AC3E}">
        <p14:creationId xmlns:p14="http://schemas.microsoft.com/office/powerpoint/2010/main" val="6875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8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 animBg="1"/>
      <p:bldP spid="5" grpId="0" animBg="1"/>
      <p:bldP spid="6" grpId="0"/>
      <p:bldP spid="52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6CAFC77D-4541-498C-999F-952180A3C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椭圆 22">
            <a:extLst>
              <a:ext uri="{FF2B5EF4-FFF2-40B4-BE49-F238E27FC236}">
                <a16:creationId xmlns="" xmlns:a16="http://schemas.microsoft.com/office/drawing/2014/main" id="{CABDB789-0A9C-4E44-8B16-D63B545283D6}"/>
              </a:ext>
            </a:extLst>
          </p:cNvPr>
          <p:cNvSpPr/>
          <p:nvPr/>
        </p:nvSpPr>
        <p:spPr>
          <a:xfrm>
            <a:off x="1055981" y="1287151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22">
            <a:extLst>
              <a:ext uri="{FF2B5EF4-FFF2-40B4-BE49-F238E27FC236}">
                <a16:creationId xmlns="" xmlns:a16="http://schemas.microsoft.com/office/drawing/2014/main" id="{ACEB2CD5-5892-4EDF-A711-0C8B1B003B5F}"/>
              </a:ext>
            </a:extLst>
          </p:cNvPr>
          <p:cNvSpPr/>
          <p:nvPr/>
        </p:nvSpPr>
        <p:spPr>
          <a:xfrm>
            <a:off x="1115616" y="1347614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35B03D5-D895-425D-ACF2-3FD59295E801}"/>
              </a:ext>
            </a:extLst>
          </p:cNvPr>
          <p:cNvGrpSpPr/>
          <p:nvPr/>
        </p:nvGrpSpPr>
        <p:grpSpPr>
          <a:xfrm>
            <a:off x="3362210" y="1496323"/>
            <a:ext cx="628910" cy="550583"/>
            <a:chOff x="2769119" y="1848492"/>
            <a:chExt cx="516495" cy="504056"/>
          </a:xfrm>
        </p:grpSpPr>
        <p:sp>
          <p:nvSpPr>
            <p:cNvPr id="7" name="椭圆 6">
              <a:extLst>
                <a:ext uri="{FF2B5EF4-FFF2-40B4-BE49-F238E27FC236}">
                  <a16:creationId xmlns="" xmlns:a16="http://schemas.microsoft.com/office/drawing/2014/main" id="{BA5134E1-2E92-46B8-84F0-53601F25B587}"/>
                </a:ext>
              </a:extLst>
            </p:cNvPr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7">
              <a:extLst>
                <a:ext uri="{FF2B5EF4-FFF2-40B4-BE49-F238E27FC236}">
                  <a16:creationId xmlns="" xmlns:a16="http://schemas.microsoft.com/office/drawing/2014/main" id="{90482E23-A852-48BA-8261-0C5C482E91F3}"/>
                </a:ext>
              </a:extLst>
            </p:cNvPr>
            <p:cNvSpPr txBox="1"/>
            <p:nvPr/>
          </p:nvSpPr>
          <p:spPr>
            <a:xfrm>
              <a:off x="2847674" y="1963372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C8F1A3FB-7AAB-439A-BF9C-0202DF3E09D4}"/>
              </a:ext>
            </a:extLst>
          </p:cNvPr>
          <p:cNvGrpSpPr/>
          <p:nvPr/>
        </p:nvGrpSpPr>
        <p:grpSpPr>
          <a:xfrm>
            <a:off x="3824442" y="2581876"/>
            <a:ext cx="628835" cy="550583"/>
            <a:chOff x="2471142" y="2586760"/>
            <a:chExt cx="516433" cy="504056"/>
          </a:xfrm>
        </p:grpSpPr>
        <p:sp>
          <p:nvSpPr>
            <p:cNvPr id="10" name="椭圆 9">
              <a:extLst>
                <a:ext uri="{FF2B5EF4-FFF2-40B4-BE49-F238E27FC236}">
                  <a16:creationId xmlns="" xmlns:a16="http://schemas.microsoft.com/office/drawing/2014/main" id="{2BBDFFF9-4271-4734-99B2-CE00B880F3F8}"/>
                </a:ext>
              </a:extLst>
            </p:cNvPr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0">
              <a:extLst>
                <a:ext uri="{FF2B5EF4-FFF2-40B4-BE49-F238E27FC236}">
                  <a16:creationId xmlns="" xmlns:a16="http://schemas.microsoft.com/office/drawing/2014/main" id="{08FCFAB4-E2A3-4CF1-AE50-92B2D11AF6ED}"/>
                </a:ext>
              </a:extLst>
            </p:cNvPr>
            <p:cNvSpPr txBox="1"/>
            <p:nvPr/>
          </p:nvSpPr>
          <p:spPr>
            <a:xfrm>
              <a:off x="2549635" y="2680066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AF8DBF-C30E-46C1-B2E2-2DF7889896E0}"/>
              </a:ext>
            </a:extLst>
          </p:cNvPr>
          <p:cNvGrpSpPr/>
          <p:nvPr/>
        </p:nvGrpSpPr>
        <p:grpSpPr>
          <a:xfrm>
            <a:off x="3365137" y="3766738"/>
            <a:ext cx="628908" cy="550583"/>
            <a:chOff x="2769119" y="3325028"/>
            <a:chExt cx="516493" cy="504056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CE94F08C-9DD3-4FCB-AE1B-59EE7DEF8656}"/>
                </a:ext>
              </a:extLst>
            </p:cNvPr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35">
              <a:extLst>
                <a:ext uri="{FF2B5EF4-FFF2-40B4-BE49-F238E27FC236}">
                  <a16:creationId xmlns="" xmlns:a16="http://schemas.microsoft.com/office/drawing/2014/main" id="{ED96B3C3-9E99-4289-830C-D321564EB17D}"/>
                </a:ext>
              </a:extLst>
            </p:cNvPr>
            <p:cNvSpPr txBox="1"/>
            <p:nvPr/>
          </p:nvSpPr>
          <p:spPr>
            <a:xfrm>
              <a:off x="2847672" y="3435186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="" xmlns:a16="http://schemas.microsoft.com/office/drawing/2014/main" id="{0BF4396B-7963-435B-A0DC-8D7A9BE68519}"/>
              </a:ext>
            </a:extLst>
          </p:cNvPr>
          <p:cNvSpPr txBox="1"/>
          <p:nvPr/>
        </p:nvSpPr>
        <p:spPr>
          <a:xfrm>
            <a:off x="1455485" y="2058197"/>
            <a:ext cx="2139978" cy="1613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非暴力沟通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Non-Violent Communication)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的关键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97D5B1B-DE07-45D4-8536-90699C625E10}"/>
              </a:ext>
            </a:extLst>
          </p:cNvPr>
          <p:cNvSpPr/>
          <p:nvPr/>
        </p:nvSpPr>
        <p:spPr>
          <a:xfrm>
            <a:off x="4018560" y="1287005"/>
            <a:ext cx="3782719" cy="831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4" name="TextBox 41">
            <a:extLst>
              <a:ext uri="{FF2B5EF4-FFF2-40B4-BE49-F238E27FC236}">
                <a16:creationId xmlns="" xmlns:a16="http://schemas.microsoft.com/office/drawing/2014/main" id="{9CBFBE99-E149-4D0C-9E6F-0AB51CC04BB6}"/>
              </a:ext>
            </a:extLst>
          </p:cNvPr>
          <p:cNvSpPr txBox="1"/>
          <p:nvPr/>
        </p:nvSpPr>
        <p:spPr>
          <a:xfrm>
            <a:off x="4151300" y="1375237"/>
            <a:ext cx="3444488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不把事实和评判混为一谈</a:t>
            </a:r>
            <a:endParaRPr lang="en-US" altLang="zh-CN" sz="1400" dirty="0"/>
          </a:p>
          <a:p>
            <a:pPr indent="266700">
              <a:lnSpc>
                <a:spcPct val="150000"/>
              </a:lnSpc>
            </a:pPr>
            <a:r>
              <a:rPr lang="zh-CN" altLang="en-US" sz="1400" dirty="0"/>
              <a:t>始终一事实为依据</a:t>
            </a:r>
            <a:endParaRPr lang="en-US" altLang="zh-CN" sz="1400" dirty="0"/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F9978953-01CC-4A43-BD3D-1C5302FD7EB2}"/>
              </a:ext>
            </a:extLst>
          </p:cNvPr>
          <p:cNvSpPr/>
          <p:nvPr/>
        </p:nvSpPr>
        <p:spPr>
          <a:xfrm>
            <a:off x="4438206" y="2444794"/>
            <a:ext cx="3372670" cy="8312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41">
            <a:extLst>
              <a:ext uri="{FF2B5EF4-FFF2-40B4-BE49-F238E27FC236}">
                <a16:creationId xmlns="" xmlns:a16="http://schemas.microsoft.com/office/drawing/2014/main" id="{5AEFAB75-BFC0-425D-98C3-9D78AC7B21CE}"/>
              </a:ext>
            </a:extLst>
          </p:cNvPr>
          <p:cNvSpPr txBox="1"/>
          <p:nvPr/>
        </p:nvSpPr>
        <p:spPr>
          <a:xfrm>
            <a:off x="4599046" y="2441147"/>
            <a:ext cx="3092394" cy="818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/>
              <a:t>区分感受和想法</a:t>
            </a:r>
            <a:endParaRPr lang="en-US" altLang="zh-CN" sz="1400" dirty="0"/>
          </a:p>
          <a:p>
            <a:pPr marL="266700">
              <a:lnSpc>
                <a:spcPct val="120000"/>
              </a:lnSpc>
            </a:pPr>
            <a:r>
              <a:rPr lang="zh-CN" altLang="en-US" sz="1400" dirty="0"/>
              <a:t>聆听到自己内在的需求，尝试聆听对方的需求</a:t>
            </a:r>
            <a:endParaRPr lang="en-US" altLang="zh-CN" sz="1400" dirty="0"/>
          </a:p>
        </p:txBody>
      </p: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08B1640E-A8D4-4438-A877-D37A3148B5D0}"/>
              </a:ext>
            </a:extLst>
          </p:cNvPr>
          <p:cNvSpPr/>
          <p:nvPr/>
        </p:nvSpPr>
        <p:spPr>
          <a:xfrm>
            <a:off x="3966930" y="3682558"/>
            <a:ext cx="3843946" cy="800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1">
            <a:extLst>
              <a:ext uri="{FF2B5EF4-FFF2-40B4-BE49-F238E27FC236}">
                <a16:creationId xmlns="" xmlns:a16="http://schemas.microsoft.com/office/drawing/2014/main" id="{584B9902-A5AB-4F0A-8617-F58DE30FF688}"/>
              </a:ext>
            </a:extLst>
          </p:cNvPr>
          <p:cNvSpPr txBox="1"/>
          <p:nvPr/>
        </p:nvSpPr>
        <p:spPr>
          <a:xfrm>
            <a:off x="4134186" y="3759861"/>
            <a:ext cx="3092394" cy="557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ea typeface="宋体" panose="02010600030101010101" pitchFamily="2" charset="-122"/>
              </a:rPr>
              <a:t>基于需要的沟通</a:t>
            </a:r>
            <a:endParaRPr lang="en-US" altLang="zh-CN" sz="1400" dirty="0"/>
          </a:p>
          <a:p>
            <a:pPr marL="266700">
              <a:lnSpc>
                <a:spcPct val="120000"/>
              </a:lnSpc>
            </a:pPr>
            <a:r>
              <a:rPr lang="zh-CN" altLang="en-US" sz="1400" dirty="0">
                <a:ea typeface="宋体" panose="02010600030101010101" pitchFamily="2" charset="-122"/>
              </a:rPr>
              <a:t>沟通成长的轨迹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80367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34" grpId="0"/>
      <p:bldP spid="3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008087" y="3001943"/>
            <a:ext cx="3521196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我们面临什么？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5" name="文本框 9"/>
          <p:cNvSpPr txBox="1"/>
          <p:nvPr/>
        </p:nvSpPr>
        <p:spPr>
          <a:xfrm>
            <a:off x="4017966" y="3810838"/>
            <a:ext cx="1971389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让我们欣喜的势头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经历的陷阱和挑战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71450" lvl="1" indent="-1714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我们自身短板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69A9A334-85C4-4FAB-B924-619C7DA0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C5073-A55C-4F3C-8D7B-130473455D1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18" name="KSO_Shape">
            <a:extLst>
              <a:ext uri="{FF2B5EF4-FFF2-40B4-BE49-F238E27FC236}">
                <a16:creationId xmlns="" xmlns:a16="http://schemas.microsoft.com/office/drawing/2014/main" id="{DD652B4A-3E8A-4E16-908D-AF0E7EBD7064}"/>
              </a:ext>
            </a:extLst>
          </p:cNvPr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5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u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0F2DD8D2-27CF-408E-A0CC-70D1BE94285D}"/>
              </a:ext>
            </a:extLst>
          </p:cNvPr>
          <p:cNvSpPr/>
          <p:nvPr/>
        </p:nvSpPr>
        <p:spPr>
          <a:xfrm>
            <a:off x="1214739" y="4397178"/>
            <a:ext cx="6768752" cy="435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6CAFC77D-4541-498C-999F-952180A3C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EAF8DBF-C30E-46C1-B2E2-2DF7889896E0}"/>
              </a:ext>
            </a:extLst>
          </p:cNvPr>
          <p:cNvGrpSpPr/>
          <p:nvPr/>
        </p:nvGrpSpPr>
        <p:grpSpPr>
          <a:xfrm>
            <a:off x="585831" y="999746"/>
            <a:ext cx="628908" cy="550583"/>
            <a:chOff x="2769119" y="3325028"/>
            <a:chExt cx="516493" cy="504056"/>
          </a:xfrm>
        </p:grpSpPr>
        <p:sp>
          <p:nvSpPr>
            <p:cNvPr id="13" name="椭圆 12">
              <a:extLst>
                <a:ext uri="{FF2B5EF4-FFF2-40B4-BE49-F238E27FC236}">
                  <a16:creationId xmlns="" xmlns:a16="http://schemas.microsoft.com/office/drawing/2014/main" id="{CE94F08C-9DD3-4FCB-AE1B-59EE7DEF8656}"/>
                </a:ext>
              </a:extLst>
            </p:cNvPr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35">
              <a:extLst>
                <a:ext uri="{FF2B5EF4-FFF2-40B4-BE49-F238E27FC236}">
                  <a16:creationId xmlns="" xmlns:a16="http://schemas.microsoft.com/office/drawing/2014/main" id="{ED96B3C3-9E99-4289-830C-D321564EB17D}"/>
                </a:ext>
              </a:extLst>
            </p:cNvPr>
            <p:cNvSpPr txBox="1"/>
            <p:nvPr/>
          </p:nvSpPr>
          <p:spPr>
            <a:xfrm>
              <a:off x="2847672" y="3435186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08B1640E-A8D4-4438-A877-D37A3148B5D0}"/>
              </a:ext>
            </a:extLst>
          </p:cNvPr>
          <p:cNvSpPr/>
          <p:nvPr/>
        </p:nvSpPr>
        <p:spPr>
          <a:xfrm>
            <a:off x="1195954" y="1059618"/>
            <a:ext cx="6768752" cy="4353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TextBox 41">
            <a:extLst>
              <a:ext uri="{FF2B5EF4-FFF2-40B4-BE49-F238E27FC236}">
                <a16:creationId xmlns="" xmlns:a16="http://schemas.microsoft.com/office/drawing/2014/main" id="{584B9902-A5AB-4F0A-8617-F58DE30FF688}"/>
              </a:ext>
            </a:extLst>
          </p:cNvPr>
          <p:cNvSpPr txBox="1"/>
          <p:nvPr/>
        </p:nvSpPr>
        <p:spPr>
          <a:xfrm>
            <a:off x="1341851" y="1059619"/>
            <a:ext cx="5760291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ea typeface="宋体" panose="02010600030101010101" pitchFamily="2" charset="-122"/>
              </a:rPr>
              <a:t>基于需要的沟通：沟通成长的轨迹</a:t>
            </a:r>
            <a:endParaRPr lang="en-US" altLang="zh-CN" sz="1600" dirty="0"/>
          </a:p>
        </p:txBody>
      </p:sp>
      <p:sp>
        <p:nvSpPr>
          <p:cNvPr id="21" name="右箭头 11">
            <a:extLst>
              <a:ext uri="{FF2B5EF4-FFF2-40B4-BE49-F238E27FC236}">
                <a16:creationId xmlns="" xmlns:a16="http://schemas.microsoft.com/office/drawing/2014/main" id="{4245BD51-69A6-4762-93AB-436F0EAE4954}"/>
              </a:ext>
            </a:extLst>
          </p:cNvPr>
          <p:cNvSpPr/>
          <p:nvPr/>
        </p:nvSpPr>
        <p:spPr>
          <a:xfrm>
            <a:off x="2401226" y="1934993"/>
            <a:ext cx="1430634" cy="792087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13">
            <a:extLst>
              <a:ext uri="{FF2B5EF4-FFF2-40B4-BE49-F238E27FC236}">
                <a16:creationId xmlns="" xmlns:a16="http://schemas.microsoft.com/office/drawing/2014/main" id="{25D1F6C6-1E6E-40CD-B2F3-EA25F257A6CA}"/>
              </a:ext>
            </a:extLst>
          </p:cNvPr>
          <p:cNvSpPr/>
          <p:nvPr/>
        </p:nvSpPr>
        <p:spPr>
          <a:xfrm>
            <a:off x="2401226" y="3156980"/>
            <a:ext cx="1430634" cy="792087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2">
            <a:extLst>
              <a:ext uri="{FF2B5EF4-FFF2-40B4-BE49-F238E27FC236}">
                <a16:creationId xmlns="" xmlns:a16="http://schemas.microsoft.com/office/drawing/2014/main" id="{88A0D8E2-0119-46CB-84C4-189852ADF66F}"/>
              </a:ext>
            </a:extLst>
          </p:cNvPr>
          <p:cNvSpPr txBox="1"/>
          <p:nvPr/>
        </p:nvSpPr>
        <p:spPr>
          <a:xfrm>
            <a:off x="2485699" y="2223605"/>
            <a:ext cx="10050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自我牺牲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="" xmlns:a16="http://schemas.microsoft.com/office/drawing/2014/main" id="{84788CE8-E344-4B84-8C3F-14E2A72D39FA}"/>
              </a:ext>
            </a:extLst>
          </p:cNvPr>
          <p:cNvSpPr txBox="1"/>
          <p:nvPr/>
        </p:nvSpPr>
        <p:spPr>
          <a:xfrm>
            <a:off x="2485699" y="3447741"/>
            <a:ext cx="10050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单边主义</a:t>
            </a:r>
          </a:p>
        </p:txBody>
      </p:sp>
      <p:sp>
        <p:nvSpPr>
          <p:cNvPr id="29" name="右箭头 28">
            <a:extLst>
              <a:ext uri="{FF2B5EF4-FFF2-40B4-BE49-F238E27FC236}">
                <a16:creationId xmlns="" xmlns:a16="http://schemas.microsoft.com/office/drawing/2014/main" id="{7C30D9AC-66D6-4C69-9B98-2B30F514E625}"/>
              </a:ext>
            </a:extLst>
          </p:cNvPr>
          <p:cNvSpPr/>
          <p:nvPr/>
        </p:nvSpPr>
        <p:spPr>
          <a:xfrm flipH="1">
            <a:off x="5364088" y="1934993"/>
            <a:ext cx="1430634" cy="792087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>
            <a:extLst>
              <a:ext uri="{FF2B5EF4-FFF2-40B4-BE49-F238E27FC236}">
                <a16:creationId xmlns="" xmlns:a16="http://schemas.microsoft.com/office/drawing/2014/main" id="{BBD0E261-654B-48A8-86EB-7D0F8981C757}"/>
              </a:ext>
            </a:extLst>
          </p:cNvPr>
          <p:cNvSpPr/>
          <p:nvPr/>
        </p:nvSpPr>
        <p:spPr>
          <a:xfrm flipH="1">
            <a:off x="5364088" y="3156980"/>
            <a:ext cx="1430634" cy="792087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2">
            <a:extLst>
              <a:ext uri="{FF2B5EF4-FFF2-40B4-BE49-F238E27FC236}">
                <a16:creationId xmlns="" xmlns:a16="http://schemas.microsoft.com/office/drawing/2014/main" id="{C6DE2DFC-D986-47D7-981A-A04824AC4881}"/>
              </a:ext>
            </a:extLst>
          </p:cNvPr>
          <p:cNvSpPr txBox="1"/>
          <p:nvPr/>
        </p:nvSpPr>
        <p:spPr>
          <a:xfrm flipH="1">
            <a:off x="5585085" y="2223605"/>
            <a:ext cx="10050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两败俱伤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="" xmlns:a16="http://schemas.microsoft.com/office/drawing/2014/main" id="{9EC13AF2-2CD0-49E9-A0DA-0E8B654EB8CB}"/>
              </a:ext>
            </a:extLst>
          </p:cNvPr>
          <p:cNvSpPr txBox="1"/>
          <p:nvPr/>
        </p:nvSpPr>
        <p:spPr>
          <a:xfrm flipH="1">
            <a:off x="5585085" y="3447741"/>
            <a:ext cx="100507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协商共赢</a:t>
            </a:r>
          </a:p>
        </p:txBody>
      </p:sp>
      <p:sp>
        <p:nvSpPr>
          <p:cNvPr id="47" name="流程图: 准备 46">
            <a:extLst>
              <a:ext uri="{FF2B5EF4-FFF2-40B4-BE49-F238E27FC236}">
                <a16:creationId xmlns="" xmlns:a16="http://schemas.microsoft.com/office/drawing/2014/main" id="{9A4E68E2-557F-49DD-A91D-7E06C0312C03}"/>
              </a:ext>
            </a:extLst>
          </p:cNvPr>
          <p:cNvSpPr/>
          <p:nvPr/>
        </p:nvSpPr>
        <p:spPr>
          <a:xfrm>
            <a:off x="3916333" y="2077190"/>
            <a:ext cx="1311185" cy="507691"/>
          </a:xfrm>
          <a:prstGeom prst="flowChartPreparat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家庭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冷战</a:t>
            </a:r>
          </a:p>
        </p:txBody>
      </p:sp>
      <p:sp>
        <p:nvSpPr>
          <p:cNvPr id="48" name="流程图: 准备 47">
            <a:extLst>
              <a:ext uri="{FF2B5EF4-FFF2-40B4-BE49-F238E27FC236}">
                <a16:creationId xmlns="" xmlns:a16="http://schemas.microsoft.com/office/drawing/2014/main" id="{624FFAFD-7700-42CA-8DFF-32FAD73B9E42}"/>
              </a:ext>
            </a:extLst>
          </p:cNvPr>
          <p:cNvSpPr/>
          <p:nvPr/>
        </p:nvSpPr>
        <p:spPr>
          <a:xfrm>
            <a:off x="3942381" y="3299177"/>
            <a:ext cx="1311185" cy="507691"/>
          </a:xfrm>
          <a:prstGeom prst="flowChartPreparati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领导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一言堂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7ADA565-FDE4-4A25-B88E-1D9E9B1F533E}"/>
              </a:ext>
            </a:extLst>
          </p:cNvPr>
          <p:cNvSpPr/>
          <p:nvPr/>
        </p:nvSpPr>
        <p:spPr>
          <a:xfrm>
            <a:off x="1687407" y="4382979"/>
            <a:ext cx="58234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latinLnBrk="0" hangingPunct="1">
              <a:lnSpc>
                <a:spcPct val="150000"/>
              </a:lnSpc>
              <a:buClrTx/>
              <a:buSzTx/>
              <a:tabLst/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宋体" panose="02010600030101010101" pitchFamily="2" charset="-122"/>
              </a:rPr>
              <a:t>沟通的核心是让心连接，其基础是自我倾听</a:t>
            </a:r>
          </a:p>
        </p:txBody>
      </p:sp>
    </p:spTree>
    <p:extLst>
      <p:ext uri="{BB962C8B-B14F-4D97-AF65-F5344CB8AC3E}">
        <p14:creationId xmlns:p14="http://schemas.microsoft.com/office/powerpoint/2010/main" val="2012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1" grpId="0" animBg="1"/>
      <p:bldP spid="22" grpId="0" animBg="1"/>
      <p:bldP spid="26" grpId="0"/>
      <p:bldP spid="27" grpId="0"/>
      <p:bldP spid="29" grpId="0" animBg="1"/>
      <p:bldP spid="30" grpId="0" animBg="1"/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BCE0F23F-D534-4A94-8F24-B8BEFD0374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="" xmlns:a16="http://schemas.microsoft.com/office/drawing/2014/main" id="{33DCE476-7F7D-4A17-8BE1-75248737FAEB}"/>
              </a:ext>
            </a:extLst>
          </p:cNvPr>
          <p:cNvSpPr>
            <a:spLocks/>
          </p:cNvSpPr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C24FD7-FE3E-415D-B5BB-B186C65B7D4E}"/>
              </a:ext>
            </a:extLst>
          </p:cNvPr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尊重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理解</a:t>
            </a:r>
          </a:p>
        </p:txBody>
      </p:sp>
      <p:sp>
        <p:nvSpPr>
          <p:cNvPr id="5" name="矩形 3">
            <a:extLst>
              <a:ext uri="{FF2B5EF4-FFF2-40B4-BE49-F238E27FC236}">
                <a16:creationId xmlns="" xmlns:a16="http://schemas.microsoft.com/office/drawing/2014/main" id="{5AFED00C-0EA9-4190-9215-D1E4379C2D09}"/>
              </a:ext>
            </a:extLst>
          </p:cNvPr>
          <p:cNvSpPr/>
          <p:nvPr/>
        </p:nvSpPr>
        <p:spPr>
          <a:xfrm>
            <a:off x="2309587" y="1000712"/>
            <a:ext cx="6025861" cy="1032073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>
            <a:extLst>
              <a:ext uri="{FF2B5EF4-FFF2-40B4-BE49-F238E27FC236}">
                <a16:creationId xmlns="" xmlns:a16="http://schemas.microsoft.com/office/drawing/2014/main" id="{78D7166D-48BF-411E-B988-30D088B2D1AB}"/>
              </a:ext>
            </a:extLst>
          </p:cNvPr>
          <p:cNvSpPr>
            <a:spLocks/>
          </p:cNvSpPr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89E24770-047D-4D47-BB6B-50B70CD4B55A}"/>
              </a:ext>
            </a:extLst>
          </p:cNvPr>
          <p:cNvSpPr>
            <a:spLocks/>
          </p:cNvSpPr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67769228-F628-4277-89AC-75B26DE92EF4}"/>
              </a:ext>
            </a:extLst>
          </p:cNvPr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>
            <a:extLst>
              <a:ext uri="{FF2B5EF4-FFF2-40B4-BE49-F238E27FC236}">
                <a16:creationId xmlns="" xmlns:a16="http://schemas.microsoft.com/office/drawing/2014/main" id="{D6D2F460-EF8A-4BD4-87D9-380DF8E66DFC}"/>
              </a:ext>
            </a:extLst>
          </p:cNvPr>
          <p:cNvSpPr/>
          <p:nvPr/>
        </p:nvSpPr>
        <p:spPr>
          <a:xfrm>
            <a:off x="2293089" y="3643896"/>
            <a:ext cx="6025861" cy="1032073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D731BA61-4D6D-4B31-9717-C9B5E556059F}"/>
              </a:ext>
            </a:extLst>
          </p:cNvPr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2F47F41D-1809-4D65-B5E5-01C83B820DBB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23D439E-6009-4B0E-B51A-6AD68F30B6E6}"/>
                </a:ext>
              </a:extLst>
            </p:cNvPr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80F36E6-64C0-431A-87E0-A5D423310ED2}"/>
              </a:ext>
            </a:extLst>
          </p:cNvPr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语言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传达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B9B18C3-0FB1-4A1C-9237-EC39A0442BB2}"/>
              </a:ext>
            </a:extLst>
          </p:cNvPr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56D97506-91E0-471E-BCCD-0C8BFC31E25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58E5C17-3975-47B5-875E-C2F70307CF6C}"/>
                </a:ext>
              </a:extLst>
            </p:cNvPr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4896C48-B044-48E4-963B-1F41C9A4C064}"/>
              </a:ext>
            </a:extLst>
          </p:cNvPr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sz="2000" b="1" dirty="0"/>
              <a:t>静心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聆听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B359AA78-34B7-4D9C-9DD4-0090A0C151EE}"/>
              </a:ext>
            </a:extLst>
          </p:cNvPr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>
              <a:extLst>
                <a:ext uri="{FF2B5EF4-FFF2-40B4-BE49-F238E27FC236}">
                  <a16:creationId xmlns="" xmlns:a16="http://schemas.microsoft.com/office/drawing/2014/main" id="{E65A6E1D-B1A2-40BB-8025-FBD5590C510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0029564-6414-4AD7-8FBA-87FB59F19ED6}"/>
                </a:ext>
              </a:extLst>
            </p:cNvPr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3F62DB0-5064-4FAF-93FA-197D3FFABF6D}"/>
              </a:ext>
            </a:extLst>
          </p:cNvPr>
          <p:cNvSpPr txBox="1"/>
          <p:nvPr/>
        </p:nvSpPr>
        <p:spPr>
          <a:xfrm>
            <a:off x="2911148" y="1142160"/>
            <a:ext cx="4822737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E647C"/>
                </a:solidFill>
                <a:latin typeface="微软雅黑" pitchFamily="34" charset="-122"/>
                <a:ea typeface="微软雅黑" pitchFamily="34" charset="-122"/>
              </a:rPr>
              <a:t>让尊重、理解、欣赏、感激、慈悲和友情，而不是自私自利、憎恨、偏见、怀疑和敌意来主导我们的生活</a:t>
            </a:r>
            <a:endParaRPr lang="en-US" altLang="zh-CN" sz="1400" b="1" dirty="0">
              <a:solidFill>
                <a:srgbClr val="0E647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5CD1DD0-B5E1-4FBF-9D15-DCA7067E2FED}"/>
              </a:ext>
            </a:extLst>
          </p:cNvPr>
          <p:cNvSpPr txBox="1"/>
          <p:nvPr/>
        </p:nvSpPr>
        <p:spPr>
          <a:xfrm>
            <a:off x="4139952" y="2343843"/>
            <a:ext cx="3982698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50000"/>
              </a:lnSpc>
              <a:buFontTx/>
              <a:buNone/>
            </a:pPr>
            <a:r>
              <a:rPr lang="zh-CN" altLang="en-US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语言是窗户，否则，它们是墙。</a:t>
            </a:r>
            <a:endParaRPr lang="en-US" altLang="zh-CN" sz="1400" b="1" dirty="0">
              <a:solidFill>
                <a:srgbClr val="2DB2A4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lvl="1">
              <a:lnSpc>
                <a:spcPct val="150000"/>
              </a:lnSpc>
              <a:buFontTx/>
              <a:buNone/>
            </a:pPr>
            <a:r>
              <a:rPr lang="zh-CN" altLang="en-US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（人们往往习惯于：</a:t>
            </a:r>
            <a:r>
              <a:rPr lang="en-US" altLang="zh-CN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有选择性地接受信息；</a:t>
            </a:r>
            <a:r>
              <a:rPr lang="en-US" altLang="zh-CN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400" b="1" dirty="0">
                <a:solidFill>
                  <a:srgbClr val="2DB2A4"/>
                </a:solidFill>
                <a:latin typeface="微软雅黑" pitchFamily="34" charset="-122"/>
                <a:ea typeface="微软雅黑" pitchFamily="34" charset="-122"/>
              </a:rPr>
              <a:t>主观地处理信息）</a:t>
            </a:r>
            <a:endParaRPr lang="en-US" altLang="zh-CN" sz="1400" b="1" dirty="0">
              <a:solidFill>
                <a:srgbClr val="2DB2A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97BAA24-35A5-481B-90EE-8AACB766CE3C}"/>
              </a:ext>
            </a:extLst>
          </p:cNvPr>
          <p:cNvSpPr txBox="1"/>
          <p:nvPr/>
        </p:nvSpPr>
        <p:spPr>
          <a:xfrm>
            <a:off x="2798903" y="3849340"/>
            <a:ext cx="5073327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400" b="1" dirty="0">
                <a:solidFill>
                  <a:srgbClr val="74AF47"/>
                </a:solidFill>
                <a:latin typeface="微软雅黑" pitchFamily="34" charset="-122"/>
                <a:ea typeface="微软雅黑" pitchFamily="34" charset="-122"/>
              </a:rPr>
              <a:t>改变谈话和聆听的方式，不再条件反射式的反应，而是用心、用情体察、感受和表达愿望</a:t>
            </a:r>
            <a:endParaRPr lang="en-US" altLang="zh-CN" sz="1400" b="1" dirty="0">
              <a:solidFill>
                <a:srgbClr val="74AF4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4">
            <a:extLst>
              <a:ext uri="{FF2B5EF4-FFF2-40B4-BE49-F238E27FC236}">
                <a16:creationId xmlns="" xmlns:a16="http://schemas.microsoft.com/office/drawing/2014/main" id="{72487855-2EF9-4C05-A63B-E467275E999B}"/>
              </a:ext>
            </a:extLst>
          </p:cNvPr>
          <p:cNvSpPr>
            <a:spLocks/>
          </p:cNvSpPr>
          <p:nvPr/>
        </p:nvSpPr>
        <p:spPr bwMode="auto">
          <a:xfrm>
            <a:off x="6372200" y="1757438"/>
            <a:ext cx="2016224" cy="2542504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0679CC17-2A14-4178-BCBB-D585C5CB0F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E8A3F26-0F2E-483C-980C-7F89EC0C3D4E}"/>
              </a:ext>
            </a:extLst>
          </p:cNvPr>
          <p:cNvSpPr/>
          <p:nvPr/>
        </p:nvSpPr>
        <p:spPr>
          <a:xfrm>
            <a:off x="467544" y="84355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NVC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的四要素：</a:t>
            </a:r>
            <a:endParaRPr lang="en-US" altLang="zh-CN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="" xmlns:a16="http://schemas.microsoft.com/office/drawing/2014/main" id="{C155CEB3-41A8-45CE-8ECC-26D9D3B9B1B7}"/>
              </a:ext>
            </a:extLst>
          </p:cNvPr>
          <p:cNvSpPr>
            <a:spLocks/>
          </p:cNvSpPr>
          <p:nvPr/>
        </p:nvSpPr>
        <p:spPr bwMode="auto">
          <a:xfrm rot="18900000" flipV="1">
            <a:off x="1292733" y="2283085"/>
            <a:ext cx="2322366" cy="2254846"/>
          </a:xfrm>
          <a:custGeom>
            <a:avLst/>
            <a:gdLst>
              <a:gd name="T0" fmla="*/ 1039 w 5610"/>
              <a:gd name="T1" fmla="*/ 4570 h 5609"/>
              <a:gd name="T2" fmla="*/ 4802 w 5610"/>
              <a:gd name="T3" fmla="*/ 4570 h 5609"/>
              <a:gd name="T4" fmla="*/ 5579 w 5610"/>
              <a:gd name="T5" fmla="*/ 2575 h 5609"/>
              <a:gd name="T6" fmla="*/ 5579 w 5610"/>
              <a:gd name="T7" fmla="*/ 30 h 5609"/>
              <a:gd name="T8" fmla="*/ 3035 w 5610"/>
              <a:gd name="T9" fmla="*/ 30 h 5609"/>
              <a:gd name="T10" fmla="*/ 1039 w 5610"/>
              <a:gd name="T11" fmla="*/ 807 h 5609"/>
              <a:gd name="T12" fmla="*/ 1039 w 5610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10" h="5609">
                <a:moveTo>
                  <a:pt x="1039" y="4570"/>
                </a:moveTo>
                <a:cubicBezTo>
                  <a:pt x="2078" y="5609"/>
                  <a:pt x="3763" y="5609"/>
                  <a:pt x="4802" y="4570"/>
                </a:cubicBezTo>
                <a:cubicBezTo>
                  <a:pt x="5351" y="4022"/>
                  <a:pt x="5610" y="3293"/>
                  <a:pt x="5579" y="2575"/>
                </a:cubicBezTo>
                <a:lnTo>
                  <a:pt x="5579" y="30"/>
                </a:lnTo>
                <a:lnTo>
                  <a:pt x="3035" y="30"/>
                </a:lnTo>
                <a:cubicBezTo>
                  <a:pt x="2316" y="0"/>
                  <a:pt x="1588" y="258"/>
                  <a:pt x="1039" y="807"/>
                </a:cubicBezTo>
                <a:cubicBezTo>
                  <a:pt x="0" y="1846"/>
                  <a:pt x="0" y="3531"/>
                  <a:pt x="1039" y="4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CAD46FAC-87CE-4319-ABA0-01413A7C7AD6}"/>
              </a:ext>
            </a:extLst>
          </p:cNvPr>
          <p:cNvSpPr>
            <a:spLocks/>
          </p:cNvSpPr>
          <p:nvPr/>
        </p:nvSpPr>
        <p:spPr bwMode="auto">
          <a:xfrm rot="18900000" flipV="1">
            <a:off x="3304026" y="1326286"/>
            <a:ext cx="1651500" cy="1674199"/>
          </a:xfrm>
          <a:custGeom>
            <a:avLst/>
            <a:gdLst>
              <a:gd name="T0" fmla="*/ 4570 w 5609"/>
              <a:gd name="T1" fmla="*/ 4570 h 5609"/>
              <a:gd name="T2" fmla="*/ 807 w 5609"/>
              <a:gd name="T3" fmla="*/ 4570 h 5609"/>
              <a:gd name="T4" fmla="*/ 30 w 5609"/>
              <a:gd name="T5" fmla="*/ 2575 h 5609"/>
              <a:gd name="T6" fmla="*/ 30 w 5609"/>
              <a:gd name="T7" fmla="*/ 30 h 5609"/>
              <a:gd name="T8" fmla="*/ 2574 w 5609"/>
              <a:gd name="T9" fmla="*/ 30 h 5609"/>
              <a:gd name="T10" fmla="*/ 4570 w 5609"/>
              <a:gd name="T11" fmla="*/ 807 h 5609"/>
              <a:gd name="T12" fmla="*/ 4570 w 5609"/>
              <a:gd name="T13" fmla="*/ 4570 h 5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09" h="5609">
                <a:moveTo>
                  <a:pt x="4570" y="4570"/>
                </a:moveTo>
                <a:cubicBezTo>
                  <a:pt x="3531" y="5609"/>
                  <a:pt x="1846" y="5609"/>
                  <a:pt x="807" y="4570"/>
                </a:cubicBezTo>
                <a:cubicBezTo>
                  <a:pt x="258" y="4022"/>
                  <a:pt x="0" y="3293"/>
                  <a:pt x="30" y="2575"/>
                </a:cubicBezTo>
                <a:lnTo>
                  <a:pt x="30" y="30"/>
                </a:lnTo>
                <a:lnTo>
                  <a:pt x="2574" y="30"/>
                </a:lnTo>
                <a:cubicBezTo>
                  <a:pt x="3293" y="0"/>
                  <a:pt x="4022" y="258"/>
                  <a:pt x="4570" y="807"/>
                </a:cubicBezTo>
                <a:cubicBezTo>
                  <a:pt x="5609" y="1846"/>
                  <a:pt x="5609" y="3531"/>
                  <a:pt x="4570" y="45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5">
            <a:extLst>
              <a:ext uri="{FF2B5EF4-FFF2-40B4-BE49-F238E27FC236}">
                <a16:creationId xmlns="" xmlns:a16="http://schemas.microsoft.com/office/drawing/2014/main" id="{25C2B77E-95E9-4AF8-8C25-01BDC2D4BAB0}"/>
              </a:ext>
            </a:extLst>
          </p:cNvPr>
          <p:cNvSpPr>
            <a:spLocks/>
          </p:cNvSpPr>
          <p:nvPr/>
        </p:nvSpPr>
        <p:spPr bwMode="auto">
          <a:xfrm rot="18900000" flipH="1" flipV="1">
            <a:off x="4437244" y="2762514"/>
            <a:ext cx="1237824" cy="1222203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5">
            <a:extLst>
              <a:ext uri="{FF2B5EF4-FFF2-40B4-BE49-F238E27FC236}">
                <a16:creationId xmlns="" xmlns:a16="http://schemas.microsoft.com/office/drawing/2014/main" id="{391D6E00-DDF8-481E-9A6B-48E9EC25C484}"/>
              </a:ext>
            </a:extLst>
          </p:cNvPr>
          <p:cNvSpPr>
            <a:spLocks/>
          </p:cNvSpPr>
          <p:nvPr/>
        </p:nvSpPr>
        <p:spPr bwMode="auto">
          <a:xfrm rot="18900000" flipV="1">
            <a:off x="3552631" y="3655925"/>
            <a:ext cx="1137321" cy="1139858"/>
          </a:xfrm>
          <a:custGeom>
            <a:avLst/>
            <a:gdLst>
              <a:gd name="T0" fmla="*/ 795 w 4296"/>
              <a:gd name="T1" fmla="*/ 796 h 4297"/>
              <a:gd name="T2" fmla="*/ 3678 w 4296"/>
              <a:gd name="T3" fmla="*/ 796 h 4297"/>
              <a:gd name="T4" fmla="*/ 4273 w 4296"/>
              <a:gd name="T5" fmla="*/ 2324 h 4297"/>
              <a:gd name="T6" fmla="*/ 4273 w 4296"/>
              <a:gd name="T7" fmla="*/ 4273 h 4297"/>
              <a:gd name="T8" fmla="*/ 2324 w 4296"/>
              <a:gd name="T9" fmla="*/ 4273 h 4297"/>
              <a:gd name="T10" fmla="*/ 795 w 4296"/>
              <a:gd name="T11" fmla="*/ 3678 h 4297"/>
              <a:gd name="T12" fmla="*/ 795 w 4296"/>
              <a:gd name="T13" fmla="*/ 796 h 4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96" h="4297">
                <a:moveTo>
                  <a:pt x="795" y="796"/>
                </a:moveTo>
                <a:cubicBezTo>
                  <a:pt x="1591" y="0"/>
                  <a:pt x="2882" y="0"/>
                  <a:pt x="3678" y="796"/>
                </a:cubicBezTo>
                <a:cubicBezTo>
                  <a:pt x="4098" y="1216"/>
                  <a:pt x="4296" y="1774"/>
                  <a:pt x="4273" y="2324"/>
                </a:cubicBezTo>
                <a:lnTo>
                  <a:pt x="4273" y="4273"/>
                </a:lnTo>
                <a:lnTo>
                  <a:pt x="2324" y="4273"/>
                </a:lnTo>
                <a:cubicBezTo>
                  <a:pt x="1774" y="4297"/>
                  <a:pt x="1216" y="4098"/>
                  <a:pt x="795" y="3678"/>
                </a:cubicBezTo>
                <a:cubicBezTo>
                  <a:pt x="0" y="2882"/>
                  <a:pt x="0" y="1592"/>
                  <a:pt x="795" y="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6">
            <a:extLst>
              <a:ext uri="{FF2B5EF4-FFF2-40B4-BE49-F238E27FC236}">
                <a16:creationId xmlns="" xmlns:a16="http://schemas.microsoft.com/office/drawing/2014/main" id="{29DD6FB9-2054-409A-BF78-D9EB5A9675EE}"/>
              </a:ext>
            </a:extLst>
          </p:cNvPr>
          <p:cNvSpPr>
            <a:spLocks/>
          </p:cNvSpPr>
          <p:nvPr/>
        </p:nvSpPr>
        <p:spPr bwMode="auto">
          <a:xfrm rot="18943874">
            <a:off x="3634655" y="3208225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17">
            <a:extLst>
              <a:ext uri="{FF2B5EF4-FFF2-40B4-BE49-F238E27FC236}">
                <a16:creationId xmlns="" xmlns:a16="http://schemas.microsoft.com/office/drawing/2014/main" id="{44A93456-7B6E-455D-93BC-3372DA41447B}"/>
              </a:ext>
            </a:extLst>
          </p:cNvPr>
          <p:cNvSpPr>
            <a:spLocks/>
          </p:cNvSpPr>
          <p:nvPr/>
        </p:nvSpPr>
        <p:spPr bwMode="auto">
          <a:xfrm rot="18889820">
            <a:off x="3976489" y="2907722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8">
            <a:extLst>
              <a:ext uri="{FF2B5EF4-FFF2-40B4-BE49-F238E27FC236}">
                <a16:creationId xmlns="" xmlns:a16="http://schemas.microsoft.com/office/drawing/2014/main" id="{F82FDCFF-380B-48FE-A58E-1021F6611A6D}"/>
              </a:ext>
            </a:extLst>
          </p:cNvPr>
          <p:cNvSpPr>
            <a:spLocks/>
          </p:cNvSpPr>
          <p:nvPr/>
        </p:nvSpPr>
        <p:spPr bwMode="auto">
          <a:xfrm rot="18910890">
            <a:off x="3957654" y="3507905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9">
            <a:extLst>
              <a:ext uri="{FF2B5EF4-FFF2-40B4-BE49-F238E27FC236}">
                <a16:creationId xmlns="" xmlns:a16="http://schemas.microsoft.com/office/drawing/2014/main" id="{1A712A69-3B0D-4449-94C5-8B06A385C707}"/>
              </a:ext>
            </a:extLst>
          </p:cNvPr>
          <p:cNvSpPr>
            <a:spLocks/>
          </p:cNvSpPr>
          <p:nvPr/>
        </p:nvSpPr>
        <p:spPr bwMode="auto">
          <a:xfrm rot="18909960">
            <a:off x="4276907" y="3219898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DAAE331-3982-4ED2-AE37-AA482A81F8E8}"/>
              </a:ext>
            </a:extLst>
          </p:cNvPr>
          <p:cNvSpPr/>
          <p:nvPr/>
        </p:nvSpPr>
        <p:spPr>
          <a:xfrm>
            <a:off x="4086521" y="3017745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3BCBDC49-A420-4D55-A5CA-333B0CD54ABF}"/>
              </a:ext>
            </a:extLst>
          </p:cNvPr>
          <p:cNvSpPr/>
          <p:nvPr/>
        </p:nvSpPr>
        <p:spPr>
          <a:xfrm>
            <a:off x="4348602" y="3265845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94A14991-3DC3-4EA6-8843-2DB22AB14CF1}"/>
              </a:ext>
            </a:extLst>
          </p:cNvPr>
          <p:cNvSpPr/>
          <p:nvPr/>
        </p:nvSpPr>
        <p:spPr>
          <a:xfrm>
            <a:off x="4054495" y="3525722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EAB28476-88A0-4B14-A2B0-C21B6147253E}"/>
              </a:ext>
            </a:extLst>
          </p:cNvPr>
          <p:cNvSpPr/>
          <p:nvPr/>
        </p:nvSpPr>
        <p:spPr>
          <a:xfrm>
            <a:off x="3786697" y="3276860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F959CB59-4D50-4D98-9F30-F9454369DF61}"/>
              </a:ext>
            </a:extLst>
          </p:cNvPr>
          <p:cNvSpPr/>
          <p:nvPr/>
        </p:nvSpPr>
        <p:spPr>
          <a:xfrm>
            <a:off x="3346689" y="1602292"/>
            <a:ext cx="1650800" cy="136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观察正发生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的事（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观察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）（不带评论的观察是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人类智力的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lvl="0"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最高形式）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3F3620A4-EDCF-499E-AFB3-322BFFAD5A48}"/>
              </a:ext>
            </a:extLst>
          </p:cNvPr>
          <p:cNvSpPr/>
          <p:nvPr/>
        </p:nvSpPr>
        <p:spPr>
          <a:xfrm>
            <a:off x="4545279" y="3056512"/>
            <a:ext cx="955710" cy="587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表达感受 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4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感受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DC855D8A-E5D6-407D-A710-3B4DF627F3C8}"/>
              </a:ext>
            </a:extLst>
          </p:cNvPr>
          <p:cNvSpPr/>
          <p:nvPr/>
        </p:nvSpPr>
        <p:spPr>
          <a:xfrm>
            <a:off x="3656820" y="4002020"/>
            <a:ext cx="1008609" cy="587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说出需求  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需求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D6EAA09E-6B97-4F86-B3EE-9791314D5758}"/>
              </a:ext>
            </a:extLst>
          </p:cNvPr>
          <p:cNvSpPr/>
          <p:nvPr/>
        </p:nvSpPr>
        <p:spPr>
          <a:xfrm>
            <a:off x="1628986" y="2595327"/>
            <a:ext cx="1861274" cy="1621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具体的请求 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请求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（请求可以是一个美好的礼物，因为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我们有服务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0" hangingPunct="0">
              <a:lnSpc>
                <a:spcPct val="120000"/>
              </a:lnSpc>
              <a:buFontTx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他人的需要）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8B5379E6-493F-4110-8A94-380611A30763}"/>
              </a:ext>
            </a:extLst>
          </p:cNvPr>
          <p:cNvSpPr/>
          <p:nvPr/>
        </p:nvSpPr>
        <p:spPr>
          <a:xfrm>
            <a:off x="6697793" y="2130320"/>
            <a:ext cx="1509054" cy="167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暴力的根源在于：人们忽视彼此的感受与需求，而将冲突归咎于对方。</a:t>
            </a:r>
          </a:p>
        </p:txBody>
      </p:sp>
    </p:spTree>
    <p:extLst>
      <p:ext uri="{BB962C8B-B14F-4D97-AF65-F5344CB8AC3E}">
        <p14:creationId xmlns:p14="http://schemas.microsoft.com/office/powerpoint/2010/main" val="197199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AEDD5732-7F55-43D6-AF36-AD149AD10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extBox 2">
            <a:extLst>
              <a:ext uri="{FF2B5EF4-FFF2-40B4-BE49-F238E27FC236}">
                <a16:creationId xmlns="" xmlns:a16="http://schemas.microsoft.com/office/drawing/2014/main" id="{E4827F6F-421A-48C0-A480-6DFDD1292E79}"/>
              </a:ext>
            </a:extLst>
          </p:cNvPr>
          <p:cNvSpPr txBox="1"/>
          <p:nvPr/>
        </p:nvSpPr>
        <p:spPr>
          <a:xfrm>
            <a:off x="4640498" y="1299396"/>
            <a:ext cx="3456384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1200" dirty="0"/>
              <a:t>进行科学的项目评估（</a:t>
            </a:r>
            <a:r>
              <a:rPr lang="en-US" altLang="zh-CN" sz="1200" dirty="0">
                <a:solidFill>
                  <a:srgbClr val="FF0000"/>
                </a:solidFill>
              </a:rPr>
              <a:t>A</a:t>
            </a:r>
            <a:r>
              <a:rPr lang="en-US" altLang="zh-CN" sz="1200" dirty="0"/>
              <a:t>ppraisal</a:t>
            </a:r>
            <a:r>
              <a:rPr lang="zh-CN" altLang="en-US" sz="1200" dirty="0"/>
              <a:t>）充分的前期准备，确定项目是否值得“</a:t>
            </a:r>
            <a:r>
              <a:rPr lang="zh-CN" altLang="en-US" sz="1200" dirty="0">
                <a:solidFill>
                  <a:srgbClr val="FF0000"/>
                </a:solidFill>
              </a:rPr>
              <a:t>上</a:t>
            </a:r>
            <a:r>
              <a:rPr lang="zh-CN" altLang="en-US" sz="1200" dirty="0"/>
              <a:t>”</a:t>
            </a:r>
            <a:endParaRPr lang="en-US" altLang="zh-CN" sz="1200" dirty="0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C57689D3-A943-4DBE-9AAF-E16FB7AF09BD}"/>
              </a:ext>
            </a:extLst>
          </p:cNvPr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8E5344B6-9B36-4A4C-A9E3-713E2CD82730}"/>
              </a:ext>
            </a:extLst>
          </p:cNvPr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CC717560-C867-4356-AE8C-7F9C565B26D6}"/>
              </a:ext>
            </a:extLst>
          </p:cNvPr>
          <p:cNvSpPr txBox="1"/>
          <p:nvPr/>
        </p:nvSpPr>
        <p:spPr>
          <a:xfrm>
            <a:off x="4659173" y="1986152"/>
            <a:ext cx="3456384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制定正确的谈判计划（</a:t>
            </a:r>
            <a:r>
              <a:rPr lang="en-US" altLang="zh-CN" sz="1200" dirty="0">
                <a:solidFill>
                  <a:srgbClr val="FF0000"/>
                </a:solidFill>
              </a:rPr>
              <a:t>P</a:t>
            </a:r>
            <a:r>
              <a:rPr lang="en-US" altLang="zh-CN" sz="1200" dirty="0"/>
              <a:t>lan</a:t>
            </a:r>
            <a:r>
              <a:rPr lang="zh-CN" altLang="en-US" sz="1200" dirty="0"/>
              <a:t>）：目标、团队、路径、方法</a:t>
            </a:r>
            <a:r>
              <a:rPr lang="en-US" altLang="zh-CN" sz="1200" dirty="0"/>
              <a:t>……</a:t>
            </a: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20FDBAA3-424C-436A-903E-D7D84020A328}"/>
              </a:ext>
            </a:extLst>
          </p:cNvPr>
          <p:cNvSpPr/>
          <p:nvPr/>
        </p:nvSpPr>
        <p:spPr>
          <a:xfrm>
            <a:off x="3422571" y="212415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D782DC65-F53E-4FBF-9186-E067A95A49DB}"/>
              </a:ext>
            </a:extLst>
          </p:cNvPr>
          <p:cNvCxnSpPr/>
          <p:nvPr/>
        </p:nvCxnSpPr>
        <p:spPr>
          <a:xfrm>
            <a:off x="3638595" y="223217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D69030B4-AA7A-4C57-A212-B5871245AE8C}"/>
              </a:ext>
            </a:extLst>
          </p:cNvPr>
          <p:cNvSpPr txBox="1"/>
          <p:nvPr/>
        </p:nvSpPr>
        <p:spPr>
          <a:xfrm>
            <a:off x="4640498" y="2717907"/>
            <a:ext cx="3456384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建立谈判双方的信任关系（</a:t>
            </a:r>
            <a:r>
              <a:rPr lang="en-US" altLang="zh-CN" sz="1200" dirty="0">
                <a:solidFill>
                  <a:srgbClr val="FF0000"/>
                </a:solidFill>
              </a:rPr>
              <a:t>R</a:t>
            </a:r>
            <a:r>
              <a:rPr lang="en-US" altLang="zh-CN" sz="1200" dirty="0"/>
              <a:t>elationship)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058E5015-2AE1-4680-B205-5A3F16B4C5CA}"/>
              </a:ext>
            </a:extLst>
          </p:cNvPr>
          <p:cNvSpPr/>
          <p:nvPr/>
        </p:nvSpPr>
        <p:spPr>
          <a:xfrm>
            <a:off x="3422571" y="2768040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59972B11-D036-4DAB-9048-554279F387DD}"/>
              </a:ext>
            </a:extLst>
          </p:cNvPr>
          <p:cNvCxnSpPr/>
          <p:nvPr/>
        </p:nvCxnSpPr>
        <p:spPr>
          <a:xfrm>
            <a:off x="3638595" y="2876052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38A9F233-A4FA-413D-95EF-CC7D7F166841}"/>
              </a:ext>
            </a:extLst>
          </p:cNvPr>
          <p:cNvSpPr txBox="1"/>
          <p:nvPr/>
        </p:nvSpPr>
        <p:spPr>
          <a:xfrm>
            <a:off x="4640498" y="3377630"/>
            <a:ext cx="3456384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达成双方都能接受的协议（</a:t>
            </a:r>
            <a:r>
              <a:rPr lang="en-US" altLang="zh-CN" sz="1200" dirty="0">
                <a:solidFill>
                  <a:srgbClr val="FF0000"/>
                </a:solidFill>
              </a:rPr>
              <a:t>A</a:t>
            </a:r>
            <a:r>
              <a:rPr lang="en-US" altLang="zh-CN" sz="1200" dirty="0"/>
              <a:t>greement</a:t>
            </a:r>
            <a:r>
              <a:rPr lang="zh-CN" altLang="en-US" sz="1200" dirty="0"/>
              <a:t>）</a:t>
            </a:r>
            <a:endParaRPr lang="en-US" altLang="zh-CN" sz="1200" dirty="0"/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CD84AC75-3C67-4AB6-845E-E133839EAAB0}"/>
              </a:ext>
            </a:extLst>
          </p:cNvPr>
          <p:cNvSpPr/>
          <p:nvPr/>
        </p:nvSpPr>
        <p:spPr>
          <a:xfrm>
            <a:off x="3422571" y="34119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B4BA73F-9239-4DD0-94E2-BAE54B8CD077}"/>
              </a:ext>
            </a:extLst>
          </p:cNvPr>
          <p:cNvCxnSpPr/>
          <p:nvPr/>
        </p:nvCxnSpPr>
        <p:spPr>
          <a:xfrm>
            <a:off x="3638595" y="35199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4">
            <a:extLst>
              <a:ext uri="{FF2B5EF4-FFF2-40B4-BE49-F238E27FC236}">
                <a16:creationId xmlns="" xmlns:a16="http://schemas.microsoft.com/office/drawing/2014/main" id="{96E3A798-2245-4647-BA0C-13563E543673}"/>
              </a:ext>
            </a:extLst>
          </p:cNvPr>
          <p:cNvSpPr txBox="1"/>
          <p:nvPr/>
        </p:nvSpPr>
        <p:spPr>
          <a:xfrm>
            <a:off x="4640498" y="3997102"/>
            <a:ext cx="3456384" cy="244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200" dirty="0"/>
              <a:t>协议的履行与关系的维护（</a:t>
            </a:r>
            <a:r>
              <a:rPr lang="en-US" altLang="zh-CN" sz="1200" dirty="0">
                <a:solidFill>
                  <a:srgbClr val="FF0000"/>
                </a:solidFill>
              </a:rPr>
              <a:t>M</a:t>
            </a:r>
            <a:r>
              <a:rPr lang="en-US" altLang="zh-CN" sz="1200" dirty="0"/>
              <a:t>aintenance)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25E4C738-94B2-4E52-B331-EFA4C5D78EE2}"/>
              </a:ext>
            </a:extLst>
          </p:cNvPr>
          <p:cNvSpPr/>
          <p:nvPr/>
        </p:nvSpPr>
        <p:spPr>
          <a:xfrm>
            <a:off x="3418226" y="405580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ADED78FF-BF9D-4CA4-86A1-A62732A5B9DC}"/>
              </a:ext>
            </a:extLst>
          </p:cNvPr>
          <p:cNvCxnSpPr/>
          <p:nvPr/>
        </p:nvCxnSpPr>
        <p:spPr>
          <a:xfrm>
            <a:off x="3634250" y="416381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737E31A-BDB4-48C2-81B2-1F6D9FD819B9}"/>
              </a:ext>
            </a:extLst>
          </p:cNvPr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="" xmlns:a16="http://schemas.microsoft.com/office/drawing/2014/main" id="{27D3EDCA-DAA1-4E03-B38B-AED79B2CC308}"/>
              </a:ext>
            </a:extLst>
          </p:cNvPr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="" xmlns:a16="http://schemas.microsoft.com/office/drawing/2014/main" id="{BDBEE231-8F71-43CD-B368-A34E85424B4E}"/>
              </a:ext>
            </a:extLst>
          </p:cNvPr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TextBox 21">
            <a:extLst>
              <a:ext uri="{FF2B5EF4-FFF2-40B4-BE49-F238E27FC236}">
                <a16:creationId xmlns="" xmlns:a16="http://schemas.microsoft.com/office/drawing/2014/main" id="{30A2692D-9AEC-47B5-848F-C939F4223403}"/>
              </a:ext>
            </a:extLst>
          </p:cNvPr>
          <p:cNvSpPr txBox="1"/>
          <p:nvPr/>
        </p:nvSpPr>
        <p:spPr>
          <a:xfrm>
            <a:off x="1408670" y="1993406"/>
            <a:ext cx="1307180" cy="1613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商务谈判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的模式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(APRAM)</a:t>
            </a:r>
          </a:p>
        </p:txBody>
      </p:sp>
    </p:spTree>
    <p:extLst>
      <p:ext uri="{BB962C8B-B14F-4D97-AF65-F5344CB8AC3E}">
        <p14:creationId xmlns:p14="http://schemas.microsoft.com/office/powerpoint/2010/main" val="8841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6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  <p:bldP spid="17" grpId="0" animBg="1"/>
      <p:bldP spid="22" grpId="0"/>
      <p:bldP spid="23" grpId="0" animBg="1"/>
      <p:bldP spid="3" grpId="0" animBg="1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C5BA1391-EF1C-4186-9A48-89F947544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圆角矩形 10">
            <a:extLst>
              <a:ext uri="{FF2B5EF4-FFF2-40B4-BE49-F238E27FC236}">
                <a16:creationId xmlns="" xmlns:a16="http://schemas.microsoft.com/office/drawing/2014/main" id="{23914BD2-A645-471C-B681-FB2168789945}"/>
              </a:ext>
            </a:extLst>
          </p:cNvPr>
          <p:cNvSpPr/>
          <p:nvPr/>
        </p:nvSpPr>
        <p:spPr>
          <a:xfrm>
            <a:off x="5724128" y="1779662"/>
            <a:ext cx="1584176" cy="2808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0">
            <a:extLst>
              <a:ext uri="{FF2B5EF4-FFF2-40B4-BE49-F238E27FC236}">
                <a16:creationId xmlns="" xmlns:a16="http://schemas.microsoft.com/office/drawing/2014/main" id="{63748648-D9B0-4918-88A8-48549BCD0D10}"/>
              </a:ext>
            </a:extLst>
          </p:cNvPr>
          <p:cNvSpPr txBox="1"/>
          <p:nvPr/>
        </p:nvSpPr>
        <p:spPr>
          <a:xfrm>
            <a:off x="5881645" y="2446566"/>
            <a:ext cx="12691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要诀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5C</a:t>
            </a: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右箭头 26">
            <a:extLst>
              <a:ext uri="{FF2B5EF4-FFF2-40B4-BE49-F238E27FC236}">
                <a16:creationId xmlns="" xmlns:a16="http://schemas.microsoft.com/office/drawing/2014/main" id="{50EC06E1-256B-46D5-B89C-45337EC69842}"/>
              </a:ext>
            </a:extLst>
          </p:cNvPr>
          <p:cNvSpPr/>
          <p:nvPr/>
        </p:nvSpPr>
        <p:spPr>
          <a:xfrm>
            <a:off x="1259633" y="1851670"/>
            <a:ext cx="4176464" cy="460656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TextBox 27">
            <a:extLst>
              <a:ext uri="{FF2B5EF4-FFF2-40B4-BE49-F238E27FC236}">
                <a16:creationId xmlns="" xmlns:a16="http://schemas.microsoft.com/office/drawing/2014/main" id="{5B4C540A-39C7-4A34-AB82-91E8DFBB1960}"/>
              </a:ext>
            </a:extLst>
          </p:cNvPr>
          <p:cNvSpPr txBox="1"/>
          <p:nvPr/>
        </p:nvSpPr>
        <p:spPr>
          <a:xfrm flipH="1">
            <a:off x="1475658" y="1971713"/>
            <a:ext cx="314543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onsistence of Mutual Benefit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箭头 28">
            <a:extLst>
              <a:ext uri="{FF2B5EF4-FFF2-40B4-BE49-F238E27FC236}">
                <a16:creationId xmlns="" xmlns:a16="http://schemas.microsoft.com/office/drawing/2014/main" id="{9E074925-EAD5-434B-9A64-7172ACA19F8C}"/>
              </a:ext>
            </a:extLst>
          </p:cNvPr>
          <p:cNvSpPr/>
          <p:nvPr/>
        </p:nvSpPr>
        <p:spPr>
          <a:xfrm>
            <a:off x="1259633" y="2392461"/>
            <a:ext cx="4176464" cy="460656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右箭头 29">
            <a:extLst>
              <a:ext uri="{FF2B5EF4-FFF2-40B4-BE49-F238E27FC236}">
                <a16:creationId xmlns="" xmlns:a16="http://schemas.microsoft.com/office/drawing/2014/main" id="{9540A8BA-9541-4F22-8056-035757C0C2A7}"/>
              </a:ext>
            </a:extLst>
          </p:cNvPr>
          <p:cNvSpPr/>
          <p:nvPr/>
        </p:nvSpPr>
        <p:spPr>
          <a:xfrm>
            <a:off x="1259633" y="2933252"/>
            <a:ext cx="4176464" cy="460656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右箭头 30">
            <a:extLst>
              <a:ext uri="{FF2B5EF4-FFF2-40B4-BE49-F238E27FC236}">
                <a16:creationId xmlns="" xmlns:a16="http://schemas.microsoft.com/office/drawing/2014/main" id="{F28B8CA8-63F2-49A4-BDBD-BE89C6E4CCC5}"/>
              </a:ext>
            </a:extLst>
          </p:cNvPr>
          <p:cNvSpPr/>
          <p:nvPr/>
        </p:nvSpPr>
        <p:spPr>
          <a:xfrm>
            <a:off x="1259633" y="3474042"/>
            <a:ext cx="4176464" cy="460656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右箭头 31">
            <a:extLst>
              <a:ext uri="{FF2B5EF4-FFF2-40B4-BE49-F238E27FC236}">
                <a16:creationId xmlns="" xmlns:a16="http://schemas.microsoft.com/office/drawing/2014/main" id="{99FA25A3-A9EC-430C-8C2B-FF7814D65381}"/>
              </a:ext>
            </a:extLst>
          </p:cNvPr>
          <p:cNvSpPr/>
          <p:nvPr/>
        </p:nvSpPr>
        <p:spPr>
          <a:xfrm>
            <a:off x="1259633" y="4014833"/>
            <a:ext cx="4176464" cy="460656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TextBox 32">
            <a:extLst>
              <a:ext uri="{FF2B5EF4-FFF2-40B4-BE49-F238E27FC236}">
                <a16:creationId xmlns="" xmlns:a16="http://schemas.microsoft.com/office/drawing/2014/main" id="{73EEC370-35EC-4490-8778-EFC4113D8697}"/>
              </a:ext>
            </a:extLst>
          </p:cNvPr>
          <p:cNvSpPr txBox="1"/>
          <p:nvPr/>
        </p:nvSpPr>
        <p:spPr>
          <a:xfrm flipH="1">
            <a:off x="1475656" y="2493649"/>
            <a:ext cx="3923548" cy="236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ombination of Confrontation and Cooperation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33">
            <a:extLst>
              <a:ext uri="{FF2B5EF4-FFF2-40B4-BE49-F238E27FC236}">
                <a16:creationId xmlns="" xmlns:a16="http://schemas.microsoft.com/office/drawing/2014/main" id="{4F85CEFC-C656-456C-A2CD-8B08EC9C8513}"/>
              </a:ext>
            </a:extLst>
          </p:cNvPr>
          <p:cNvSpPr txBox="1"/>
          <p:nvPr/>
        </p:nvSpPr>
        <p:spPr>
          <a:xfrm flipH="1">
            <a:off x="1475657" y="3003798"/>
            <a:ext cx="2686291" cy="236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onfines via Compromise</a:t>
            </a:r>
            <a:endParaRPr lang="zh-CN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="" xmlns:a16="http://schemas.microsoft.com/office/drawing/2014/main" id="{DA6CA130-156C-493A-A3D2-6BF8DBF84B39}"/>
              </a:ext>
            </a:extLst>
          </p:cNvPr>
          <p:cNvSpPr txBox="1"/>
          <p:nvPr/>
        </p:nvSpPr>
        <p:spPr>
          <a:xfrm flipH="1">
            <a:off x="1475657" y="3596648"/>
            <a:ext cx="26862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omprehensive Achievement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35">
            <a:extLst>
              <a:ext uri="{FF2B5EF4-FFF2-40B4-BE49-F238E27FC236}">
                <a16:creationId xmlns="" xmlns:a16="http://schemas.microsoft.com/office/drawing/2014/main" id="{5DD6C468-08E6-4176-BBF3-E2A6614C2116}"/>
              </a:ext>
            </a:extLst>
          </p:cNvPr>
          <p:cNvSpPr txBox="1"/>
          <p:nvPr/>
        </p:nvSpPr>
        <p:spPr>
          <a:xfrm flipH="1">
            <a:off x="1475656" y="4137439"/>
            <a:ext cx="26862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ontemplation with courtesy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5E8D660-0393-4AC4-A32A-1C8F9A5B5456}"/>
              </a:ext>
            </a:extLst>
          </p:cNvPr>
          <p:cNvSpPr/>
          <p:nvPr/>
        </p:nvSpPr>
        <p:spPr>
          <a:xfrm>
            <a:off x="467544" y="84355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5C</a:t>
            </a:r>
            <a:endParaRPr lang="zh-CN" altLang="en-US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17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C5BA1391-EF1C-4186-9A48-89F947544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5E8D660-0393-4AC4-A32A-1C8F9A5B5456}"/>
              </a:ext>
            </a:extLst>
          </p:cNvPr>
          <p:cNvSpPr/>
          <p:nvPr/>
        </p:nvSpPr>
        <p:spPr>
          <a:xfrm>
            <a:off x="467544" y="84355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Five Steps</a:t>
            </a:r>
            <a:endParaRPr lang="zh-CN" altLang="en-US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Pentagon 4">
            <a:extLst>
              <a:ext uri="{FF2B5EF4-FFF2-40B4-BE49-F238E27FC236}">
                <a16:creationId xmlns="" xmlns:a16="http://schemas.microsoft.com/office/drawing/2014/main" id="{78F7EC4A-928C-4034-94B1-C4A5F963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650" y="2067148"/>
            <a:ext cx="1512000" cy="432000"/>
          </a:xfrm>
          <a:prstGeom prst="homePlate">
            <a:avLst>
              <a:gd name="adj" fmla="val 50004"/>
            </a:avLst>
          </a:prstGeom>
          <a:gradFill flip="none" rotWithShape="1">
            <a:gsLst>
              <a:gs pos="0">
                <a:srgbClr val="74F4FF"/>
              </a:gs>
              <a:gs pos="100000">
                <a:srgbClr val="208ECD"/>
              </a:gs>
            </a:gsLst>
            <a:lin ang="5400000" scaled="1"/>
            <a:tileRect/>
          </a:gradFill>
          <a:ln w="9525" algn="ctr">
            <a:solidFill>
              <a:srgbClr val="00618E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etal"/>
        </p:spPr>
        <p:txBody>
          <a:bodyPr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-65" charset="0"/>
              </a:rPr>
              <a:t>Step 1</a:t>
            </a:r>
          </a:p>
        </p:txBody>
      </p:sp>
      <p:sp>
        <p:nvSpPr>
          <p:cNvPr id="22" name="Chevron 6">
            <a:extLst>
              <a:ext uri="{FF2B5EF4-FFF2-40B4-BE49-F238E27FC236}">
                <a16:creationId xmlns="" xmlns:a16="http://schemas.microsoft.com/office/drawing/2014/main" id="{C0AEF761-4133-498B-A1A8-2D518F5C5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816" y="2067148"/>
            <a:ext cx="1512000" cy="432000"/>
          </a:xfrm>
          <a:prstGeom prst="chevron">
            <a:avLst>
              <a:gd name="adj" fmla="val 49998"/>
            </a:avLst>
          </a:prstGeom>
          <a:gradFill flip="none" rotWithShape="1">
            <a:gsLst>
              <a:gs pos="0">
                <a:srgbClr val="A6F77D"/>
              </a:gs>
              <a:gs pos="100000">
                <a:srgbClr val="72D816"/>
              </a:gs>
            </a:gsLst>
            <a:lin ang="5400000" scaled="1"/>
            <a:tileRect/>
          </a:gradFill>
          <a:ln w="9525" algn="ctr">
            <a:solidFill>
              <a:srgbClr val="4F950F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/>
        </p:spPr>
        <p:txBody>
          <a:bodyPr anchor="ctr"/>
          <a:lstStyle/>
          <a:p>
            <a:pPr algn="ctr"/>
            <a:r>
              <a:rPr lang="en-US">
                <a:latin typeface="Calibri" pitchFamily="-65" charset="0"/>
              </a:rPr>
              <a:t>Step 2</a:t>
            </a:r>
          </a:p>
        </p:txBody>
      </p:sp>
      <p:sp>
        <p:nvSpPr>
          <p:cNvPr id="23" name="Chevron 6">
            <a:extLst>
              <a:ext uri="{FF2B5EF4-FFF2-40B4-BE49-F238E27FC236}">
                <a16:creationId xmlns="" xmlns:a16="http://schemas.microsoft.com/office/drawing/2014/main" id="{A64D267F-1A59-44E5-B97C-979F55310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982" y="2067148"/>
            <a:ext cx="1512000" cy="432000"/>
          </a:xfrm>
          <a:prstGeom prst="chevron">
            <a:avLst>
              <a:gd name="adj" fmla="val 49998"/>
            </a:avLst>
          </a:prstGeom>
          <a:gradFill flip="none" rotWithShape="1">
            <a:gsLst>
              <a:gs pos="0">
                <a:srgbClr val="74F4FF"/>
              </a:gs>
              <a:gs pos="100000">
                <a:srgbClr val="208ECD"/>
              </a:gs>
            </a:gsLst>
            <a:lin ang="5400000" scaled="1"/>
            <a:tileRect/>
          </a:gradFill>
          <a:ln w="9525" algn="ctr">
            <a:solidFill>
              <a:srgbClr val="00618E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etal"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65" charset="0"/>
              </a:rPr>
              <a:t>Step 3</a:t>
            </a:r>
          </a:p>
        </p:txBody>
      </p:sp>
      <p:sp>
        <p:nvSpPr>
          <p:cNvPr id="24" name="Chevron 6">
            <a:extLst>
              <a:ext uri="{FF2B5EF4-FFF2-40B4-BE49-F238E27FC236}">
                <a16:creationId xmlns="" xmlns:a16="http://schemas.microsoft.com/office/drawing/2014/main" id="{C69A8794-05A5-4CE9-BFEA-E96CD8AA9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9148" y="2067148"/>
            <a:ext cx="1512000" cy="432000"/>
          </a:xfrm>
          <a:prstGeom prst="chevron">
            <a:avLst>
              <a:gd name="adj" fmla="val 49998"/>
            </a:avLst>
          </a:prstGeom>
          <a:gradFill flip="none" rotWithShape="1">
            <a:gsLst>
              <a:gs pos="0">
                <a:srgbClr val="A6F77D"/>
              </a:gs>
              <a:gs pos="100000">
                <a:srgbClr val="72D816"/>
              </a:gs>
            </a:gsLst>
            <a:lin ang="5400000" scaled="1"/>
            <a:tileRect/>
          </a:gradFill>
          <a:ln w="9525" algn="ctr">
            <a:solidFill>
              <a:srgbClr val="4F950F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65" charset="0"/>
              </a:rPr>
              <a:t>Step 4</a:t>
            </a:r>
          </a:p>
        </p:txBody>
      </p:sp>
      <p:sp>
        <p:nvSpPr>
          <p:cNvPr id="25" name="Chevron 6">
            <a:extLst>
              <a:ext uri="{FF2B5EF4-FFF2-40B4-BE49-F238E27FC236}">
                <a16:creationId xmlns="" xmlns:a16="http://schemas.microsoft.com/office/drawing/2014/main" id="{1757D6B2-6EBD-4AFE-9EC0-EB8B296DC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9313" y="2067148"/>
            <a:ext cx="1512000" cy="432000"/>
          </a:xfrm>
          <a:prstGeom prst="chevron">
            <a:avLst>
              <a:gd name="adj" fmla="val 49998"/>
            </a:avLst>
          </a:prstGeom>
          <a:gradFill flip="none" rotWithShape="1">
            <a:gsLst>
              <a:gs pos="0">
                <a:srgbClr val="74F4FF"/>
              </a:gs>
              <a:gs pos="100000">
                <a:srgbClr val="208ECD"/>
              </a:gs>
            </a:gsLst>
            <a:lin ang="5400000" scaled="1"/>
            <a:tileRect/>
          </a:gradFill>
          <a:ln w="9525" algn="ctr">
            <a:solidFill>
              <a:srgbClr val="00618E"/>
            </a:solidFill>
            <a:miter lim="800000"/>
            <a:headEnd/>
            <a:tailEnd/>
          </a:ln>
          <a:scene3d>
            <a:camera prst="orthographicFront"/>
            <a:lightRig rig="balanced" dir="t"/>
          </a:scene3d>
          <a:sp3d prstMaterial="metal"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Calibri" pitchFamily="-65" charset="0"/>
              </a:rPr>
              <a:t>Step 5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="" xmlns:a16="http://schemas.microsoft.com/office/drawing/2014/main" id="{5A8EAEF6-4AF9-4766-A862-1A1AC3FD4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603" y="2571750"/>
            <a:ext cx="1254125" cy="12961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96001">
                <a:srgbClr val="C5ECFF">
                  <a:alpha val="92320"/>
                </a:srgbClr>
              </a:gs>
              <a:gs pos="100000">
                <a:srgbClr val="C5ECFF">
                  <a:alpha val="92000"/>
                </a:srgbClr>
              </a:gs>
            </a:gsLst>
            <a:lin ang="5400000"/>
          </a:gradFill>
          <a:ln w="9525">
            <a:solidFill>
              <a:srgbClr val="4A7EBB">
                <a:alpha val="29019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2" name="Rectangle 23">
            <a:extLst>
              <a:ext uri="{FF2B5EF4-FFF2-40B4-BE49-F238E27FC236}">
                <a16:creationId xmlns="" xmlns:a16="http://schemas.microsoft.com/office/drawing/2014/main" id="{364F921C-2CE6-4712-8362-F3674EE63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277" y="2571750"/>
            <a:ext cx="1327150" cy="12961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97000">
                <a:srgbClr val="E1F2CE">
                  <a:alpha val="93152"/>
                </a:srgbClr>
              </a:gs>
              <a:gs pos="100000">
                <a:srgbClr val="E1F2CE">
                  <a:alpha val="92940"/>
                </a:srgbClr>
              </a:gs>
            </a:gsLst>
            <a:lin ang="5400000"/>
          </a:gradFill>
          <a:ln w="9525">
            <a:solidFill>
              <a:srgbClr val="92D050">
                <a:alpha val="34901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="" xmlns:a16="http://schemas.microsoft.com/office/drawing/2014/main" id="{B6638146-06E6-4D16-9F5B-CB3C768C8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976" y="2571750"/>
            <a:ext cx="1328738" cy="12961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96001">
                <a:srgbClr val="C5ECFF">
                  <a:alpha val="92320"/>
                </a:srgbClr>
              </a:gs>
              <a:gs pos="100000">
                <a:srgbClr val="C5ECFF">
                  <a:alpha val="92000"/>
                </a:srgbClr>
              </a:gs>
            </a:gsLst>
            <a:lin ang="5400000"/>
          </a:gradFill>
          <a:ln w="9525">
            <a:solidFill>
              <a:srgbClr val="4A7EBB">
                <a:alpha val="29019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0" name="Rectangle 25">
            <a:extLst>
              <a:ext uri="{FF2B5EF4-FFF2-40B4-BE49-F238E27FC236}">
                <a16:creationId xmlns="" xmlns:a16="http://schemas.microsoft.com/office/drawing/2014/main" id="{670355D5-1C47-4F76-9E4F-6A37A8BDC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263" y="2571750"/>
            <a:ext cx="1328738" cy="12961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97000">
                <a:srgbClr val="E1F2CE">
                  <a:alpha val="93152"/>
                </a:srgbClr>
              </a:gs>
              <a:gs pos="100000">
                <a:srgbClr val="E1F2CE">
                  <a:alpha val="92940"/>
                </a:srgbClr>
              </a:gs>
            </a:gsLst>
            <a:lin ang="5400000"/>
          </a:gradFill>
          <a:ln w="9525">
            <a:solidFill>
              <a:srgbClr val="92D050">
                <a:alpha val="34901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4" name="Rectangle 26">
            <a:extLst>
              <a:ext uri="{FF2B5EF4-FFF2-40B4-BE49-F238E27FC236}">
                <a16:creationId xmlns="" xmlns:a16="http://schemas.microsoft.com/office/drawing/2014/main" id="{2E776DC1-C882-41AC-BBE3-10D02D52C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550" y="2571750"/>
            <a:ext cx="1328738" cy="129614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96001">
                <a:srgbClr val="C5ECFF">
                  <a:alpha val="92320"/>
                </a:srgbClr>
              </a:gs>
              <a:gs pos="100000">
                <a:srgbClr val="C5ECFF">
                  <a:alpha val="92000"/>
                </a:srgbClr>
              </a:gs>
            </a:gsLst>
            <a:lin ang="5400000"/>
          </a:gradFill>
          <a:ln w="9525">
            <a:solidFill>
              <a:srgbClr val="4A7EBB">
                <a:alpha val="29019"/>
              </a:srgb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96E64FE-F944-47C6-8E44-5CEA42463440}"/>
              </a:ext>
            </a:extLst>
          </p:cNvPr>
          <p:cNvSpPr/>
          <p:nvPr/>
        </p:nvSpPr>
        <p:spPr>
          <a:xfrm>
            <a:off x="990296" y="2742208"/>
            <a:ext cx="1032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Understand your opponent’s motivation</a:t>
            </a:r>
            <a:endParaRPr lang="zh-CN" altLang="en-US" sz="14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A37ABFF2-D677-4134-B985-68336674BC5A}"/>
              </a:ext>
            </a:extLst>
          </p:cNvPr>
          <p:cNvSpPr/>
          <p:nvPr/>
        </p:nvSpPr>
        <p:spPr>
          <a:xfrm>
            <a:off x="2467938" y="2742208"/>
            <a:ext cx="10392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Determine</a:t>
            </a:r>
          </a:p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</a:rPr>
              <a:t>a technique you’ll use</a:t>
            </a:r>
            <a:endParaRPr lang="zh-CN" altLang="en-US" sz="1400" dirty="0"/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C1306A1E-8F6C-448E-93C7-053C2F32F27F}"/>
              </a:ext>
            </a:extLst>
          </p:cNvPr>
          <p:cNvSpPr/>
          <p:nvPr/>
        </p:nvSpPr>
        <p:spPr>
          <a:xfrm>
            <a:off x="3952012" y="2742208"/>
            <a:ext cx="9377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Study </a:t>
            </a:r>
          </a:p>
          <a:p>
            <a:r>
              <a:rPr lang="en-US" altLang="zh-CN" sz="1400" dirty="0">
                <a:latin typeface="Times New Roman" panose="02020603050405020304" pitchFamily="18" charset="0"/>
              </a:rPr>
              <a:t>local customs</a:t>
            </a:r>
            <a:endParaRPr lang="zh-CN" altLang="en-US" sz="1400" dirty="0"/>
          </a:p>
        </p:txBody>
      </p:sp>
      <p:sp>
        <p:nvSpPr>
          <p:cNvPr id="70" name="矩形 69">
            <a:extLst>
              <a:ext uri="{FF2B5EF4-FFF2-40B4-BE49-F238E27FC236}">
                <a16:creationId xmlns="" xmlns:a16="http://schemas.microsoft.com/office/drawing/2014/main" id="{16750171-0F9D-4F41-A3B0-96DDC7D6D8D5}"/>
              </a:ext>
            </a:extLst>
          </p:cNvPr>
          <p:cNvSpPr/>
          <p:nvPr/>
        </p:nvSpPr>
        <p:spPr>
          <a:xfrm>
            <a:off x="5334657" y="2742208"/>
            <a:ext cx="8272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Practice</a:t>
            </a:r>
            <a:r>
              <a:rPr lang="zh-CN" altLang="en-US" sz="1400" dirty="0">
                <a:latin typeface="Times New Roman" panose="02020603050405020304" pitchFamily="18" charset="0"/>
              </a:rPr>
              <a:t>，</a:t>
            </a:r>
            <a:r>
              <a:rPr lang="en-US" altLang="zh-CN" sz="1400" dirty="0">
                <a:latin typeface="Times New Roman" panose="02020603050405020304" pitchFamily="18" charset="0"/>
              </a:rPr>
              <a:t>practice, practice</a:t>
            </a:r>
            <a:endParaRPr lang="zh-CN" altLang="en-US" sz="1400" dirty="0"/>
          </a:p>
        </p:txBody>
      </p:sp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11B1390C-9DE1-4D43-8096-0B87B322CF63}"/>
              </a:ext>
            </a:extLst>
          </p:cNvPr>
          <p:cNvSpPr/>
          <p:nvPr/>
        </p:nvSpPr>
        <p:spPr>
          <a:xfrm>
            <a:off x="6606756" y="2742208"/>
            <a:ext cx="936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</a:rPr>
              <a:t>Be humble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872740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29B64E91-C119-4B11-846A-F42C4BC9820E}"/>
              </a:ext>
            </a:extLst>
          </p:cNvPr>
          <p:cNvGrpSpPr/>
          <p:nvPr/>
        </p:nvGrpSpPr>
        <p:grpSpPr>
          <a:xfrm>
            <a:off x="644213" y="2028535"/>
            <a:ext cx="7855574" cy="307778"/>
            <a:chOff x="-1132703" y="3853427"/>
            <a:chExt cx="9946473" cy="457200"/>
          </a:xfrm>
        </p:grpSpPr>
        <p:sp>
          <p:nvSpPr>
            <p:cNvPr id="56" name="Rectangle 445">
              <a:extLst>
                <a:ext uri="{FF2B5EF4-FFF2-40B4-BE49-F238E27FC236}">
                  <a16:creationId xmlns="" xmlns:a16="http://schemas.microsoft.com/office/drawing/2014/main" id="{1C351C40-9C54-4FBC-B8C5-C5F873E02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895" y="3853427"/>
              <a:ext cx="1412875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57" name="Rectangle 446">
              <a:extLst>
                <a:ext uri="{FF2B5EF4-FFF2-40B4-BE49-F238E27FC236}">
                  <a16:creationId xmlns="" xmlns:a16="http://schemas.microsoft.com/office/drawing/2014/main" id="{559E9CE9-6896-48D7-AE7F-39892F5EB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356" y="3853427"/>
              <a:ext cx="1414463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58" name="Rectangle 447">
              <a:extLst>
                <a:ext uri="{FF2B5EF4-FFF2-40B4-BE49-F238E27FC236}">
                  <a16:creationId xmlns="" xmlns:a16="http://schemas.microsoft.com/office/drawing/2014/main" id="{D1808761-9A0D-4326-B680-32490DD2A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05" y="3853427"/>
              <a:ext cx="1414463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59" name="Rectangle 448">
              <a:extLst>
                <a:ext uri="{FF2B5EF4-FFF2-40B4-BE49-F238E27FC236}">
                  <a16:creationId xmlns="" xmlns:a16="http://schemas.microsoft.com/office/drawing/2014/main" id="{118B60E3-93D7-4ABB-8CBF-32D824AA7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043" y="3853427"/>
              <a:ext cx="1414461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60" name="Rectangle 445">
              <a:extLst>
                <a:ext uri="{FF2B5EF4-FFF2-40B4-BE49-F238E27FC236}">
                  <a16:creationId xmlns="" xmlns:a16="http://schemas.microsoft.com/office/drawing/2014/main" id="{8D6F532B-29A7-439D-A90B-93391DFB3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57" y="3853427"/>
              <a:ext cx="1412875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61" name="Pentagon 780">
              <a:extLst>
                <a:ext uri="{FF2B5EF4-FFF2-40B4-BE49-F238E27FC236}">
                  <a16:creationId xmlns="" xmlns:a16="http://schemas.microsoft.com/office/drawing/2014/main" id="{4174EC56-3406-4D04-AC28-01465D2D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445" y="3853427"/>
              <a:ext cx="1457325" cy="457200"/>
            </a:xfrm>
            <a:prstGeom prst="homePlate">
              <a:avLst>
                <a:gd name="adj" fmla="val 40316"/>
              </a:avLst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  <p:sp>
          <p:nvSpPr>
            <p:cNvPr id="62" name="Rectangle 445">
              <a:extLst>
                <a:ext uri="{FF2B5EF4-FFF2-40B4-BE49-F238E27FC236}">
                  <a16:creationId xmlns="" xmlns:a16="http://schemas.microsoft.com/office/drawing/2014/main" id="{F130DDF4-EF86-46B7-A31C-589E26C02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32703" y="3853427"/>
              <a:ext cx="1412875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zh-CN" noProof="1">
                <a:latin typeface="Calibri" pitchFamily="34" charset="0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C5BA1391-EF1C-4186-9A48-89F947544B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5E8D660-0393-4AC4-A32A-1C8F9A5B5456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Seven Elements</a:t>
            </a:r>
            <a:endParaRPr lang="zh-CN" altLang="en-US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 Box 48">
            <a:extLst>
              <a:ext uri="{FF2B5EF4-FFF2-40B4-BE49-F238E27FC236}">
                <a16:creationId xmlns="" xmlns:a16="http://schemas.microsoft.com/office/drawing/2014/main" id="{9815E641-BB68-4C2E-8EBF-A14225F95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2244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63" name="Text Box 48">
            <a:extLst>
              <a:ext uri="{FF2B5EF4-FFF2-40B4-BE49-F238E27FC236}">
                <a16:creationId xmlns="" xmlns:a16="http://schemas.microsoft.com/office/drawing/2014/main" id="{4DBFBA22-CD15-47B7-AE0E-003D5F52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539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64" name="Text Box 48">
            <a:extLst>
              <a:ext uri="{FF2B5EF4-FFF2-40B4-BE49-F238E27FC236}">
                <a16:creationId xmlns="" xmlns:a16="http://schemas.microsoft.com/office/drawing/2014/main" id="{1E2820AE-5063-4190-B5FC-A69C69686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834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03</a:t>
            </a:r>
          </a:p>
        </p:txBody>
      </p:sp>
      <p:sp>
        <p:nvSpPr>
          <p:cNvPr id="65" name="Text Box 48">
            <a:extLst>
              <a:ext uri="{FF2B5EF4-FFF2-40B4-BE49-F238E27FC236}">
                <a16:creationId xmlns="" xmlns:a16="http://schemas.microsoft.com/office/drawing/2014/main" id="{6E874E45-69D6-427D-9E91-BD91468D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129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04</a:t>
            </a:r>
          </a:p>
        </p:txBody>
      </p:sp>
      <p:sp>
        <p:nvSpPr>
          <p:cNvPr id="66" name="Text Box 48">
            <a:extLst>
              <a:ext uri="{FF2B5EF4-FFF2-40B4-BE49-F238E27FC236}">
                <a16:creationId xmlns="" xmlns:a16="http://schemas.microsoft.com/office/drawing/2014/main" id="{4D5312FE-9CE8-43D6-8F26-9FCB722F9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24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05</a:t>
            </a:r>
          </a:p>
        </p:txBody>
      </p:sp>
      <p:sp>
        <p:nvSpPr>
          <p:cNvPr id="67" name="Text Box 48">
            <a:extLst>
              <a:ext uri="{FF2B5EF4-FFF2-40B4-BE49-F238E27FC236}">
                <a16:creationId xmlns="" xmlns:a16="http://schemas.microsoft.com/office/drawing/2014/main" id="{7AB2171C-7430-42BA-9FB7-41083E4F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19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06</a:t>
            </a:r>
          </a:p>
        </p:txBody>
      </p:sp>
      <p:sp>
        <p:nvSpPr>
          <p:cNvPr id="68" name="Text Box 48">
            <a:extLst>
              <a:ext uri="{FF2B5EF4-FFF2-40B4-BE49-F238E27FC236}">
                <a16:creationId xmlns="" xmlns:a16="http://schemas.microsoft.com/office/drawing/2014/main" id="{5EE51237-175B-4F20-B4D0-9AC710B1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15" y="2037230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07</a:t>
            </a:r>
          </a:p>
        </p:txBody>
      </p:sp>
      <p:sp>
        <p:nvSpPr>
          <p:cNvPr id="69" name="Text Box 56">
            <a:extLst>
              <a:ext uri="{FF2B5EF4-FFF2-40B4-BE49-F238E27FC236}">
                <a16:creationId xmlns="" xmlns:a16="http://schemas.microsoft.com/office/drawing/2014/main" id="{A159EE71-A8DE-4D2A-8971-FD8B83244534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795669" y="3008638"/>
            <a:ext cx="1512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Relationship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2" name="Text Box 57">
            <a:extLst>
              <a:ext uri="{FF2B5EF4-FFF2-40B4-BE49-F238E27FC236}">
                <a16:creationId xmlns="" xmlns:a16="http://schemas.microsoft.com/office/drawing/2014/main" id="{F6963036-588D-45FC-AD2C-C23303A8AD58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1885667" y="3007889"/>
            <a:ext cx="151035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Communication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3" name="Text Box 58">
            <a:extLst>
              <a:ext uri="{FF2B5EF4-FFF2-40B4-BE49-F238E27FC236}">
                <a16:creationId xmlns="" xmlns:a16="http://schemas.microsoft.com/office/drawing/2014/main" id="{3D11A905-E2B0-4741-9B66-786F07B0121E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2974015" y="3008638"/>
            <a:ext cx="1512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Interest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4" name="Text Box 59">
            <a:extLst>
              <a:ext uri="{FF2B5EF4-FFF2-40B4-BE49-F238E27FC236}">
                <a16:creationId xmlns="" xmlns:a16="http://schemas.microsoft.com/office/drawing/2014/main" id="{E899AAEA-F6F0-471F-B640-36FECB633058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4063188" y="3008638"/>
            <a:ext cx="1512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Option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5" name="Text Box 60">
            <a:extLst>
              <a:ext uri="{FF2B5EF4-FFF2-40B4-BE49-F238E27FC236}">
                <a16:creationId xmlns="" xmlns:a16="http://schemas.microsoft.com/office/drawing/2014/main" id="{83A6ADCB-B982-4009-A0CA-F66DFA97B7F4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5152361" y="3008638"/>
            <a:ext cx="1512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Legitimacy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6" name="Text Box 61">
            <a:extLst>
              <a:ext uri="{FF2B5EF4-FFF2-40B4-BE49-F238E27FC236}">
                <a16:creationId xmlns="" xmlns:a16="http://schemas.microsoft.com/office/drawing/2014/main" id="{38EB4BDE-5A37-4C10-82EC-4C2F484B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18" y="4371950"/>
            <a:ext cx="3437288" cy="27699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</a:rPr>
              <a:t>BATNA : Best Alternative To Negotiated Agreement</a:t>
            </a:r>
            <a:endParaRPr lang="zh-CN" altLang="en-US" sz="1200" dirty="0">
              <a:ea typeface="微软雅黑" pitchFamily="34" charset="-122"/>
            </a:endParaRPr>
          </a:p>
        </p:txBody>
      </p:sp>
      <p:sp>
        <p:nvSpPr>
          <p:cNvPr id="77" name="Text Box 62">
            <a:extLst>
              <a:ext uri="{FF2B5EF4-FFF2-40B4-BE49-F238E27FC236}">
                <a16:creationId xmlns="" xmlns:a16="http://schemas.microsoft.com/office/drawing/2014/main" id="{DAEAAE52-793C-4C2B-AB54-B636C581F806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7330707" y="3008638"/>
            <a:ext cx="151200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Commitments</a:t>
            </a:r>
            <a:endParaRPr lang="zh-CN" altLang="en-US" sz="1600" dirty="0">
              <a:ea typeface="微软雅黑" pitchFamily="34" charset="-122"/>
            </a:endParaRPr>
          </a:p>
        </p:txBody>
      </p:sp>
      <p:sp>
        <p:nvSpPr>
          <p:cNvPr id="78" name="Line 63">
            <a:extLst>
              <a:ext uri="{FF2B5EF4-FFF2-40B4-BE49-F238E27FC236}">
                <a16:creationId xmlns="" xmlns:a16="http://schemas.microsoft.com/office/drawing/2014/main" id="{AE8EFDFB-2D48-4853-8EB9-8C07AB3E90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0807" y="257175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Line 63">
            <a:extLst>
              <a:ext uri="{FF2B5EF4-FFF2-40B4-BE49-F238E27FC236}">
                <a16:creationId xmlns="" xmlns:a16="http://schemas.microsoft.com/office/drawing/2014/main" id="{C237B07D-09BB-40D4-A07F-5E33BBE8B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253" y="256120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Line 63">
            <a:extLst>
              <a:ext uri="{FF2B5EF4-FFF2-40B4-BE49-F238E27FC236}">
                <a16:creationId xmlns="" xmlns:a16="http://schemas.microsoft.com/office/drawing/2014/main" id="{63066FFA-CE9C-4643-B062-06AF11E02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426" y="2572564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63">
            <a:extLst>
              <a:ext uri="{FF2B5EF4-FFF2-40B4-BE49-F238E27FC236}">
                <a16:creationId xmlns="" xmlns:a16="http://schemas.microsoft.com/office/drawing/2014/main" id="{548E6BAB-5751-423E-A258-091DC8641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9192" y="257175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Line 63">
            <a:extLst>
              <a:ext uri="{FF2B5EF4-FFF2-40B4-BE49-F238E27FC236}">
                <a16:creationId xmlns="" xmlns:a16="http://schemas.microsoft.com/office/drawing/2014/main" id="{C1E262E6-2740-4D82-9CEB-96EB9837B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8958" y="257175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Line 63">
            <a:extLst>
              <a:ext uri="{FF2B5EF4-FFF2-40B4-BE49-F238E27FC236}">
                <a16:creationId xmlns="" xmlns:a16="http://schemas.microsoft.com/office/drawing/2014/main" id="{BCF9397E-421E-4703-8F12-D3BD601A9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0640" y="257175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Line 63">
            <a:extLst>
              <a:ext uri="{FF2B5EF4-FFF2-40B4-BE49-F238E27FC236}">
                <a16:creationId xmlns="" xmlns:a16="http://schemas.microsoft.com/office/drawing/2014/main" id="{059A497A-0A19-459C-B153-69B56913DD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392" y="2571750"/>
            <a:ext cx="615344" cy="1372622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 Box 60">
            <a:extLst>
              <a:ext uri="{FF2B5EF4-FFF2-40B4-BE49-F238E27FC236}">
                <a16:creationId xmlns="" xmlns:a16="http://schemas.microsoft.com/office/drawing/2014/main" id="{113CD858-60F7-446D-A263-76A9AB5705A3}"/>
              </a:ext>
            </a:extLst>
          </p:cNvPr>
          <p:cNvSpPr txBox="1">
            <a:spLocks noChangeArrowheads="1"/>
          </p:cNvSpPr>
          <p:nvPr/>
        </p:nvSpPr>
        <p:spPr bwMode="auto">
          <a:xfrm rot="3914551">
            <a:off x="6245292" y="3002257"/>
            <a:ext cx="1501245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</a:rPr>
              <a:t>BATNA</a:t>
            </a:r>
            <a:endParaRPr lang="zh-CN" altLang="en-US" sz="1600" dirty="0"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862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谈判技巧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条</a:t>
            </a:r>
          </a:p>
        </p:txBody>
      </p:sp>
      <p:sp>
        <p:nvSpPr>
          <p:cNvPr id="4" name="右箭头 2">
            <a:extLst>
              <a:ext uri="{FF2B5EF4-FFF2-40B4-BE49-F238E27FC236}">
                <a16:creationId xmlns="" xmlns:a16="http://schemas.microsoft.com/office/drawing/2014/main" id="{988E3CE4-8673-4F63-95B6-681F1F47CE5C}"/>
              </a:ext>
            </a:extLst>
          </p:cNvPr>
          <p:cNvSpPr/>
          <p:nvPr/>
        </p:nvSpPr>
        <p:spPr>
          <a:xfrm>
            <a:off x="5215578" y="1761258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11">
            <a:extLst>
              <a:ext uri="{FF2B5EF4-FFF2-40B4-BE49-F238E27FC236}">
                <a16:creationId xmlns="" xmlns:a16="http://schemas.microsoft.com/office/drawing/2014/main" id="{72E4987A-22AB-4926-A421-C2193A8AEB25}"/>
              </a:ext>
            </a:extLst>
          </p:cNvPr>
          <p:cNvSpPr/>
          <p:nvPr/>
        </p:nvSpPr>
        <p:spPr>
          <a:xfrm>
            <a:off x="5215578" y="2186700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13">
            <a:extLst>
              <a:ext uri="{FF2B5EF4-FFF2-40B4-BE49-F238E27FC236}">
                <a16:creationId xmlns="" xmlns:a16="http://schemas.microsoft.com/office/drawing/2014/main" id="{9569427A-990A-4B61-820A-18C97E2B9401}"/>
              </a:ext>
            </a:extLst>
          </p:cNvPr>
          <p:cNvSpPr/>
          <p:nvPr/>
        </p:nvSpPr>
        <p:spPr>
          <a:xfrm>
            <a:off x="5215578" y="3037584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15">
            <a:extLst>
              <a:ext uri="{FF2B5EF4-FFF2-40B4-BE49-F238E27FC236}">
                <a16:creationId xmlns="" xmlns:a16="http://schemas.microsoft.com/office/drawing/2014/main" id="{5D705C31-F3CA-45CC-89A4-183910954F10}"/>
              </a:ext>
            </a:extLst>
          </p:cNvPr>
          <p:cNvSpPr/>
          <p:nvPr/>
        </p:nvSpPr>
        <p:spPr>
          <a:xfrm>
            <a:off x="5215578" y="3888468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17">
            <a:extLst>
              <a:ext uri="{FF2B5EF4-FFF2-40B4-BE49-F238E27FC236}">
                <a16:creationId xmlns="" xmlns:a16="http://schemas.microsoft.com/office/drawing/2014/main" id="{41283FC4-26EE-4B78-BEA2-3162E16C1F1B}"/>
              </a:ext>
            </a:extLst>
          </p:cNvPr>
          <p:cNvSpPr/>
          <p:nvPr/>
        </p:nvSpPr>
        <p:spPr>
          <a:xfrm>
            <a:off x="5215578" y="4313908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右箭头 15">
            <a:extLst>
              <a:ext uri="{FF2B5EF4-FFF2-40B4-BE49-F238E27FC236}">
                <a16:creationId xmlns="" xmlns:a16="http://schemas.microsoft.com/office/drawing/2014/main" id="{13BB1D66-D329-4819-BAB0-0233E0FD5A25}"/>
              </a:ext>
            </a:extLst>
          </p:cNvPr>
          <p:cNvSpPr/>
          <p:nvPr/>
        </p:nvSpPr>
        <p:spPr>
          <a:xfrm>
            <a:off x="5225103" y="2612142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11">
            <a:extLst>
              <a:ext uri="{FF2B5EF4-FFF2-40B4-BE49-F238E27FC236}">
                <a16:creationId xmlns="" xmlns:a16="http://schemas.microsoft.com/office/drawing/2014/main" id="{5BF07E25-269E-4A03-B313-1F4284940282}"/>
              </a:ext>
            </a:extLst>
          </p:cNvPr>
          <p:cNvSpPr/>
          <p:nvPr/>
        </p:nvSpPr>
        <p:spPr>
          <a:xfrm>
            <a:off x="5225103" y="3463026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26">
            <a:extLst>
              <a:ext uri="{FF2B5EF4-FFF2-40B4-BE49-F238E27FC236}">
                <a16:creationId xmlns="" xmlns:a16="http://schemas.microsoft.com/office/drawing/2014/main" id="{84C8847E-AA10-4898-BC7B-A4A40269F39A}"/>
              </a:ext>
            </a:extLst>
          </p:cNvPr>
          <p:cNvSpPr/>
          <p:nvPr/>
        </p:nvSpPr>
        <p:spPr>
          <a:xfrm flipH="1">
            <a:off x="3168126" y="1783161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28">
            <a:extLst>
              <a:ext uri="{FF2B5EF4-FFF2-40B4-BE49-F238E27FC236}">
                <a16:creationId xmlns="" xmlns:a16="http://schemas.microsoft.com/office/drawing/2014/main" id="{DFDA72C9-FF86-4EED-9F6F-D7905EA8E704}"/>
              </a:ext>
            </a:extLst>
          </p:cNvPr>
          <p:cNvSpPr/>
          <p:nvPr/>
        </p:nvSpPr>
        <p:spPr>
          <a:xfrm flipH="1">
            <a:off x="3168126" y="2203702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29">
            <a:extLst>
              <a:ext uri="{FF2B5EF4-FFF2-40B4-BE49-F238E27FC236}">
                <a16:creationId xmlns="" xmlns:a16="http://schemas.microsoft.com/office/drawing/2014/main" id="{F65F7F74-F1A6-4659-9850-68E89DBFCAD9}"/>
              </a:ext>
            </a:extLst>
          </p:cNvPr>
          <p:cNvSpPr/>
          <p:nvPr/>
        </p:nvSpPr>
        <p:spPr>
          <a:xfrm flipH="1">
            <a:off x="3168126" y="3044784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30">
            <a:extLst>
              <a:ext uri="{FF2B5EF4-FFF2-40B4-BE49-F238E27FC236}">
                <a16:creationId xmlns="" xmlns:a16="http://schemas.microsoft.com/office/drawing/2014/main" id="{9A6A505F-812F-4D1A-9B0D-F1AAB811320C}"/>
              </a:ext>
            </a:extLst>
          </p:cNvPr>
          <p:cNvSpPr/>
          <p:nvPr/>
        </p:nvSpPr>
        <p:spPr>
          <a:xfrm flipH="1">
            <a:off x="3168126" y="3885866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31">
            <a:extLst>
              <a:ext uri="{FF2B5EF4-FFF2-40B4-BE49-F238E27FC236}">
                <a16:creationId xmlns="" xmlns:a16="http://schemas.microsoft.com/office/drawing/2014/main" id="{D32DF0A1-A0AC-4CAB-B2A0-79F4C449F5A6}"/>
              </a:ext>
            </a:extLst>
          </p:cNvPr>
          <p:cNvSpPr/>
          <p:nvPr/>
        </p:nvSpPr>
        <p:spPr>
          <a:xfrm flipH="1">
            <a:off x="3168126" y="4306408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0">
            <a:extLst>
              <a:ext uri="{FF2B5EF4-FFF2-40B4-BE49-F238E27FC236}">
                <a16:creationId xmlns="" xmlns:a16="http://schemas.microsoft.com/office/drawing/2014/main" id="{02DF0E58-E6FD-4EA3-AEDE-902B21920086}"/>
              </a:ext>
            </a:extLst>
          </p:cNvPr>
          <p:cNvSpPr/>
          <p:nvPr/>
        </p:nvSpPr>
        <p:spPr>
          <a:xfrm flipH="1">
            <a:off x="3177651" y="2624243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28">
            <a:extLst>
              <a:ext uri="{FF2B5EF4-FFF2-40B4-BE49-F238E27FC236}">
                <a16:creationId xmlns="" xmlns:a16="http://schemas.microsoft.com/office/drawing/2014/main" id="{7D108768-7555-48DA-AA09-AAD15081C863}"/>
              </a:ext>
            </a:extLst>
          </p:cNvPr>
          <p:cNvSpPr/>
          <p:nvPr/>
        </p:nvSpPr>
        <p:spPr>
          <a:xfrm flipH="1">
            <a:off x="3177651" y="3465325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EA7AFA8D-6D86-41EC-829A-A0278CC809DC}"/>
              </a:ext>
            </a:extLst>
          </p:cNvPr>
          <p:cNvSpPr/>
          <p:nvPr/>
        </p:nvSpPr>
        <p:spPr>
          <a:xfrm>
            <a:off x="3995936" y="1635646"/>
            <a:ext cx="1507674" cy="3137567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029DA330-184B-4012-B777-BEA6F1D683B5}"/>
              </a:ext>
            </a:extLst>
          </p:cNvPr>
          <p:cNvSpPr txBox="1"/>
          <p:nvPr/>
        </p:nvSpPr>
        <p:spPr>
          <a:xfrm>
            <a:off x="4245717" y="2254856"/>
            <a:ext cx="1008112" cy="167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有效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技巧</a:t>
            </a:r>
          </a:p>
        </p:txBody>
      </p:sp>
      <p:sp>
        <p:nvSpPr>
          <p:cNvPr id="51" name="Rectangle 8">
            <a:extLst>
              <a:ext uri="{FF2B5EF4-FFF2-40B4-BE49-F238E27FC236}">
                <a16:creationId xmlns="" xmlns:a16="http://schemas.microsoft.com/office/drawing/2014/main" id="{6F5FD61A-C4E4-4FD6-8930-5DEBB0FEB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79" y="1619321"/>
            <a:ext cx="2053165" cy="30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要有感染力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起点高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不要动摇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权力有限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各个击破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中断谈判，赢得时间</a:t>
            </a:r>
          </a:p>
          <a:p>
            <a:pPr algn="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面无表情，沉着应对</a:t>
            </a:r>
          </a:p>
        </p:txBody>
      </p:sp>
      <p:sp>
        <p:nvSpPr>
          <p:cNvPr id="52" name="Text Box 48">
            <a:extLst>
              <a:ext uri="{FF2B5EF4-FFF2-40B4-BE49-F238E27FC236}">
                <a16:creationId xmlns="" xmlns:a16="http://schemas.microsoft.com/office/drawing/2014/main" id="{62CD87E7-E0CF-4F66-A6C1-1D87CA2B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1800949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53" name="Rectangle 10">
            <a:extLst>
              <a:ext uri="{FF2B5EF4-FFF2-40B4-BE49-F238E27FC236}">
                <a16:creationId xmlns="" xmlns:a16="http://schemas.microsoft.com/office/drawing/2014/main" id="{75F5F56C-E14F-4BA2-8009-1DB023AD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237" y="1607802"/>
            <a:ext cx="2203701" cy="30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耐心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缩小差距 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当一回老练的大律师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先行试探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出其不意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找个威望较高的合作伙伴</a:t>
            </a:r>
          </a:p>
          <a:p>
            <a:pPr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讨价还价</a:t>
            </a:r>
          </a:p>
        </p:txBody>
      </p:sp>
      <p:sp>
        <p:nvSpPr>
          <p:cNvPr id="54" name="Text Box 48">
            <a:extLst>
              <a:ext uri="{FF2B5EF4-FFF2-40B4-BE49-F238E27FC236}">
                <a16:creationId xmlns="" xmlns:a16="http://schemas.microsoft.com/office/drawing/2014/main" id="{EFBF7567-0853-42FC-A1FB-C4F74A9D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2225770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55" name="Text Box 48">
            <a:extLst>
              <a:ext uri="{FF2B5EF4-FFF2-40B4-BE49-F238E27FC236}">
                <a16:creationId xmlns="" xmlns:a16="http://schemas.microsoft.com/office/drawing/2014/main" id="{89908E6B-7536-47A0-B054-5F1C9432C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2650591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03</a:t>
            </a:r>
          </a:p>
        </p:txBody>
      </p:sp>
      <p:sp>
        <p:nvSpPr>
          <p:cNvPr id="56" name="Text Box 48">
            <a:extLst>
              <a:ext uri="{FF2B5EF4-FFF2-40B4-BE49-F238E27FC236}">
                <a16:creationId xmlns="" xmlns:a16="http://schemas.microsoft.com/office/drawing/2014/main" id="{30AFF3E7-B18D-4DF1-A21F-6BFC4C9B2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3075412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04</a:t>
            </a:r>
          </a:p>
        </p:txBody>
      </p:sp>
      <p:sp>
        <p:nvSpPr>
          <p:cNvPr id="57" name="Text Box 48">
            <a:extLst>
              <a:ext uri="{FF2B5EF4-FFF2-40B4-BE49-F238E27FC236}">
                <a16:creationId xmlns="" xmlns:a16="http://schemas.microsoft.com/office/drawing/2014/main" id="{5A6C472C-F25D-4994-BDFF-02D2BF11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350023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05</a:t>
            </a:r>
          </a:p>
        </p:txBody>
      </p:sp>
      <p:sp>
        <p:nvSpPr>
          <p:cNvPr id="58" name="Text Box 48">
            <a:extLst>
              <a:ext uri="{FF2B5EF4-FFF2-40B4-BE49-F238E27FC236}">
                <a16:creationId xmlns="" xmlns:a16="http://schemas.microsoft.com/office/drawing/2014/main" id="{09BA345C-3CD5-400D-8544-77E538073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3925054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06</a:t>
            </a:r>
          </a:p>
        </p:txBody>
      </p:sp>
      <p:sp>
        <p:nvSpPr>
          <p:cNvPr id="59" name="Text Box 48">
            <a:extLst>
              <a:ext uri="{FF2B5EF4-FFF2-40B4-BE49-F238E27FC236}">
                <a16:creationId xmlns="" xmlns:a16="http://schemas.microsoft.com/office/drawing/2014/main" id="{C746685A-9236-48A3-A280-1F8FDBB96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05" y="4349877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07</a:t>
            </a:r>
          </a:p>
        </p:txBody>
      </p:sp>
      <p:sp>
        <p:nvSpPr>
          <p:cNvPr id="60" name="Text Box 48">
            <a:extLst>
              <a:ext uri="{FF2B5EF4-FFF2-40B4-BE49-F238E27FC236}">
                <a16:creationId xmlns="" xmlns:a16="http://schemas.microsoft.com/office/drawing/2014/main" id="{DF685481-AD12-4363-A7C9-AAAB8DBDE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1803271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08</a:t>
            </a:r>
          </a:p>
        </p:txBody>
      </p:sp>
      <p:sp>
        <p:nvSpPr>
          <p:cNvPr id="61" name="Text Box 48">
            <a:extLst>
              <a:ext uri="{FF2B5EF4-FFF2-40B4-BE49-F238E27FC236}">
                <a16:creationId xmlns="" xmlns:a16="http://schemas.microsoft.com/office/drawing/2014/main" id="{417C4B76-0851-40E1-981A-CD48CA5F3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2228092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09</a:t>
            </a:r>
          </a:p>
        </p:txBody>
      </p:sp>
      <p:sp>
        <p:nvSpPr>
          <p:cNvPr id="62" name="Text Box 48">
            <a:extLst>
              <a:ext uri="{FF2B5EF4-FFF2-40B4-BE49-F238E27FC236}">
                <a16:creationId xmlns="" xmlns:a16="http://schemas.microsoft.com/office/drawing/2014/main" id="{F05CD034-F01A-4DC1-B286-D4CA56ED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265291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10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3" name="Text Box 48">
            <a:extLst>
              <a:ext uri="{FF2B5EF4-FFF2-40B4-BE49-F238E27FC236}">
                <a16:creationId xmlns="" xmlns:a16="http://schemas.microsoft.com/office/drawing/2014/main" id="{F9E1D851-F9BF-488A-82AC-48669562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3077734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11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4" name="Text Box 48">
            <a:extLst>
              <a:ext uri="{FF2B5EF4-FFF2-40B4-BE49-F238E27FC236}">
                <a16:creationId xmlns="" xmlns:a16="http://schemas.microsoft.com/office/drawing/2014/main" id="{C3500A3D-1D92-489A-A68E-D29B065A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3502555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12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5" name="Text Box 48">
            <a:extLst>
              <a:ext uri="{FF2B5EF4-FFF2-40B4-BE49-F238E27FC236}">
                <a16:creationId xmlns="" xmlns:a16="http://schemas.microsoft.com/office/drawing/2014/main" id="{E320DCD4-BC46-4FB8-A4D9-90032FA2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3927376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13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6" name="Text Box 48">
            <a:extLst>
              <a:ext uri="{FF2B5EF4-FFF2-40B4-BE49-F238E27FC236}">
                <a16:creationId xmlns="" xmlns:a16="http://schemas.microsoft.com/office/drawing/2014/main" id="{709897CD-70C3-4F9F-954F-B7120AA87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898" y="4352199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14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57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1005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</a:p>
          <a:p>
            <a:pPr marL="630238">
              <a:lnSpc>
                <a:spcPct val="130000"/>
              </a:lnSpc>
            </a:pP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Using Emotions as You Negotiate</a:t>
            </a:r>
            <a:endParaRPr lang="zh-CN" altLang="en-US" sz="2400" b="1" spc="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Rectangle 7">
            <a:extLst>
              <a:ext uri="{FF2B5EF4-FFF2-40B4-BE49-F238E27FC236}">
                <a16:creationId xmlns="" xmlns:a16="http://schemas.microsoft.com/office/drawing/2014/main" id="{2BBFCD33-1BBB-4572-A017-0BC3C012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004827"/>
            <a:ext cx="7848872" cy="29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en-US" sz="1800" dirty="0">
                <a:latin typeface="Arial" panose="020B0604020202020204" pitchFamily="34" charset="0"/>
              </a:rPr>
              <a:t>   </a:t>
            </a:r>
            <a:r>
              <a:rPr lang="en-US" altLang="zh-CN" sz="1800" dirty="0">
                <a:latin typeface="Arial" panose="020B0604020202020204" pitchFamily="34" charset="0"/>
              </a:rPr>
              <a:t>( To be sure, strong hostile emotions easily escalate and cause problem)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</a:rPr>
              <a:t>   Take the Initiative: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1) Express Appreciation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2) Build Affiliation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3) Respect Autonomy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4) Acknowledge Status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sz="1800" dirty="0">
                <a:latin typeface="Arial" panose="020B0604020202020204" pitchFamily="34" charset="0"/>
              </a:rPr>
              <a:t>       5) Choose a Fulfilling Role</a:t>
            </a:r>
          </a:p>
        </p:txBody>
      </p:sp>
    </p:spTree>
    <p:extLst>
      <p:ext uri="{BB962C8B-B14F-4D97-AF65-F5344CB8AC3E}">
        <p14:creationId xmlns:p14="http://schemas.microsoft.com/office/powerpoint/2010/main" val="26933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有效谈判宝典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EA7AFA8D-6D86-41EC-829A-A0278CC809DC}"/>
              </a:ext>
            </a:extLst>
          </p:cNvPr>
          <p:cNvSpPr/>
          <p:nvPr/>
        </p:nvSpPr>
        <p:spPr>
          <a:xfrm>
            <a:off x="3648911" y="1419622"/>
            <a:ext cx="4739513" cy="504056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029DA330-184B-4012-B777-BEA6F1D683B5}"/>
              </a:ext>
            </a:extLst>
          </p:cNvPr>
          <p:cNvSpPr txBox="1"/>
          <p:nvPr/>
        </p:nvSpPr>
        <p:spPr>
          <a:xfrm>
            <a:off x="3923928" y="1486984"/>
            <a:ext cx="374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高质量谈判的基本条件</a:t>
            </a:r>
          </a:p>
        </p:txBody>
      </p:sp>
      <p:sp>
        <p:nvSpPr>
          <p:cNvPr id="38" name="五边形 12">
            <a:extLst>
              <a:ext uri="{FF2B5EF4-FFF2-40B4-BE49-F238E27FC236}">
                <a16:creationId xmlns="" xmlns:a16="http://schemas.microsoft.com/office/drawing/2014/main" id="{5FEA08BF-F2A1-45C3-8B1A-599154474D4B}"/>
              </a:ext>
            </a:extLst>
          </p:cNvPr>
          <p:cNvSpPr/>
          <p:nvPr/>
        </p:nvSpPr>
        <p:spPr>
          <a:xfrm>
            <a:off x="761312" y="2427718"/>
            <a:ext cx="2022254" cy="1547908"/>
          </a:xfrm>
          <a:prstGeom prst="homePlate">
            <a:avLst>
              <a:gd name="adj" fmla="val 24923"/>
            </a:avLst>
          </a:prstGeom>
          <a:gradFill rotWithShape="1">
            <a:gsLst>
              <a:gs pos="0">
                <a:srgbClr val="FFFFFF">
                  <a:lumMod val="50000"/>
                </a:srgbClr>
              </a:gs>
              <a:gs pos="80000">
                <a:srgbClr val="FFFFFF">
                  <a:lumMod val="75000"/>
                </a:srgbClr>
              </a:gs>
              <a:gs pos="100000">
                <a:srgbClr val="FFFFFF">
                  <a:lumMod val="8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0" name="五边形 13">
            <a:extLst>
              <a:ext uri="{FF2B5EF4-FFF2-40B4-BE49-F238E27FC236}">
                <a16:creationId xmlns="" xmlns:a16="http://schemas.microsoft.com/office/drawing/2014/main" id="{5B87B1E3-CBCD-488D-B521-C68109DA5A72}"/>
              </a:ext>
            </a:extLst>
          </p:cNvPr>
          <p:cNvSpPr/>
          <p:nvPr/>
        </p:nvSpPr>
        <p:spPr>
          <a:xfrm>
            <a:off x="1097705" y="2685175"/>
            <a:ext cx="2033408" cy="1772262"/>
          </a:xfrm>
          <a:prstGeom prst="homePlate">
            <a:avLst>
              <a:gd name="adj" fmla="val 20797"/>
            </a:avLst>
          </a:prstGeom>
          <a:gradFill rotWithShape="1">
            <a:gsLst>
              <a:gs pos="0">
                <a:srgbClr val="0070C0">
                  <a:shade val="51000"/>
                  <a:satMod val="13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dist="50800" dir="16200000">
                    <a:prstClr val="black">
                      <a:alpha val="80000"/>
                    </a:prstClr>
                  </a:innerShdw>
                </a:effectLst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innerShdw dist="50800" dir="16200000">
                  <a:prstClr val="black">
                    <a:alpha val="80000"/>
                  </a:prstClr>
                </a:innerShdw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平行四边形 40">
            <a:extLst>
              <a:ext uri="{FF2B5EF4-FFF2-40B4-BE49-F238E27FC236}">
                <a16:creationId xmlns="" xmlns:a16="http://schemas.microsoft.com/office/drawing/2014/main" id="{122BFFC8-99F1-43F8-89F3-51A2EA522224}"/>
              </a:ext>
            </a:extLst>
          </p:cNvPr>
          <p:cNvSpPr/>
          <p:nvPr/>
        </p:nvSpPr>
        <p:spPr>
          <a:xfrm rot="16200000">
            <a:off x="-88905" y="3272215"/>
            <a:ext cx="2031090" cy="342128"/>
          </a:xfrm>
          <a:prstGeom prst="parallelogram">
            <a:avLst>
              <a:gd name="adj" fmla="val 73301"/>
            </a:avLst>
          </a:prstGeom>
          <a:gradFill rotWithShape="1">
            <a:gsLst>
              <a:gs pos="0">
                <a:srgbClr val="0070C0">
                  <a:lumMod val="5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80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五边形 15">
            <a:extLst>
              <a:ext uri="{FF2B5EF4-FFF2-40B4-BE49-F238E27FC236}">
                <a16:creationId xmlns="" xmlns:a16="http://schemas.microsoft.com/office/drawing/2014/main" id="{6B76DE78-2F87-411B-B3D1-2F839D4D895A}"/>
              </a:ext>
            </a:extLst>
          </p:cNvPr>
          <p:cNvSpPr/>
          <p:nvPr/>
        </p:nvSpPr>
        <p:spPr>
          <a:xfrm>
            <a:off x="3373976" y="2484861"/>
            <a:ext cx="2022254" cy="1547908"/>
          </a:xfrm>
          <a:prstGeom prst="homePlate">
            <a:avLst>
              <a:gd name="adj" fmla="val 24923"/>
            </a:avLst>
          </a:prstGeom>
          <a:gradFill rotWithShape="1">
            <a:gsLst>
              <a:gs pos="0">
                <a:srgbClr val="FFFFFF">
                  <a:lumMod val="50000"/>
                </a:srgbClr>
              </a:gs>
              <a:gs pos="80000">
                <a:srgbClr val="FFFFFF">
                  <a:lumMod val="75000"/>
                </a:srgbClr>
              </a:gs>
              <a:gs pos="100000">
                <a:srgbClr val="FFFFFF">
                  <a:lumMod val="8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五边形 16">
            <a:extLst>
              <a:ext uri="{FF2B5EF4-FFF2-40B4-BE49-F238E27FC236}">
                <a16:creationId xmlns="" xmlns:a16="http://schemas.microsoft.com/office/drawing/2014/main" id="{F5001235-6562-46B7-BBC9-BA969F42B4A3}"/>
              </a:ext>
            </a:extLst>
          </p:cNvPr>
          <p:cNvSpPr/>
          <p:nvPr/>
        </p:nvSpPr>
        <p:spPr>
          <a:xfrm>
            <a:off x="3710370" y="2742318"/>
            <a:ext cx="2033408" cy="1772262"/>
          </a:xfrm>
          <a:prstGeom prst="homePlate">
            <a:avLst>
              <a:gd name="adj" fmla="val 20797"/>
            </a:avLst>
          </a:prstGeom>
          <a:gradFill rotWithShape="1">
            <a:gsLst>
              <a:gs pos="0">
                <a:srgbClr val="0070C0">
                  <a:shade val="51000"/>
                  <a:satMod val="13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dist="50800" dir="16200000">
                    <a:prstClr val="black">
                      <a:alpha val="80000"/>
                    </a:prstClr>
                  </a:innerShdw>
                </a:effectLst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innerShdw dist="50800" dir="16200000">
                  <a:prstClr val="black">
                    <a:alpha val="80000"/>
                  </a:prstClr>
                </a:innerShdw>
              </a:effectLst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平行四边形 45">
            <a:extLst>
              <a:ext uri="{FF2B5EF4-FFF2-40B4-BE49-F238E27FC236}">
                <a16:creationId xmlns="" xmlns:a16="http://schemas.microsoft.com/office/drawing/2014/main" id="{6EA77283-CED4-4FBC-8E66-1C438A8430C4}"/>
              </a:ext>
            </a:extLst>
          </p:cNvPr>
          <p:cNvSpPr/>
          <p:nvPr/>
        </p:nvSpPr>
        <p:spPr>
          <a:xfrm rot="16200000">
            <a:off x="2523760" y="3329358"/>
            <a:ext cx="2031090" cy="342128"/>
          </a:xfrm>
          <a:prstGeom prst="parallelogram">
            <a:avLst>
              <a:gd name="adj" fmla="val 73301"/>
            </a:avLst>
          </a:prstGeom>
          <a:gradFill rotWithShape="1">
            <a:gsLst>
              <a:gs pos="0">
                <a:srgbClr val="0070C0">
                  <a:lumMod val="5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80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五边形 18">
            <a:extLst>
              <a:ext uri="{FF2B5EF4-FFF2-40B4-BE49-F238E27FC236}">
                <a16:creationId xmlns="" xmlns:a16="http://schemas.microsoft.com/office/drawing/2014/main" id="{9EA4082E-ED0C-4E6E-B3D5-3B7DD48C6555}"/>
              </a:ext>
            </a:extLst>
          </p:cNvPr>
          <p:cNvSpPr/>
          <p:nvPr/>
        </p:nvSpPr>
        <p:spPr>
          <a:xfrm>
            <a:off x="6018623" y="2484861"/>
            <a:ext cx="2022254" cy="1547908"/>
          </a:xfrm>
          <a:prstGeom prst="homePlate">
            <a:avLst>
              <a:gd name="adj" fmla="val 24923"/>
            </a:avLst>
          </a:prstGeom>
          <a:gradFill rotWithShape="1">
            <a:gsLst>
              <a:gs pos="0">
                <a:srgbClr val="FFFFFF">
                  <a:lumMod val="50000"/>
                </a:srgbClr>
              </a:gs>
              <a:gs pos="80000">
                <a:srgbClr val="FFFFFF">
                  <a:lumMod val="75000"/>
                </a:srgbClr>
              </a:gs>
              <a:gs pos="100000">
                <a:srgbClr val="FFFFFF">
                  <a:lumMod val="8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五边形 19">
            <a:extLst>
              <a:ext uri="{FF2B5EF4-FFF2-40B4-BE49-F238E27FC236}">
                <a16:creationId xmlns="" xmlns:a16="http://schemas.microsoft.com/office/drawing/2014/main" id="{4576353B-AEAA-42E9-8FE2-AE3B3E6356D8}"/>
              </a:ext>
            </a:extLst>
          </p:cNvPr>
          <p:cNvSpPr/>
          <p:nvPr/>
        </p:nvSpPr>
        <p:spPr>
          <a:xfrm>
            <a:off x="6355016" y="2742318"/>
            <a:ext cx="2033408" cy="1772262"/>
          </a:xfrm>
          <a:prstGeom prst="homePlate">
            <a:avLst>
              <a:gd name="adj" fmla="val 20797"/>
            </a:avLst>
          </a:prstGeom>
          <a:gradFill rotWithShape="1">
            <a:gsLst>
              <a:gs pos="0">
                <a:srgbClr val="0070C0">
                  <a:shade val="51000"/>
                  <a:satMod val="13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dist="50800" dir="16200000">
                    <a:prstClr val="black">
                      <a:alpha val="80000"/>
                    </a:prstClr>
                  </a:innerShdw>
                </a:effectLst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9" name="平行四边形 48">
            <a:extLst>
              <a:ext uri="{FF2B5EF4-FFF2-40B4-BE49-F238E27FC236}">
                <a16:creationId xmlns="" xmlns:a16="http://schemas.microsoft.com/office/drawing/2014/main" id="{539B43BB-33CD-45E7-9ADD-61ACCD110602}"/>
              </a:ext>
            </a:extLst>
          </p:cNvPr>
          <p:cNvSpPr/>
          <p:nvPr/>
        </p:nvSpPr>
        <p:spPr>
          <a:xfrm rot="16200000">
            <a:off x="5168407" y="3329358"/>
            <a:ext cx="2031090" cy="342128"/>
          </a:xfrm>
          <a:prstGeom prst="parallelogram">
            <a:avLst>
              <a:gd name="adj" fmla="val 73301"/>
            </a:avLst>
          </a:prstGeom>
          <a:gradFill rotWithShape="1">
            <a:gsLst>
              <a:gs pos="0">
                <a:srgbClr val="0070C0">
                  <a:lumMod val="50000"/>
                </a:srgbClr>
              </a:gs>
              <a:gs pos="80000">
                <a:srgbClr val="0070C0">
                  <a:shade val="93000"/>
                  <a:satMod val="130000"/>
                </a:srgbClr>
              </a:gs>
              <a:gs pos="100000">
                <a:srgbClr val="0070C0">
                  <a:shade val="94000"/>
                  <a:satMod val="135000"/>
                </a:srgbClr>
              </a:gs>
            </a:gsLst>
            <a:lin ang="180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AA305C08-9938-421C-BB85-CFBA699CA447}"/>
              </a:ext>
            </a:extLst>
          </p:cNvPr>
          <p:cNvSpPr/>
          <p:nvPr/>
        </p:nvSpPr>
        <p:spPr>
          <a:xfrm>
            <a:off x="1295339" y="3201662"/>
            <a:ext cx="1796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Become Fully associated to the Value of Good Negotiating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E5BAB80-AFD4-490E-A3AC-C512724C1CA0}"/>
              </a:ext>
            </a:extLst>
          </p:cNvPr>
          <p:cNvSpPr/>
          <p:nvPr/>
        </p:nvSpPr>
        <p:spPr>
          <a:xfrm>
            <a:off x="3923928" y="3258815"/>
            <a:ext cx="1512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Develop Powerful Negotiation Skills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147203B-9A4A-4184-9844-9157419594D6}"/>
              </a:ext>
            </a:extLst>
          </p:cNvPr>
          <p:cNvSpPr/>
          <p:nvPr/>
        </p:nvSpPr>
        <p:spPr>
          <a:xfrm>
            <a:off x="6559708" y="3278918"/>
            <a:ext cx="14811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ea typeface="宋体" panose="02010600030101010101" pitchFamily="2" charset="-122"/>
              </a:rPr>
              <a:t>Train Your team</a:t>
            </a:r>
            <a:endParaRPr lang="zh-CN" altLang="en-US" sz="16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79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D4805681-BEC4-485C-B797-00CDD54E9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249927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椭圆 22">
            <a:extLst>
              <a:ext uri="{FF2B5EF4-FFF2-40B4-BE49-F238E27FC236}">
                <a16:creationId xmlns="" xmlns:a16="http://schemas.microsoft.com/office/drawing/2014/main" id="{A5031C11-8E79-453A-B683-68AFF5B34D5C}"/>
              </a:ext>
            </a:extLst>
          </p:cNvPr>
          <p:cNvSpPr/>
          <p:nvPr/>
        </p:nvSpPr>
        <p:spPr>
          <a:xfrm>
            <a:off x="5724128" y="927651"/>
            <a:ext cx="1944572" cy="14768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ECE465-6241-4D45-BA1B-66D16479A1E2}"/>
              </a:ext>
            </a:extLst>
          </p:cNvPr>
          <p:cNvSpPr txBox="1"/>
          <p:nvPr/>
        </p:nvSpPr>
        <p:spPr>
          <a:xfrm>
            <a:off x="6093915" y="1112054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成功</a:t>
            </a:r>
            <a:endParaRPr lang="en-US" altLang="zh-CN" sz="3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经验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4BEF1DDD-2A9D-4A3C-9680-431D22E76228}"/>
              </a:ext>
            </a:extLst>
          </p:cNvPr>
          <p:cNvCxnSpPr/>
          <p:nvPr/>
        </p:nvCxnSpPr>
        <p:spPr>
          <a:xfrm>
            <a:off x="5331508" y="2728053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96BEB4B7-A727-4545-A145-39E775178C61}"/>
              </a:ext>
            </a:extLst>
          </p:cNvPr>
          <p:cNvCxnSpPr/>
          <p:nvPr/>
        </p:nvCxnSpPr>
        <p:spPr>
          <a:xfrm>
            <a:off x="5292258" y="4675850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416B6818-CDE5-449E-8A32-AEF169D06138}"/>
              </a:ext>
            </a:extLst>
          </p:cNvPr>
          <p:cNvSpPr txBox="1"/>
          <p:nvPr/>
        </p:nvSpPr>
        <p:spPr>
          <a:xfrm>
            <a:off x="5901017" y="2861064"/>
            <a:ext cx="18169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三个本地化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="" xmlns:a16="http://schemas.microsoft.com/office/drawing/2014/main" id="{4EBA01BB-2632-4273-BB6F-A2F9706B615D}"/>
              </a:ext>
            </a:extLst>
          </p:cNvPr>
          <p:cNvSpPr txBox="1"/>
          <p:nvPr/>
        </p:nvSpPr>
        <p:spPr>
          <a:xfrm>
            <a:off x="5930505" y="3246968"/>
            <a:ext cx="1584176" cy="1227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员工本地化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利益本地化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文化本地化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4E8072A2-3C54-4686-9A9F-3B70CD6A212F}"/>
              </a:ext>
            </a:extLst>
          </p:cNvPr>
          <p:cNvSpPr>
            <a:spLocks/>
          </p:cNvSpPr>
          <p:nvPr/>
        </p:nvSpPr>
        <p:spPr bwMode="auto">
          <a:xfrm flipH="1">
            <a:off x="4339387" y="955842"/>
            <a:ext cx="701197" cy="37940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圆角矩形 15">
            <a:extLst>
              <a:ext uri="{FF2B5EF4-FFF2-40B4-BE49-F238E27FC236}">
                <a16:creationId xmlns="" xmlns:a16="http://schemas.microsoft.com/office/drawing/2014/main" id="{719C1536-17D7-4156-B63E-ED75F3904529}"/>
              </a:ext>
            </a:extLst>
          </p:cNvPr>
          <p:cNvSpPr/>
          <p:nvPr/>
        </p:nvSpPr>
        <p:spPr>
          <a:xfrm>
            <a:off x="799796" y="927652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4" name="圆角矩形 16">
            <a:extLst>
              <a:ext uri="{FF2B5EF4-FFF2-40B4-BE49-F238E27FC236}">
                <a16:creationId xmlns="" xmlns:a16="http://schemas.microsoft.com/office/drawing/2014/main" id="{4C481D3E-5F43-452B-9B0E-81C01282E85C}"/>
              </a:ext>
            </a:extLst>
          </p:cNvPr>
          <p:cNvSpPr/>
          <p:nvPr/>
        </p:nvSpPr>
        <p:spPr>
          <a:xfrm>
            <a:off x="799796" y="1486360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5" name="圆角矩形 17">
            <a:extLst>
              <a:ext uri="{FF2B5EF4-FFF2-40B4-BE49-F238E27FC236}">
                <a16:creationId xmlns="" xmlns:a16="http://schemas.microsoft.com/office/drawing/2014/main" id="{D69738D0-EA5F-4471-A50B-36E8BAEA745A}"/>
              </a:ext>
            </a:extLst>
          </p:cNvPr>
          <p:cNvSpPr/>
          <p:nvPr/>
        </p:nvSpPr>
        <p:spPr>
          <a:xfrm>
            <a:off x="799796" y="2045068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6" name="圆角矩形 18">
            <a:extLst>
              <a:ext uri="{FF2B5EF4-FFF2-40B4-BE49-F238E27FC236}">
                <a16:creationId xmlns="" xmlns:a16="http://schemas.microsoft.com/office/drawing/2014/main" id="{A31A4233-EB2D-4531-9C51-52C81C764DE0}"/>
              </a:ext>
            </a:extLst>
          </p:cNvPr>
          <p:cNvSpPr/>
          <p:nvPr/>
        </p:nvSpPr>
        <p:spPr>
          <a:xfrm>
            <a:off x="799796" y="2603776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7" name="圆角矩形 19">
            <a:extLst>
              <a:ext uri="{FF2B5EF4-FFF2-40B4-BE49-F238E27FC236}">
                <a16:creationId xmlns="" xmlns:a16="http://schemas.microsoft.com/office/drawing/2014/main" id="{A9D86981-41F6-4A72-8911-1749A04DD76B}"/>
              </a:ext>
            </a:extLst>
          </p:cNvPr>
          <p:cNvSpPr/>
          <p:nvPr/>
        </p:nvSpPr>
        <p:spPr>
          <a:xfrm>
            <a:off x="799796" y="3162484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8" name="圆角矩形 20">
            <a:extLst>
              <a:ext uri="{FF2B5EF4-FFF2-40B4-BE49-F238E27FC236}">
                <a16:creationId xmlns="" xmlns:a16="http://schemas.microsoft.com/office/drawing/2014/main" id="{E4B02258-E081-485A-BE46-9B06C2694064}"/>
              </a:ext>
            </a:extLst>
          </p:cNvPr>
          <p:cNvSpPr/>
          <p:nvPr/>
        </p:nvSpPr>
        <p:spPr>
          <a:xfrm>
            <a:off x="799796" y="3721192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9" name="圆角矩形 21">
            <a:extLst>
              <a:ext uri="{FF2B5EF4-FFF2-40B4-BE49-F238E27FC236}">
                <a16:creationId xmlns="" xmlns:a16="http://schemas.microsoft.com/office/drawing/2014/main" id="{A2714AC7-0096-4CA1-B42C-5D5DF95108E4}"/>
              </a:ext>
            </a:extLst>
          </p:cNvPr>
          <p:cNvSpPr/>
          <p:nvPr/>
        </p:nvSpPr>
        <p:spPr>
          <a:xfrm>
            <a:off x="799796" y="4279897"/>
            <a:ext cx="3168352" cy="46995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="" xmlns:a16="http://schemas.microsoft.com/office/drawing/2014/main" id="{F94C1B89-CE2F-49DB-BABE-E226FE2479C2}"/>
              </a:ext>
            </a:extLst>
          </p:cNvPr>
          <p:cNvSpPr txBox="1"/>
          <p:nvPr/>
        </p:nvSpPr>
        <p:spPr>
          <a:xfrm>
            <a:off x="1150658" y="108568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中非</a:t>
            </a:r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000">
                <a:latin typeface="微软雅黑" pitchFamily="34" charset="-122"/>
                <a:ea typeface="微软雅黑" pitchFamily="34" charset="-122"/>
              </a:rPr>
              <a:t>中亚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石油项目</a:t>
            </a:r>
            <a:r>
              <a:rPr lang="en-US" altLang="zh-CN" sz="1000">
                <a:latin typeface="微软雅黑" pitchFamily="34" charset="-122"/>
                <a:ea typeface="微软雅黑" pitchFamily="34" charset="-122"/>
              </a:rPr>
              <a:t>……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="" xmlns:a16="http://schemas.microsoft.com/office/drawing/2014/main" id="{2DBFD1BA-DB10-42B7-81A0-8CAA9C30452C}"/>
              </a:ext>
            </a:extLst>
          </p:cNvPr>
          <p:cNvSpPr txBox="1"/>
          <p:nvPr/>
        </p:nvSpPr>
        <p:spPr>
          <a:xfrm>
            <a:off x="1150658" y="164439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拉美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澳洲矿山项目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="" xmlns:a16="http://schemas.microsoft.com/office/drawing/2014/main" id="{D228CCE9-0393-43F0-86F5-7B9F94385F44}"/>
              </a:ext>
            </a:extLst>
          </p:cNvPr>
          <p:cNvSpPr txBox="1"/>
          <p:nvPr/>
        </p:nvSpPr>
        <p:spPr>
          <a:xfrm>
            <a:off x="1150658" y="220310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非洲亚吉和蒙内铁路项目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3" name="TextBox 25">
            <a:extLst>
              <a:ext uri="{FF2B5EF4-FFF2-40B4-BE49-F238E27FC236}">
                <a16:creationId xmlns="" xmlns:a16="http://schemas.microsoft.com/office/drawing/2014/main" id="{9B42F16C-26A6-4D41-A0B5-E962A6B7BAE1}"/>
              </a:ext>
            </a:extLst>
          </p:cNvPr>
          <p:cNvSpPr txBox="1"/>
          <p:nvPr/>
        </p:nvSpPr>
        <p:spPr>
          <a:xfrm>
            <a:off x="1150658" y="276181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世界各地的港口、机场项目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="" xmlns:a16="http://schemas.microsoft.com/office/drawing/2014/main" id="{C3BE3A85-7E50-4618-AD41-4AD7A6CE8D17}"/>
              </a:ext>
            </a:extLst>
          </p:cNvPr>
          <p:cNvSpPr txBox="1"/>
          <p:nvPr/>
        </p:nvSpPr>
        <p:spPr>
          <a:xfrm>
            <a:off x="1150658" y="332051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世界各地公路、桥梁项目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="" xmlns:a16="http://schemas.microsoft.com/office/drawing/2014/main" id="{0B57555B-7BB0-4E91-8630-523E73A213D1}"/>
              </a:ext>
            </a:extLst>
          </p:cNvPr>
          <p:cNvSpPr txBox="1"/>
          <p:nvPr/>
        </p:nvSpPr>
        <p:spPr>
          <a:xfrm>
            <a:off x="1150658" y="387922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世界各地电站项目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26" name="TextBox 28">
            <a:extLst>
              <a:ext uri="{FF2B5EF4-FFF2-40B4-BE49-F238E27FC236}">
                <a16:creationId xmlns="" xmlns:a16="http://schemas.microsoft.com/office/drawing/2014/main" id="{F4E96AD9-9FFA-4705-ABA5-136BFA62B087}"/>
              </a:ext>
            </a:extLst>
          </p:cNvPr>
          <p:cNvSpPr txBox="1"/>
          <p:nvPr/>
        </p:nvSpPr>
        <p:spPr>
          <a:xfrm>
            <a:off x="1150658" y="4437932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99282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7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有效谈判宝典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EA7AFA8D-6D86-41EC-829A-A0278CC809DC}"/>
              </a:ext>
            </a:extLst>
          </p:cNvPr>
          <p:cNvSpPr/>
          <p:nvPr/>
        </p:nvSpPr>
        <p:spPr>
          <a:xfrm>
            <a:off x="3648911" y="1419622"/>
            <a:ext cx="4739513" cy="504056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029DA330-184B-4012-B777-BEA6F1D683B5}"/>
              </a:ext>
            </a:extLst>
          </p:cNvPr>
          <p:cNvSpPr txBox="1"/>
          <p:nvPr/>
        </p:nvSpPr>
        <p:spPr>
          <a:xfrm>
            <a:off x="3923928" y="1486984"/>
            <a:ext cx="374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七个基本步骤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11F66D05-233E-4F0D-958E-476230360F3E}"/>
              </a:ext>
            </a:extLst>
          </p:cNvPr>
          <p:cNvGrpSpPr/>
          <p:nvPr/>
        </p:nvGrpSpPr>
        <p:grpSpPr>
          <a:xfrm>
            <a:off x="2267744" y="2038077"/>
            <a:ext cx="5616624" cy="2693913"/>
            <a:chOff x="2756779" y="2754613"/>
            <a:chExt cx="5616624" cy="3422198"/>
          </a:xfrm>
        </p:grpSpPr>
        <p:sp>
          <p:nvSpPr>
            <p:cNvPr id="29" name="五边形 10">
              <a:extLst>
                <a:ext uri="{FF2B5EF4-FFF2-40B4-BE49-F238E27FC236}">
                  <a16:creationId xmlns="" xmlns:a16="http://schemas.microsoft.com/office/drawing/2014/main" id="{BBC809A6-10DB-42BE-838D-3F0F95137284}"/>
                </a:ext>
              </a:extLst>
            </p:cNvPr>
            <p:cNvSpPr/>
            <p:nvPr/>
          </p:nvSpPr>
          <p:spPr>
            <a:xfrm>
              <a:off x="2756779" y="4246738"/>
              <a:ext cx="5616624" cy="43794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五边形 31">
              <a:extLst>
                <a:ext uri="{FF2B5EF4-FFF2-40B4-BE49-F238E27FC236}">
                  <a16:creationId xmlns="" xmlns:a16="http://schemas.microsoft.com/office/drawing/2014/main" id="{9E1BA204-1AC9-43A7-92C5-C2B98045840D}"/>
                </a:ext>
              </a:extLst>
            </p:cNvPr>
            <p:cNvSpPr/>
            <p:nvPr/>
          </p:nvSpPr>
          <p:spPr>
            <a:xfrm>
              <a:off x="2756779" y="2754613"/>
              <a:ext cx="5616624" cy="43794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五边形 36">
              <a:extLst>
                <a:ext uri="{FF2B5EF4-FFF2-40B4-BE49-F238E27FC236}">
                  <a16:creationId xmlns="" xmlns:a16="http://schemas.microsoft.com/office/drawing/2014/main" id="{0DCB41D4-CD2F-4806-A15F-415AC562EFBD}"/>
                </a:ext>
              </a:extLst>
            </p:cNvPr>
            <p:cNvSpPr/>
            <p:nvPr/>
          </p:nvSpPr>
          <p:spPr>
            <a:xfrm>
              <a:off x="2756779" y="3251988"/>
              <a:ext cx="5616624" cy="43794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五边形 39">
              <a:extLst>
                <a:ext uri="{FF2B5EF4-FFF2-40B4-BE49-F238E27FC236}">
                  <a16:creationId xmlns="" xmlns:a16="http://schemas.microsoft.com/office/drawing/2014/main" id="{DE420B8A-6CAC-4A3A-8748-1B51888C5C5C}"/>
                </a:ext>
              </a:extLst>
            </p:cNvPr>
            <p:cNvSpPr/>
            <p:nvPr/>
          </p:nvSpPr>
          <p:spPr>
            <a:xfrm>
              <a:off x="2756779" y="3749363"/>
              <a:ext cx="5616624" cy="43794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五边形 31">
              <a:extLst>
                <a:ext uri="{FF2B5EF4-FFF2-40B4-BE49-F238E27FC236}">
                  <a16:creationId xmlns="" xmlns:a16="http://schemas.microsoft.com/office/drawing/2014/main" id="{41703CBB-3C59-4144-9C56-6D8A7B881381}"/>
                </a:ext>
              </a:extLst>
            </p:cNvPr>
            <p:cNvSpPr/>
            <p:nvPr/>
          </p:nvSpPr>
          <p:spPr>
            <a:xfrm>
              <a:off x="2756779" y="4744113"/>
              <a:ext cx="5616624" cy="43794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五边形 36">
              <a:extLst>
                <a:ext uri="{FF2B5EF4-FFF2-40B4-BE49-F238E27FC236}">
                  <a16:creationId xmlns="" xmlns:a16="http://schemas.microsoft.com/office/drawing/2014/main" id="{17ADE452-888A-4D50-BAB8-58DBE59ACB5B}"/>
                </a:ext>
              </a:extLst>
            </p:cNvPr>
            <p:cNvSpPr/>
            <p:nvPr/>
          </p:nvSpPr>
          <p:spPr>
            <a:xfrm>
              <a:off x="2756779" y="5241488"/>
              <a:ext cx="5616624" cy="437946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五边形 39">
              <a:extLst>
                <a:ext uri="{FF2B5EF4-FFF2-40B4-BE49-F238E27FC236}">
                  <a16:creationId xmlns="" xmlns:a16="http://schemas.microsoft.com/office/drawing/2014/main" id="{C204E3F8-6D00-40E1-8CFE-D0A20029EF89}"/>
                </a:ext>
              </a:extLst>
            </p:cNvPr>
            <p:cNvSpPr/>
            <p:nvPr/>
          </p:nvSpPr>
          <p:spPr>
            <a:xfrm>
              <a:off x="2756779" y="5738865"/>
              <a:ext cx="5616624" cy="43794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圆角矩形 10">
            <a:extLst>
              <a:ext uri="{FF2B5EF4-FFF2-40B4-BE49-F238E27FC236}">
                <a16:creationId xmlns="" xmlns:a16="http://schemas.microsoft.com/office/drawing/2014/main" id="{5955FC01-6865-4986-B5AE-FD1FA42BEFEA}"/>
              </a:ext>
            </a:extLst>
          </p:cNvPr>
          <p:cNvSpPr/>
          <p:nvPr/>
        </p:nvSpPr>
        <p:spPr>
          <a:xfrm>
            <a:off x="1517585" y="1995686"/>
            <a:ext cx="995097" cy="2808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20">
            <a:extLst>
              <a:ext uri="{FF2B5EF4-FFF2-40B4-BE49-F238E27FC236}">
                <a16:creationId xmlns="" xmlns:a16="http://schemas.microsoft.com/office/drawing/2014/main" id="{805C85DD-7ED6-4A11-BD09-D14910661A17}"/>
              </a:ext>
            </a:extLst>
          </p:cNvPr>
          <p:cNvSpPr txBox="1"/>
          <p:nvPr/>
        </p:nvSpPr>
        <p:spPr>
          <a:xfrm>
            <a:off x="1784300" y="2639431"/>
            <a:ext cx="461665" cy="158850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谈判七步法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CD097BB-C251-4490-9577-C59D789F6F90}"/>
              </a:ext>
            </a:extLst>
          </p:cNvPr>
          <p:cNvSpPr/>
          <p:nvPr/>
        </p:nvSpPr>
        <p:spPr>
          <a:xfrm>
            <a:off x="2757621" y="1967050"/>
            <a:ext cx="4572000" cy="27465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）你的期望值是什么？（理想的和最低的）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）为什么如此重要？（你真正期待什么）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）你的具体方法和建议是什么？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）决策权掌握在谁手里？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）难点和障碍在哪里？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）逐步施加影响力，适时打破僵局。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10000"/>
              </a:lnSpc>
            </a:pPr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7)</a:t>
            </a:r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你的新策略是什么？</a:t>
            </a:r>
          </a:p>
        </p:txBody>
      </p:sp>
    </p:spTree>
    <p:extLst>
      <p:ext uri="{BB962C8B-B14F-4D97-AF65-F5344CB8AC3E}">
        <p14:creationId xmlns:p14="http://schemas.microsoft.com/office/powerpoint/2010/main" val="125407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50" grpId="0" animBg="1"/>
      <p:bldP spid="5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有效谈判宝典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EA7AFA8D-6D86-41EC-829A-A0278CC809DC}"/>
              </a:ext>
            </a:extLst>
          </p:cNvPr>
          <p:cNvSpPr/>
          <p:nvPr/>
        </p:nvSpPr>
        <p:spPr>
          <a:xfrm>
            <a:off x="3648911" y="1419622"/>
            <a:ext cx="4739513" cy="504056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029DA330-184B-4012-B777-BEA6F1D683B5}"/>
              </a:ext>
            </a:extLst>
          </p:cNvPr>
          <p:cNvSpPr txBox="1"/>
          <p:nvPr/>
        </p:nvSpPr>
        <p:spPr>
          <a:xfrm>
            <a:off x="3923928" y="1486984"/>
            <a:ext cx="4464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3. 3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P’s Of Negotiation (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Group 3">
            <a:extLst>
              <a:ext uri="{FF2B5EF4-FFF2-40B4-BE49-F238E27FC236}">
                <a16:creationId xmlns="" xmlns:a16="http://schemas.microsoft.com/office/drawing/2014/main" id="{BFB34971-7760-4F39-85F5-6A403042C9E5}"/>
              </a:ext>
            </a:extLst>
          </p:cNvPr>
          <p:cNvGrpSpPr>
            <a:grpSpLocks/>
          </p:cNvGrpSpPr>
          <p:nvPr/>
        </p:nvGrpSpPr>
        <p:grpSpPr bwMode="auto">
          <a:xfrm>
            <a:off x="1115616" y="2373685"/>
            <a:ext cx="6629401" cy="1692275"/>
            <a:chOff x="816" y="1152"/>
            <a:chExt cx="4176" cy="1066"/>
          </a:xfrm>
        </p:grpSpPr>
        <p:sp>
          <p:nvSpPr>
            <p:cNvPr id="21" name="AutoShape 7">
              <a:extLst>
                <a:ext uri="{FF2B5EF4-FFF2-40B4-BE49-F238E27FC236}">
                  <a16:creationId xmlns="" xmlns:a16="http://schemas.microsoft.com/office/drawing/2014/main" id="{3779A3E8-66E5-4E55-9C29-65B532892A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85" y="1545"/>
              <a:ext cx="252" cy="283"/>
            </a:xfrm>
            <a:prstGeom prst="chevron">
              <a:avLst>
                <a:gd name="adj" fmla="val 52514"/>
              </a:avLst>
            </a:prstGeom>
            <a:solidFill>
              <a:srgbClr val="FEA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AutoShape 8">
              <a:extLst>
                <a:ext uri="{FF2B5EF4-FFF2-40B4-BE49-F238E27FC236}">
                  <a16:creationId xmlns="" xmlns:a16="http://schemas.microsoft.com/office/drawing/2014/main" id="{C2451D34-B62F-4D9B-8859-4E1214166D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36" y="1545"/>
              <a:ext cx="251" cy="283"/>
            </a:xfrm>
            <a:prstGeom prst="chevron">
              <a:avLst>
                <a:gd name="adj" fmla="val 52514"/>
              </a:avLst>
            </a:prstGeom>
            <a:solidFill>
              <a:srgbClr val="91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val 9">
              <a:extLst>
                <a:ext uri="{FF2B5EF4-FFF2-40B4-BE49-F238E27FC236}">
                  <a16:creationId xmlns="" xmlns:a16="http://schemas.microsoft.com/office/drawing/2014/main" id="{214C4100-360D-4297-A8A0-E2620994368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919191">
                    <a:gamma/>
                    <a:tint val="0"/>
                    <a:invGamma/>
                  </a:srgbClr>
                </a:gs>
                <a:gs pos="50000">
                  <a:srgbClr val="919191"/>
                </a:gs>
                <a:gs pos="100000">
                  <a:srgbClr val="919191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24" name="Oval 10">
              <a:extLst>
                <a:ext uri="{FF2B5EF4-FFF2-40B4-BE49-F238E27FC236}">
                  <a16:creationId xmlns="" xmlns:a16="http://schemas.microsoft.com/office/drawing/2014/main" id="{4A55727F-CB3D-4449-9D5F-97A866D1AD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919191">
                    <a:alpha val="32001"/>
                  </a:srgbClr>
                </a:gs>
                <a:gs pos="100000">
                  <a:srgbClr val="919191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25" name="Oval 11">
              <a:extLst>
                <a:ext uri="{FF2B5EF4-FFF2-40B4-BE49-F238E27FC236}">
                  <a16:creationId xmlns="" xmlns:a16="http://schemas.microsoft.com/office/drawing/2014/main" id="{89C161BE-BE12-4B2A-8818-FBDE97E45C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89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919191">
                    <a:gamma/>
                    <a:shade val="54118"/>
                    <a:invGamma/>
                  </a:srgbClr>
                </a:gs>
                <a:gs pos="50000">
                  <a:srgbClr val="919191"/>
                </a:gs>
                <a:gs pos="100000">
                  <a:srgbClr val="919191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26" name="Oval 12">
              <a:extLst>
                <a:ext uri="{FF2B5EF4-FFF2-40B4-BE49-F238E27FC236}">
                  <a16:creationId xmlns="" xmlns:a16="http://schemas.microsoft.com/office/drawing/2014/main" id="{5B719F8E-4769-4879-B8EC-8FE9D7E45B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05" y="1230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919191">
                    <a:gamma/>
                    <a:shade val="63529"/>
                    <a:invGamma/>
                  </a:srgbClr>
                </a:gs>
                <a:gs pos="100000">
                  <a:srgbClr val="919191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27" name="Oval 13">
              <a:extLst>
                <a:ext uri="{FF2B5EF4-FFF2-40B4-BE49-F238E27FC236}">
                  <a16:creationId xmlns="" xmlns:a16="http://schemas.microsoft.com/office/drawing/2014/main" id="{3FE94F55-2EF4-471D-B730-E63B53836A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14">
              <a:extLst>
                <a:ext uri="{FF2B5EF4-FFF2-40B4-BE49-F238E27FC236}">
                  <a16:creationId xmlns="" xmlns:a16="http://schemas.microsoft.com/office/drawing/2014/main" id="{6DC73959-8A87-4D65-A2AE-F7E97B259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C9C9C9">
                    <a:gamma/>
                    <a:tint val="0"/>
                    <a:invGamma/>
                  </a:srgbClr>
                </a:gs>
                <a:gs pos="50000">
                  <a:srgbClr val="C9C9C9"/>
                </a:gs>
                <a:gs pos="100000">
                  <a:srgbClr val="C9C9C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33" name="Oval 15">
              <a:extLst>
                <a:ext uri="{FF2B5EF4-FFF2-40B4-BE49-F238E27FC236}">
                  <a16:creationId xmlns="" xmlns:a16="http://schemas.microsoft.com/office/drawing/2014/main" id="{51911566-35D0-4C6B-9452-E234F9790B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C9C9C9">
                    <a:alpha val="32001"/>
                  </a:srgbClr>
                </a:gs>
                <a:gs pos="100000">
                  <a:srgbClr val="C9C9C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34" name="Oval 16">
              <a:extLst>
                <a:ext uri="{FF2B5EF4-FFF2-40B4-BE49-F238E27FC236}">
                  <a16:creationId xmlns="" xmlns:a16="http://schemas.microsoft.com/office/drawing/2014/main" id="{33C34633-8035-4E95-994D-D6969DB7E72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6" y="1221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C9C9C9">
                    <a:gamma/>
                    <a:shade val="54118"/>
                    <a:invGamma/>
                  </a:srgbClr>
                </a:gs>
                <a:gs pos="50000">
                  <a:srgbClr val="C9C9C9"/>
                </a:gs>
                <a:gs pos="100000">
                  <a:srgbClr val="C9C9C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35" name="Oval 17">
              <a:extLst>
                <a:ext uri="{FF2B5EF4-FFF2-40B4-BE49-F238E27FC236}">
                  <a16:creationId xmlns="" xmlns:a16="http://schemas.microsoft.com/office/drawing/2014/main" id="{D3D26614-5E03-4980-AD7F-49979FD285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7" y="1223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C9C9C9">
                    <a:gamma/>
                    <a:shade val="63529"/>
                    <a:invGamma/>
                  </a:srgbClr>
                </a:gs>
                <a:gs pos="100000">
                  <a:srgbClr val="C9C9C9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37" name="Oval 18">
              <a:extLst>
                <a:ext uri="{FF2B5EF4-FFF2-40B4-BE49-F238E27FC236}">
                  <a16:creationId xmlns="" xmlns:a16="http://schemas.microsoft.com/office/drawing/2014/main" id="{D23D1B1D-1D3D-46C0-BAE2-F689B8402F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" name="Group 19">
              <a:extLst>
                <a:ext uri="{FF2B5EF4-FFF2-40B4-BE49-F238E27FC236}">
                  <a16:creationId xmlns="" xmlns:a16="http://schemas.microsoft.com/office/drawing/2014/main" id="{C1AEA0C7-E2E7-4395-A464-B04155B9D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62" name="Oval 20">
                <a:extLst>
                  <a:ext uri="{FF2B5EF4-FFF2-40B4-BE49-F238E27FC236}">
                    <a16:creationId xmlns="" xmlns:a16="http://schemas.microsoft.com/office/drawing/2014/main" id="{C604EFE9-C1CD-413E-9CF4-EAD206E90C6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Oval 21">
                <a:extLst>
                  <a:ext uri="{FF2B5EF4-FFF2-40B4-BE49-F238E27FC236}">
                    <a16:creationId xmlns="" xmlns:a16="http://schemas.microsoft.com/office/drawing/2014/main" id="{1D10C089-8C07-443E-98B3-C01532B28E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Oval 22">
                <a:extLst>
                  <a:ext uri="{FF2B5EF4-FFF2-40B4-BE49-F238E27FC236}">
                    <a16:creationId xmlns="" xmlns:a16="http://schemas.microsoft.com/office/drawing/2014/main" id="{3EF6F6A9-9535-4892-BB75-0ADB2A9E7A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Oval 23">
                <a:extLst>
                  <a:ext uri="{FF2B5EF4-FFF2-40B4-BE49-F238E27FC236}">
                    <a16:creationId xmlns="" xmlns:a16="http://schemas.microsoft.com/office/drawing/2014/main" id="{D020139D-A942-4314-88B7-578A1AF84E0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0" name="Oval 24">
              <a:extLst>
                <a:ext uri="{FF2B5EF4-FFF2-40B4-BE49-F238E27FC236}">
                  <a16:creationId xmlns="" xmlns:a16="http://schemas.microsoft.com/office/drawing/2014/main" id="{1F5B15EC-F242-4D8D-9D83-CD740FF507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FEA501">
                    <a:gamma/>
                    <a:tint val="0"/>
                    <a:invGamma/>
                  </a:srgbClr>
                </a:gs>
                <a:gs pos="50000">
                  <a:srgbClr val="FEA501"/>
                </a:gs>
                <a:gs pos="100000">
                  <a:srgbClr val="FEA501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1" name="Oval 25">
              <a:extLst>
                <a:ext uri="{FF2B5EF4-FFF2-40B4-BE49-F238E27FC236}">
                  <a16:creationId xmlns="" xmlns:a16="http://schemas.microsoft.com/office/drawing/2014/main" id="{FCE3C53E-9779-40F3-968D-6548A88986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rgbClr val="FEA501">
                    <a:alpha val="32001"/>
                  </a:srgbClr>
                </a:gs>
                <a:gs pos="100000">
                  <a:srgbClr val="FEA501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2" name="Oval 26">
              <a:extLst>
                <a:ext uri="{FF2B5EF4-FFF2-40B4-BE49-F238E27FC236}">
                  <a16:creationId xmlns="" xmlns:a16="http://schemas.microsoft.com/office/drawing/2014/main" id="{122EA143-DFED-419F-A12C-8641288E6C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8" y="1225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FEA501">
                    <a:gamma/>
                    <a:shade val="54118"/>
                    <a:invGamma/>
                  </a:srgbClr>
                </a:gs>
                <a:gs pos="50000">
                  <a:srgbClr val="FEA501"/>
                </a:gs>
                <a:gs pos="100000">
                  <a:srgbClr val="FEA501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4" name="Oval 27">
              <a:extLst>
                <a:ext uri="{FF2B5EF4-FFF2-40B4-BE49-F238E27FC236}">
                  <a16:creationId xmlns="" xmlns:a16="http://schemas.microsoft.com/office/drawing/2014/main" id="{7BBFA9B2-5B29-4226-858D-85EB9F4370B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39" y="1226"/>
              <a:ext cx="933" cy="924"/>
            </a:xfrm>
            <a:prstGeom prst="ellipse">
              <a:avLst/>
            </a:prstGeom>
            <a:gradFill rotWithShape="1">
              <a:gsLst>
                <a:gs pos="0">
                  <a:srgbClr val="FEA501">
                    <a:gamma/>
                    <a:shade val="63529"/>
                    <a:invGamma/>
                  </a:srgbClr>
                </a:gs>
                <a:gs pos="100000">
                  <a:srgbClr val="FEA501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宋体" pitchFamily="2" charset="-122"/>
              </a:endParaRPr>
            </a:p>
          </p:txBody>
        </p:sp>
        <p:sp>
          <p:nvSpPr>
            <p:cNvPr id="46" name="Oval 28">
              <a:extLst>
                <a:ext uri="{FF2B5EF4-FFF2-40B4-BE49-F238E27FC236}">
                  <a16:creationId xmlns="" xmlns:a16="http://schemas.microsoft.com/office/drawing/2014/main" id="{B2ADE02A-FC46-46F4-A9F5-FDA0975100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7" name="Group 29">
              <a:extLst>
                <a:ext uri="{FF2B5EF4-FFF2-40B4-BE49-F238E27FC236}">
                  <a16:creationId xmlns="" xmlns:a16="http://schemas.microsoft.com/office/drawing/2014/main" id="{8EF8807E-BEEB-44B7-9007-F12FB6C886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58" name="Oval 30">
                <a:extLst>
                  <a:ext uri="{FF2B5EF4-FFF2-40B4-BE49-F238E27FC236}">
                    <a16:creationId xmlns="" xmlns:a16="http://schemas.microsoft.com/office/drawing/2014/main" id="{B65D72FD-A2D3-40D6-ACB2-ABB91160289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Oval 31">
                <a:extLst>
                  <a:ext uri="{FF2B5EF4-FFF2-40B4-BE49-F238E27FC236}">
                    <a16:creationId xmlns="" xmlns:a16="http://schemas.microsoft.com/office/drawing/2014/main" id="{430A958F-BD3E-42F1-9E88-888D49EDC79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Oval 32">
                <a:extLst>
                  <a:ext uri="{FF2B5EF4-FFF2-40B4-BE49-F238E27FC236}">
                    <a16:creationId xmlns="" xmlns:a16="http://schemas.microsoft.com/office/drawing/2014/main" id="{CFCB6CCC-D0E2-4800-A73C-2D85B84B2C0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="" xmlns:a16="http://schemas.microsoft.com/office/drawing/2014/main" id="{C89F3EEF-EB52-4691-8754-34AB437DBA4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" name="Group 34">
              <a:extLst>
                <a:ext uri="{FF2B5EF4-FFF2-40B4-BE49-F238E27FC236}">
                  <a16:creationId xmlns="" xmlns:a16="http://schemas.microsoft.com/office/drawing/2014/main" id="{8DD97204-97B1-4D50-BC1B-CB38529FEF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54" name="Oval 35">
                <a:extLst>
                  <a:ext uri="{FF2B5EF4-FFF2-40B4-BE49-F238E27FC236}">
                    <a16:creationId xmlns="" xmlns:a16="http://schemas.microsoft.com/office/drawing/2014/main" id="{49A8BDDE-9A79-4EB7-BE23-202345BC85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36">
                <a:extLst>
                  <a:ext uri="{FF2B5EF4-FFF2-40B4-BE49-F238E27FC236}">
                    <a16:creationId xmlns="" xmlns:a16="http://schemas.microsoft.com/office/drawing/2014/main" id="{24ED7238-41A7-4ABF-A099-35F5178B056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Oval 37">
                <a:extLst>
                  <a:ext uri="{FF2B5EF4-FFF2-40B4-BE49-F238E27FC236}">
                    <a16:creationId xmlns="" xmlns:a16="http://schemas.microsoft.com/office/drawing/2014/main" id="{128EFA37-184A-46C6-A6FA-C87559F367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Oval 38">
                <a:extLst>
                  <a:ext uri="{FF2B5EF4-FFF2-40B4-BE49-F238E27FC236}">
                    <a16:creationId xmlns="" xmlns:a16="http://schemas.microsoft.com/office/drawing/2014/main" id="{12375C92-F125-493E-8BF3-E6E2EFB2EE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" name="Text Box 39">
              <a:extLst>
                <a:ext uri="{FF2B5EF4-FFF2-40B4-BE49-F238E27FC236}">
                  <a16:creationId xmlns="" xmlns:a16="http://schemas.microsoft.com/office/drawing/2014/main" id="{C5A6C204-77B0-458E-A57D-0C753D41FF9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64" y="1475"/>
              <a:ext cx="57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ea typeface="宋体" panose="02010600030101010101" pitchFamily="2" charset="-122"/>
                </a:rPr>
                <a:t>Prepare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ea typeface="宋体" panose="02010600030101010101" pitchFamily="2" charset="-122"/>
                </a:rPr>
                <a:t>充分准备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1" name="Text Box 40">
              <a:extLst>
                <a:ext uri="{FF2B5EF4-FFF2-40B4-BE49-F238E27FC236}">
                  <a16:creationId xmlns="" xmlns:a16="http://schemas.microsoft.com/office/drawing/2014/main" id="{039D148E-413B-4802-A5E0-33964E8282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23" y="1508"/>
              <a:ext cx="56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ea typeface="宋体" panose="02010600030101010101" pitchFamily="2" charset="-122"/>
                </a:rPr>
                <a:t>Probe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ea typeface="宋体" panose="02010600030101010101" pitchFamily="2" charset="-122"/>
                </a:rPr>
                <a:t>深入调查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53" name="Text Box 41">
              <a:extLst>
                <a:ext uri="{FF2B5EF4-FFF2-40B4-BE49-F238E27FC236}">
                  <a16:creationId xmlns="" xmlns:a16="http://schemas.microsoft.com/office/drawing/2014/main" id="{35330CE3-ECD0-4956-8F5C-E3CA657735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152" y="1483"/>
              <a:ext cx="597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ea typeface="宋体" panose="02010600030101010101" pitchFamily="2" charset="-122"/>
                </a:rPr>
                <a:t>Propose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ea typeface="宋体" panose="02010600030101010101" pitchFamily="2" charset="-122"/>
                </a:rPr>
                <a:t>提出建议</a:t>
              </a:r>
              <a:endParaRPr lang="en-US" altLang="zh-CN" sz="1400" dirty="0">
                <a:ea typeface="宋体" panose="02010600030101010101" pitchFamily="2" charset="-122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ea typeface="宋体" panose="02010600030101010101" pitchFamily="2" charset="-122"/>
                </a:rPr>
                <a:t>引导谈判</a:t>
              </a:r>
              <a:endParaRPr lang="en-US" altLang="zh-CN" sz="1400" dirty="0">
                <a:ea typeface="宋体" panose="02010600030101010101" pitchFamily="2" charset="-122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5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有效谈判宝典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="" xmlns:a16="http://schemas.microsoft.com/office/drawing/2014/main" id="{EA7AFA8D-6D86-41EC-829A-A0278CC809DC}"/>
              </a:ext>
            </a:extLst>
          </p:cNvPr>
          <p:cNvSpPr/>
          <p:nvPr/>
        </p:nvSpPr>
        <p:spPr>
          <a:xfrm>
            <a:off x="3648911" y="1419622"/>
            <a:ext cx="4739513" cy="504056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20">
            <a:extLst>
              <a:ext uri="{FF2B5EF4-FFF2-40B4-BE49-F238E27FC236}">
                <a16:creationId xmlns="" xmlns:a16="http://schemas.microsoft.com/office/drawing/2014/main" id="{029DA330-184B-4012-B777-BEA6F1D683B5}"/>
              </a:ext>
            </a:extLst>
          </p:cNvPr>
          <p:cNvSpPr txBox="1"/>
          <p:nvPr/>
        </p:nvSpPr>
        <p:spPr>
          <a:xfrm>
            <a:off x="3923928" y="1486984"/>
            <a:ext cx="44644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4. 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谈判的</a:t>
            </a: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条原则</a:t>
            </a:r>
          </a:p>
        </p:txBody>
      </p:sp>
      <p:sp>
        <p:nvSpPr>
          <p:cNvPr id="43" name="右箭头 2">
            <a:extLst>
              <a:ext uri="{FF2B5EF4-FFF2-40B4-BE49-F238E27FC236}">
                <a16:creationId xmlns="" xmlns:a16="http://schemas.microsoft.com/office/drawing/2014/main" id="{F07379E6-01A7-4179-8ED4-8082A63ABB4D}"/>
              </a:ext>
            </a:extLst>
          </p:cNvPr>
          <p:cNvSpPr/>
          <p:nvPr/>
        </p:nvSpPr>
        <p:spPr>
          <a:xfrm>
            <a:off x="4882291" y="2338608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11">
            <a:extLst>
              <a:ext uri="{FF2B5EF4-FFF2-40B4-BE49-F238E27FC236}">
                <a16:creationId xmlns="" xmlns:a16="http://schemas.microsoft.com/office/drawing/2014/main" id="{84320CAC-BDED-4BB7-AC48-C58E87368488}"/>
              </a:ext>
            </a:extLst>
          </p:cNvPr>
          <p:cNvSpPr/>
          <p:nvPr/>
        </p:nvSpPr>
        <p:spPr>
          <a:xfrm>
            <a:off x="4882291" y="2764050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右箭头 13">
            <a:extLst>
              <a:ext uri="{FF2B5EF4-FFF2-40B4-BE49-F238E27FC236}">
                <a16:creationId xmlns="" xmlns:a16="http://schemas.microsoft.com/office/drawing/2014/main" id="{1603C9EC-EFD1-4834-A34C-21E599E4BBAA}"/>
              </a:ext>
            </a:extLst>
          </p:cNvPr>
          <p:cNvSpPr/>
          <p:nvPr/>
        </p:nvSpPr>
        <p:spPr>
          <a:xfrm>
            <a:off x="4882291" y="3614934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右箭头 15">
            <a:extLst>
              <a:ext uri="{FF2B5EF4-FFF2-40B4-BE49-F238E27FC236}">
                <a16:creationId xmlns="" xmlns:a16="http://schemas.microsoft.com/office/drawing/2014/main" id="{F303F8A6-A26B-4C00-B55D-02D0C48103BB}"/>
              </a:ext>
            </a:extLst>
          </p:cNvPr>
          <p:cNvSpPr/>
          <p:nvPr/>
        </p:nvSpPr>
        <p:spPr>
          <a:xfrm>
            <a:off x="4882291" y="4465818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15">
            <a:extLst>
              <a:ext uri="{FF2B5EF4-FFF2-40B4-BE49-F238E27FC236}">
                <a16:creationId xmlns="" xmlns:a16="http://schemas.microsoft.com/office/drawing/2014/main" id="{47B1B2B0-0204-4867-84A9-979587B55CBD}"/>
              </a:ext>
            </a:extLst>
          </p:cNvPr>
          <p:cNvSpPr/>
          <p:nvPr/>
        </p:nvSpPr>
        <p:spPr>
          <a:xfrm>
            <a:off x="4891816" y="3189492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右箭头 11">
            <a:extLst>
              <a:ext uri="{FF2B5EF4-FFF2-40B4-BE49-F238E27FC236}">
                <a16:creationId xmlns="" xmlns:a16="http://schemas.microsoft.com/office/drawing/2014/main" id="{A159037D-7D3D-4699-8725-99A644BAD4C0}"/>
              </a:ext>
            </a:extLst>
          </p:cNvPr>
          <p:cNvSpPr/>
          <p:nvPr/>
        </p:nvSpPr>
        <p:spPr>
          <a:xfrm>
            <a:off x="4891816" y="4040376"/>
            <a:ext cx="1008112" cy="348938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26">
            <a:extLst>
              <a:ext uri="{FF2B5EF4-FFF2-40B4-BE49-F238E27FC236}">
                <a16:creationId xmlns="" xmlns:a16="http://schemas.microsoft.com/office/drawing/2014/main" id="{75339254-1A08-4894-9544-829D05AE473E}"/>
              </a:ext>
            </a:extLst>
          </p:cNvPr>
          <p:cNvSpPr/>
          <p:nvPr/>
        </p:nvSpPr>
        <p:spPr>
          <a:xfrm flipH="1">
            <a:off x="2834839" y="2360511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右箭头 28">
            <a:extLst>
              <a:ext uri="{FF2B5EF4-FFF2-40B4-BE49-F238E27FC236}">
                <a16:creationId xmlns="" xmlns:a16="http://schemas.microsoft.com/office/drawing/2014/main" id="{FDF8228F-F115-4145-8393-26DDA2B5997D}"/>
              </a:ext>
            </a:extLst>
          </p:cNvPr>
          <p:cNvSpPr/>
          <p:nvPr/>
        </p:nvSpPr>
        <p:spPr>
          <a:xfrm flipH="1">
            <a:off x="2834839" y="2781052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右箭头 29">
            <a:extLst>
              <a:ext uri="{FF2B5EF4-FFF2-40B4-BE49-F238E27FC236}">
                <a16:creationId xmlns="" xmlns:a16="http://schemas.microsoft.com/office/drawing/2014/main" id="{973A60FF-E7B8-4BDE-BBC2-3ED4E0E78581}"/>
              </a:ext>
            </a:extLst>
          </p:cNvPr>
          <p:cNvSpPr/>
          <p:nvPr/>
        </p:nvSpPr>
        <p:spPr>
          <a:xfrm flipH="1">
            <a:off x="2834839" y="3622134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右箭头 30">
            <a:extLst>
              <a:ext uri="{FF2B5EF4-FFF2-40B4-BE49-F238E27FC236}">
                <a16:creationId xmlns="" xmlns:a16="http://schemas.microsoft.com/office/drawing/2014/main" id="{6DD12B14-7840-4524-A621-14A61A2B2F93}"/>
              </a:ext>
            </a:extLst>
          </p:cNvPr>
          <p:cNvSpPr/>
          <p:nvPr/>
        </p:nvSpPr>
        <p:spPr>
          <a:xfrm flipH="1">
            <a:off x="2834839" y="4463216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右箭头 30">
            <a:extLst>
              <a:ext uri="{FF2B5EF4-FFF2-40B4-BE49-F238E27FC236}">
                <a16:creationId xmlns="" xmlns:a16="http://schemas.microsoft.com/office/drawing/2014/main" id="{E479B740-2DFD-4E86-B856-1C27D7091569}"/>
              </a:ext>
            </a:extLst>
          </p:cNvPr>
          <p:cNvSpPr/>
          <p:nvPr/>
        </p:nvSpPr>
        <p:spPr>
          <a:xfrm flipH="1">
            <a:off x="2844364" y="3201593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箭头 28">
            <a:extLst>
              <a:ext uri="{FF2B5EF4-FFF2-40B4-BE49-F238E27FC236}">
                <a16:creationId xmlns="" xmlns:a16="http://schemas.microsoft.com/office/drawing/2014/main" id="{0E292CEC-E81A-4859-BF05-8180FB186E6E}"/>
              </a:ext>
            </a:extLst>
          </p:cNvPr>
          <p:cNvSpPr/>
          <p:nvPr/>
        </p:nvSpPr>
        <p:spPr>
          <a:xfrm flipH="1">
            <a:off x="2844364" y="4042675"/>
            <a:ext cx="1008112" cy="344919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10">
            <a:extLst>
              <a:ext uri="{FF2B5EF4-FFF2-40B4-BE49-F238E27FC236}">
                <a16:creationId xmlns="" xmlns:a16="http://schemas.microsoft.com/office/drawing/2014/main" id="{36B8F427-D369-4E87-9BD0-DCD484451F11}"/>
              </a:ext>
            </a:extLst>
          </p:cNvPr>
          <p:cNvSpPr/>
          <p:nvPr/>
        </p:nvSpPr>
        <p:spPr>
          <a:xfrm>
            <a:off x="3662649" y="2338607"/>
            <a:ext cx="1507674" cy="2537399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Box 20">
            <a:extLst>
              <a:ext uri="{FF2B5EF4-FFF2-40B4-BE49-F238E27FC236}">
                <a16:creationId xmlns="" xmlns:a16="http://schemas.microsoft.com/office/drawing/2014/main" id="{593874F9-47B7-4D3B-9FE3-DB4E99DA698A}"/>
              </a:ext>
            </a:extLst>
          </p:cNvPr>
          <p:cNvSpPr txBox="1"/>
          <p:nvPr/>
        </p:nvSpPr>
        <p:spPr>
          <a:xfrm>
            <a:off x="3903558" y="2434124"/>
            <a:ext cx="1008112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做好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谈判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原则</a:t>
            </a:r>
          </a:p>
        </p:txBody>
      </p:sp>
      <p:sp>
        <p:nvSpPr>
          <p:cNvPr id="79" name="Text Box 48">
            <a:extLst>
              <a:ext uri="{FF2B5EF4-FFF2-40B4-BE49-F238E27FC236}">
                <a16:creationId xmlns="" xmlns:a16="http://schemas.microsoft.com/office/drawing/2014/main" id="{7A5CB7F3-9907-4125-8430-D00C9DA6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2378299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81" name="Text Box 48">
            <a:extLst>
              <a:ext uri="{FF2B5EF4-FFF2-40B4-BE49-F238E27FC236}">
                <a16:creationId xmlns="" xmlns:a16="http://schemas.microsoft.com/office/drawing/2014/main" id="{EA423192-41A7-46A3-A7B9-60E222F7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2803120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="" xmlns:a16="http://schemas.microsoft.com/office/drawing/2014/main" id="{0FC0AED9-2568-4746-B804-A0DD6209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3227941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03</a:t>
            </a:r>
          </a:p>
        </p:txBody>
      </p:sp>
      <p:sp>
        <p:nvSpPr>
          <p:cNvPr id="83" name="Text Box 48">
            <a:extLst>
              <a:ext uri="{FF2B5EF4-FFF2-40B4-BE49-F238E27FC236}">
                <a16:creationId xmlns="" xmlns:a16="http://schemas.microsoft.com/office/drawing/2014/main" id="{7F21AD2F-328B-459E-848B-47FBE07C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3652762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04</a:t>
            </a:r>
          </a:p>
        </p:txBody>
      </p:sp>
      <p:sp>
        <p:nvSpPr>
          <p:cNvPr id="84" name="Text Box 48">
            <a:extLst>
              <a:ext uri="{FF2B5EF4-FFF2-40B4-BE49-F238E27FC236}">
                <a16:creationId xmlns="" xmlns:a16="http://schemas.microsoft.com/office/drawing/2014/main" id="{E7C5010D-2BE5-4D8D-90C3-984917D8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407758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05</a:t>
            </a:r>
          </a:p>
        </p:txBody>
      </p:sp>
      <p:sp>
        <p:nvSpPr>
          <p:cNvPr id="85" name="Text Box 48">
            <a:extLst>
              <a:ext uri="{FF2B5EF4-FFF2-40B4-BE49-F238E27FC236}">
                <a16:creationId xmlns="" xmlns:a16="http://schemas.microsoft.com/office/drawing/2014/main" id="{DDB26D1A-4549-49A5-B5EA-0D49B018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18" y="4502404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06</a:t>
            </a:r>
          </a:p>
        </p:txBody>
      </p:sp>
      <p:sp>
        <p:nvSpPr>
          <p:cNvPr id="87" name="Text Box 48">
            <a:extLst>
              <a:ext uri="{FF2B5EF4-FFF2-40B4-BE49-F238E27FC236}">
                <a16:creationId xmlns="" xmlns:a16="http://schemas.microsoft.com/office/drawing/2014/main" id="{4FBBF884-CAD2-4132-9C8B-9092ACB90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2380621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07</a:t>
            </a:r>
          </a:p>
        </p:txBody>
      </p:sp>
      <p:sp>
        <p:nvSpPr>
          <p:cNvPr id="88" name="Text Box 48">
            <a:extLst>
              <a:ext uri="{FF2B5EF4-FFF2-40B4-BE49-F238E27FC236}">
                <a16:creationId xmlns="" xmlns:a16="http://schemas.microsoft.com/office/drawing/2014/main" id="{74AA4C05-2FEE-4C75-99DD-3121162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2805442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08</a:t>
            </a:r>
          </a:p>
        </p:txBody>
      </p:sp>
      <p:sp>
        <p:nvSpPr>
          <p:cNvPr id="89" name="Text Box 48">
            <a:extLst>
              <a:ext uri="{FF2B5EF4-FFF2-40B4-BE49-F238E27FC236}">
                <a16:creationId xmlns="" xmlns:a16="http://schemas.microsoft.com/office/drawing/2014/main" id="{50FBF4DA-4649-45A6-87A1-8F687A97D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3230263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09</a:t>
            </a:r>
          </a:p>
        </p:txBody>
      </p:sp>
      <p:sp>
        <p:nvSpPr>
          <p:cNvPr id="90" name="Text Box 48">
            <a:extLst>
              <a:ext uri="{FF2B5EF4-FFF2-40B4-BE49-F238E27FC236}">
                <a16:creationId xmlns="" xmlns:a16="http://schemas.microsoft.com/office/drawing/2014/main" id="{4AC3D137-8E81-4802-BE7B-59448BD78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3655084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10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1" name="Text Box 48">
            <a:extLst>
              <a:ext uri="{FF2B5EF4-FFF2-40B4-BE49-F238E27FC236}">
                <a16:creationId xmlns="" xmlns:a16="http://schemas.microsoft.com/office/drawing/2014/main" id="{5802353A-A7D0-4C32-B177-2374E8C5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4079905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11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2" name="Text Box 48">
            <a:extLst>
              <a:ext uri="{FF2B5EF4-FFF2-40B4-BE49-F238E27FC236}">
                <a16:creationId xmlns="" xmlns:a16="http://schemas.microsoft.com/office/drawing/2014/main" id="{7AE7CD66-ECFF-4AC5-AB64-0441C3D8C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11" y="4504726"/>
            <a:ext cx="341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0" dirty="0">
                <a:solidFill>
                  <a:schemeClr val="bg1"/>
                </a:solidFill>
              </a:rPr>
              <a:t>12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E5F870A-5B0F-4CEC-87D5-A43A6B8EF0AA}"/>
              </a:ext>
            </a:extLst>
          </p:cNvPr>
          <p:cNvSpPr/>
          <p:nvPr/>
        </p:nvSpPr>
        <p:spPr>
          <a:xfrm>
            <a:off x="467543" y="2207773"/>
            <a:ext cx="2316213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时时回顾以往的项目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让对手信守诺言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盯住大目标，得理让三分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当好特别虔诚的倾听者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眼观六路，耳听八方 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R="0" lvl="0" algn="r" defTabSz="914400" latinLnBrk="0">
              <a:lnSpc>
                <a:spcPct val="200000"/>
              </a:lnSpc>
              <a:buClrTx/>
              <a:buSzTx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万事和为贵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AE2C5F8-931A-4880-B336-09C43F4F8CAA}"/>
              </a:ext>
            </a:extLst>
          </p:cNvPr>
          <p:cNvSpPr/>
          <p:nvPr/>
        </p:nvSpPr>
        <p:spPr>
          <a:xfrm>
            <a:off x="5890403" y="2207773"/>
            <a:ext cx="3253597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决不言弃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谨言慎行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不可求胜心切，不玩小伎俩，诚实可信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关注对手，关注同伴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学会复盘，以利再战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  <a:buFontTx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慎终如始，善始善终</a:t>
            </a:r>
          </a:p>
        </p:txBody>
      </p:sp>
    </p:spTree>
    <p:extLst>
      <p:ext uri="{BB962C8B-B14F-4D97-AF65-F5344CB8AC3E}">
        <p14:creationId xmlns:p14="http://schemas.microsoft.com/office/powerpoint/2010/main" val="42248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76" grpId="0" animBg="1"/>
      <p:bldP spid="7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实质利益谈判法</a:t>
            </a:r>
          </a:p>
        </p:txBody>
      </p:sp>
      <p:sp>
        <p:nvSpPr>
          <p:cNvPr id="34" name="Freeform 12">
            <a:extLst>
              <a:ext uri="{FF2B5EF4-FFF2-40B4-BE49-F238E27FC236}">
                <a16:creationId xmlns="" xmlns:a16="http://schemas.microsoft.com/office/drawing/2014/main" id="{B1163BBF-BEBC-449D-B143-85E3A990F5C0}"/>
              </a:ext>
            </a:extLst>
          </p:cNvPr>
          <p:cNvSpPr>
            <a:spLocks/>
          </p:cNvSpPr>
          <p:nvPr/>
        </p:nvSpPr>
        <p:spPr bwMode="auto">
          <a:xfrm>
            <a:off x="4355976" y="3243780"/>
            <a:ext cx="1944216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5" name="Freeform 13">
            <a:extLst>
              <a:ext uri="{FF2B5EF4-FFF2-40B4-BE49-F238E27FC236}">
                <a16:creationId xmlns="" xmlns:a16="http://schemas.microsoft.com/office/drawing/2014/main" id="{919401BF-AEAB-4731-920B-E234322A8A87}"/>
              </a:ext>
            </a:extLst>
          </p:cNvPr>
          <p:cNvSpPr>
            <a:spLocks/>
          </p:cNvSpPr>
          <p:nvPr/>
        </p:nvSpPr>
        <p:spPr bwMode="auto">
          <a:xfrm>
            <a:off x="2322669" y="3243780"/>
            <a:ext cx="194421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37" name="Freeform 14">
            <a:extLst>
              <a:ext uri="{FF2B5EF4-FFF2-40B4-BE49-F238E27FC236}">
                <a16:creationId xmlns="" xmlns:a16="http://schemas.microsoft.com/office/drawing/2014/main" id="{7AC3969E-341C-46EB-8C62-D522421050F8}"/>
              </a:ext>
            </a:extLst>
          </p:cNvPr>
          <p:cNvSpPr>
            <a:spLocks/>
          </p:cNvSpPr>
          <p:nvPr/>
        </p:nvSpPr>
        <p:spPr bwMode="auto">
          <a:xfrm>
            <a:off x="4355976" y="1737072"/>
            <a:ext cx="1944216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5">
            <a:extLst>
              <a:ext uri="{FF2B5EF4-FFF2-40B4-BE49-F238E27FC236}">
                <a16:creationId xmlns="" xmlns:a16="http://schemas.microsoft.com/office/drawing/2014/main" id="{3358BDE8-CE24-4A09-A32E-D03526704D9F}"/>
              </a:ext>
            </a:extLst>
          </p:cNvPr>
          <p:cNvSpPr>
            <a:spLocks/>
          </p:cNvSpPr>
          <p:nvPr/>
        </p:nvSpPr>
        <p:spPr bwMode="auto">
          <a:xfrm>
            <a:off x="2322669" y="1737072"/>
            <a:ext cx="1944216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6">
            <a:extLst>
              <a:ext uri="{FF2B5EF4-FFF2-40B4-BE49-F238E27FC236}">
                <a16:creationId xmlns="" xmlns:a16="http://schemas.microsoft.com/office/drawing/2014/main" id="{D5DE7367-8447-44CE-9050-37FA6797778F}"/>
              </a:ext>
            </a:extLst>
          </p:cNvPr>
          <p:cNvSpPr>
            <a:spLocks/>
          </p:cNvSpPr>
          <p:nvPr/>
        </p:nvSpPr>
        <p:spPr bwMode="auto">
          <a:xfrm>
            <a:off x="3926483" y="281397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Freeform 17">
            <a:extLst>
              <a:ext uri="{FF2B5EF4-FFF2-40B4-BE49-F238E27FC236}">
                <a16:creationId xmlns="" xmlns:a16="http://schemas.microsoft.com/office/drawing/2014/main" id="{9C0E107F-9EA0-46E9-A382-C323A4AB791E}"/>
              </a:ext>
            </a:extLst>
          </p:cNvPr>
          <p:cNvSpPr>
            <a:spLocks/>
          </p:cNvSpPr>
          <p:nvPr/>
        </p:nvSpPr>
        <p:spPr bwMode="auto">
          <a:xfrm>
            <a:off x="4355975" y="281397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18">
            <a:extLst>
              <a:ext uri="{FF2B5EF4-FFF2-40B4-BE49-F238E27FC236}">
                <a16:creationId xmlns="" xmlns:a16="http://schemas.microsoft.com/office/drawing/2014/main" id="{D526FFA6-878E-46B6-84A9-BEBDB9B929C3}"/>
              </a:ext>
            </a:extLst>
          </p:cNvPr>
          <p:cNvSpPr>
            <a:spLocks/>
          </p:cNvSpPr>
          <p:nvPr/>
        </p:nvSpPr>
        <p:spPr bwMode="auto">
          <a:xfrm>
            <a:off x="3926483" y="324378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9">
            <a:extLst>
              <a:ext uri="{FF2B5EF4-FFF2-40B4-BE49-F238E27FC236}">
                <a16:creationId xmlns="" xmlns:a16="http://schemas.microsoft.com/office/drawing/2014/main" id="{894A9589-F551-482D-93D0-67603FA464DE}"/>
              </a:ext>
            </a:extLst>
          </p:cNvPr>
          <p:cNvSpPr>
            <a:spLocks/>
          </p:cNvSpPr>
          <p:nvPr/>
        </p:nvSpPr>
        <p:spPr bwMode="auto">
          <a:xfrm>
            <a:off x="4355975" y="324378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66DF9ABA-6332-4E35-9EB8-C95B7D1F9740}"/>
              </a:ext>
            </a:extLst>
          </p:cNvPr>
          <p:cNvSpPr/>
          <p:nvPr/>
        </p:nvSpPr>
        <p:spPr>
          <a:xfrm>
            <a:off x="4087675" y="290672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F74BDA41-EE86-43B8-93AF-9F1768B37F58}"/>
              </a:ext>
            </a:extLst>
          </p:cNvPr>
          <p:cNvSpPr/>
          <p:nvPr/>
        </p:nvSpPr>
        <p:spPr>
          <a:xfrm>
            <a:off x="4409062" y="290672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="" xmlns:a16="http://schemas.microsoft.com/office/drawing/2014/main" id="{DEED2062-85F3-4E66-811E-67D8B92B0612}"/>
              </a:ext>
            </a:extLst>
          </p:cNvPr>
          <p:cNvSpPr/>
          <p:nvPr/>
        </p:nvSpPr>
        <p:spPr>
          <a:xfrm>
            <a:off x="4087674" y="326101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0F33DA0E-5762-4DDD-AC95-48D04617E30B}"/>
              </a:ext>
            </a:extLst>
          </p:cNvPr>
          <p:cNvSpPr/>
          <p:nvPr/>
        </p:nvSpPr>
        <p:spPr>
          <a:xfrm>
            <a:off x="4409062" y="326101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15">
            <a:extLst>
              <a:ext uri="{FF2B5EF4-FFF2-40B4-BE49-F238E27FC236}">
                <a16:creationId xmlns="" xmlns:a16="http://schemas.microsoft.com/office/drawing/2014/main" id="{E1DFBE60-D173-452E-9981-5D37A1044BE0}"/>
              </a:ext>
            </a:extLst>
          </p:cNvPr>
          <p:cNvSpPr txBox="1"/>
          <p:nvPr/>
        </p:nvSpPr>
        <p:spPr>
          <a:xfrm>
            <a:off x="2677440" y="2068951"/>
            <a:ext cx="1234671" cy="65441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将人与问题分开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="" xmlns:a16="http://schemas.microsoft.com/office/drawing/2014/main" id="{EE7FE141-D9AD-45AA-99FE-41E27F88CEB8}"/>
              </a:ext>
            </a:extLst>
          </p:cNvPr>
          <p:cNvSpPr txBox="1"/>
          <p:nvPr/>
        </p:nvSpPr>
        <p:spPr>
          <a:xfrm>
            <a:off x="4894675" y="2068951"/>
            <a:ext cx="866818" cy="65441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注重利益，而非立场</a:t>
            </a:r>
          </a:p>
        </p:txBody>
      </p:sp>
      <p:sp>
        <p:nvSpPr>
          <p:cNvPr id="53" name="TextBox 17">
            <a:extLst>
              <a:ext uri="{FF2B5EF4-FFF2-40B4-BE49-F238E27FC236}">
                <a16:creationId xmlns="" xmlns:a16="http://schemas.microsoft.com/office/drawing/2014/main" id="{BC07AE10-46F6-46D0-AC49-D036D7FFE516}"/>
              </a:ext>
            </a:extLst>
          </p:cNvPr>
          <p:cNvSpPr txBox="1"/>
          <p:nvPr/>
        </p:nvSpPr>
        <p:spPr>
          <a:xfrm>
            <a:off x="2729551" y="3577186"/>
            <a:ext cx="1152386" cy="65441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为互利而寻求解决方案</a:t>
            </a:r>
          </a:p>
        </p:txBody>
      </p:sp>
      <p:sp>
        <p:nvSpPr>
          <p:cNvPr id="54" name="TextBox 18">
            <a:extLst>
              <a:ext uri="{FF2B5EF4-FFF2-40B4-BE49-F238E27FC236}">
                <a16:creationId xmlns="" xmlns:a16="http://schemas.microsoft.com/office/drawing/2014/main" id="{416D4CF4-D5C2-40DD-AA72-9BC41D3DFEF2}"/>
              </a:ext>
            </a:extLst>
          </p:cNvPr>
          <p:cNvSpPr txBox="1"/>
          <p:nvPr/>
        </p:nvSpPr>
        <p:spPr>
          <a:xfrm>
            <a:off x="4875931" y="3587277"/>
            <a:ext cx="866818" cy="65441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坚持使用客观标准</a:t>
            </a:r>
          </a:p>
        </p:txBody>
      </p:sp>
    </p:spTree>
    <p:extLst>
      <p:ext uri="{BB962C8B-B14F-4D97-AF65-F5344CB8AC3E}">
        <p14:creationId xmlns:p14="http://schemas.microsoft.com/office/powerpoint/2010/main" val="12514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6" grpId="0"/>
      <p:bldP spid="47" grpId="0"/>
      <p:bldP spid="48" grpId="0"/>
      <p:bldP spid="49" grpId="0"/>
      <p:bldP spid="51" grpId="0"/>
      <p:bldP spid="53" grpId="0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谈判的基本程序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EB1E3176-4E6F-41D3-AEF2-8054753047C4}"/>
              </a:ext>
            </a:extLst>
          </p:cNvPr>
          <p:cNvGrpSpPr/>
          <p:nvPr/>
        </p:nvGrpSpPr>
        <p:grpSpPr>
          <a:xfrm>
            <a:off x="611558" y="1805008"/>
            <a:ext cx="8075241" cy="2446253"/>
            <a:chOff x="610792" y="1853689"/>
            <a:chExt cx="7922416" cy="2446253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580B5D4-30ED-4750-9CF4-2319ABD0276E}"/>
                </a:ext>
              </a:extLst>
            </p:cNvPr>
            <p:cNvGrpSpPr/>
            <p:nvPr/>
          </p:nvGrpSpPr>
          <p:grpSpPr>
            <a:xfrm>
              <a:off x="610792" y="1853689"/>
              <a:ext cx="1570797" cy="2446253"/>
              <a:chOff x="610792" y="1853689"/>
              <a:chExt cx="1570797" cy="2446253"/>
            </a:xfrm>
          </p:grpSpPr>
          <p:sp>
            <p:nvSpPr>
              <p:cNvPr id="63" name="Freeform 12">
                <a:extLst>
                  <a:ext uri="{FF2B5EF4-FFF2-40B4-BE49-F238E27FC236}">
                    <a16:creationId xmlns="" xmlns:a16="http://schemas.microsoft.com/office/drawing/2014/main" id="{7DF909FF-B5C7-4426-AE0F-9A3703ACF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EAD1519A-AABE-45C5-91BD-FA47111864F1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99" name="Text Box 48">
                <a:extLst>
                  <a:ext uri="{FF2B5EF4-FFF2-40B4-BE49-F238E27FC236}">
                    <a16:creationId xmlns="" xmlns:a16="http://schemas.microsoft.com/office/drawing/2014/main" id="{8634CA95-4FA0-4579-9018-A36F6E951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01</a:t>
                </a:r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="" xmlns:a16="http://schemas.microsoft.com/office/drawing/2014/main" id="{200C243B-7AC7-4183-9326-124FAC492845}"/>
                </a:ext>
              </a:extLst>
            </p:cNvPr>
            <p:cNvGrpSpPr/>
            <p:nvPr/>
          </p:nvGrpSpPr>
          <p:grpSpPr>
            <a:xfrm>
              <a:off x="5692088" y="1853689"/>
              <a:ext cx="1570797" cy="2446253"/>
              <a:chOff x="610792" y="1853689"/>
              <a:chExt cx="1570797" cy="2446253"/>
            </a:xfrm>
          </p:grpSpPr>
          <p:sp>
            <p:nvSpPr>
              <p:cNvPr id="101" name="Freeform 12">
                <a:extLst>
                  <a:ext uri="{FF2B5EF4-FFF2-40B4-BE49-F238E27FC236}">
                    <a16:creationId xmlns="" xmlns:a16="http://schemas.microsoft.com/office/drawing/2014/main" id="{29DA7FAF-E3F1-4BF2-9A0C-5C2347791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矩形 101">
                <a:extLst>
                  <a:ext uri="{FF2B5EF4-FFF2-40B4-BE49-F238E27FC236}">
                    <a16:creationId xmlns="" xmlns:a16="http://schemas.microsoft.com/office/drawing/2014/main" id="{2D9C609E-DF41-4B68-A086-CB6BBDFFC6B8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03" name="Text Box 48">
                <a:extLst>
                  <a:ext uri="{FF2B5EF4-FFF2-40B4-BE49-F238E27FC236}">
                    <a16:creationId xmlns="" xmlns:a16="http://schemas.microsoft.com/office/drawing/2014/main" id="{593DDB2A-24D9-4996-9176-D004E01CA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05</a:t>
                </a:r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="" xmlns:a16="http://schemas.microsoft.com/office/drawing/2014/main" id="{72663984-C034-4B64-9A90-65681F570A81}"/>
                </a:ext>
              </a:extLst>
            </p:cNvPr>
            <p:cNvGrpSpPr/>
            <p:nvPr/>
          </p:nvGrpSpPr>
          <p:grpSpPr>
            <a:xfrm>
              <a:off x="1881116" y="1853689"/>
              <a:ext cx="1570797" cy="2446253"/>
              <a:chOff x="610792" y="1853689"/>
              <a:chExt cx="1570797" cy="2446253"/>
            </a:xfrm>
          </p:grpSpPr>
          <p:sp>
            <p:nvSpPr>
              <p:cNvPr id="105" name="Freeform 12">
                <a:extLst>
                  <a:ext uri="{FF2B5EF4-FFF2-40B4-BE49-F238E27FC236}">
                    <a16:creationId xmlns="" xmlns:a16="http://schemas.microsoft.com/office/drawing/2014/main" id="{0A76EDF8-26AA-415B-95CB-CCF873FF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="" xmlns:a16="http://schemas.microsoft.com/office/drawing/2014/main" id="{139EE5DF-0C1C-4203-B806-03705D57E609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07" name="Text Box 48">
                <a:extLst>
                  <a:ext uri="{FF2B5EF4-FFF2-40B4-BE49-F238E27FC236}">
                    <a16:creationId xmlns="" xmlns:a16="http://schemas.microsoft.com/office/drawing/2014/main" id="{BFC6A733-411F-4E93-B925-7B5A40375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02</a:t>
                </a: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="" xmlns:a16="http://schemas.microsoft.com/office/drawing/2014/main" id="{04275C1B-BFA7-465E-BACF-05195B1D184A}"/>
                </a:ext>
              </a:extLst>
            </p:cNvPr>
            <p:cNvGrpSpPr/>
            <p:nvPr/>
          </p:nvGrpSpPr>
          <p:grpSpPr>
            <a:xfrm>
              <a:off x="3151440" y="1853689"/>
              <a:ext cx="1570797" cy="2446253"/>
              <a:chOff x="610792" y="1853689"/>
              <a:chExt cx="1570797" cy="2446253"/>
            </a:xfrm>
          </p:grpSpPr>
          <p:sp>
            <p:nvSpPr>
              <p:cNvPr id="109" name="Freeform 12">
                <a:extLst>
                  <a:ext uri="{FF2B5EF4-FFF2-40B4-BE49-F238E27FC236}">
                    <a16:creationId xmlns="" xmlns:a16="http://schemas.microsoft.com/office/drawing/2014/main" id="{4A829238-50A5-45B7-A1F7-A36D12818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="" xmlns:a16="http://schemas.microsoft.com/office/drawing/2014/main" id="{04BE82BC-7A85-470B-ADCD-76BC779589A4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11" name="Text Box 48">
                <a:extLst>
                  <a:ext uri="{FF2B5EF4-FFF2-40B4-BE49-F238E27FC236}">
                    <a16:creationId xmlns="" xmlns:a16="http://schemas.microsoft.com/office/drawing/2014/main" id="{83F11F08-FA5D-474E-AC18-1F1D676E1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03</a:t>
                </a:r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="" xmlns:a16="http://schemas.microsoft.com/office/drawing/2014/main" id="{4DFC56E5-6FB6-448E-BE4E-37ED93BC2A82}"/>
                </a:ext>
              </a:extLst>
            </p:cNvPr>
            <p:cNvGrpSpPr/>
            <p:nvPr/>
          </p:nvGrpSpPr>
          <p:grpSpPr>
            <a:xfrm>
              <a:off x="4421764" y="1853689"/>
              <a:ext cx="1570797" cy="2446253"/>
              <a:chOff x="610792" y="1853689"/>
              <a:chExt cx="1570797" cy="2446253"/>
            </a:xfrm>
          </p:grpSpPr>
          <p:sp>
            <p:nvSpPr>
              <p:cNvPr id="113" name="Freeform 12">
                <a:extLst>
                  <a:ext uri="{FF2B5EF4-FFF2-40B4-BE49-F238E27FC236}">
                    <a16:creationId xmlns="" xmlns:a16="http://schemas.microsoft.com/office/drawing/2014/main" id="{F5CE6B8A-89E3-4D80-A3A8-04DBA7672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="" xmlns:a16="http://schemas.microsoft.com/office/drawing/2014/main" id="{AFBEBE9E-0865-43F4-93E9-88C8F00B7AF4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15" name="Text Box 48">
                <a:extLst>
                  <a:ext uri="{FF2B5EF4-FFF2-40B4-BE49-F238E27FC236}">
                    <a16:creationId xmlns="" xmlns:a16="http://schemas.microsoft.com/office/drawing/2014/main" id="{E42ED6F4-E984-4752-9ADE-A993A93F0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04</a:t>
                </a:r>
              </a:p>
            </p:txBody>
          </p:sp>
        </p:grpSp>
        <p:grpSp>
          <p:nvGrpSpPr>
            <p:cNvPr id="116" name="组合 115">
              <a:extLst>
                <a:ext uri="{FF2B5EF4-FFF2-40B4-BE49-F238E27FC236}">
                  <a16:creationId xmlns="" xmlns:a16="http://schemas.microsoft.com/office/drawing/2014/main" id="{04EFF6E0-A04F-4C4A-A37D-D3000319033F}"/>
                </a:ext>
              </a:extLst>
            </p:cNvPr>
            <p:cNvGrpSpPr/>
            <p:nvPr/>
          </p:nvGrpSpPr>
          <p:grpSpPr>
            <a:xfrm>
              <a:off x="6962411" y="1853689"/>
              <a:ext cx="1570797" cy="2446253"/>
              <a:chOff x="610792" y="1853689"/>
              <a:chExt cx="1570797" cy="2446253"/>
            </a:xfrm>
          </p:grpSpPr>
          <p:sp>
            <p:nvSpPr>
              <p:cNvPr id="117" name="Freeform 12">
                <a:extLst>
                  <a:ext uri="{FF2B5EF4-FFF2-40B4-BE49-F238E27FC236}">
                    <a16:creationId xmlns="" xmlns:a16="http://schemas.microsoft.com/office/drawing/2014/main" id="{73A6977B-5A96-4C58-A826-6FC8B571B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矩形 117">
                <a:extLst>
                  <a:ext uri="{FF2B5EF4-FFF2-40B4-BE49-F238E27FC236}">
                    <a16:creationId xmlns="" xmlns:a16="http://schemas.microsoft.com/office/drawing/2014/main" id="{02B3F6B8-8EAC-4E8A-AFB6-CE3710392CEC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19" name="Text Box 48">
                <a:extLst>
                  <a:ext uri="{FF2B5EF4-FFF2-40B4-BE49-F238E27FC236}">
                    <a16:creationId xmlns="" xmlns:a16="http://schemas.microsoft.com/office/drawing/2014/main" id="{65D5C7D8-5B29-498B-8103-4A7BB20B44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74090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06</a:t>
                </a:r>
              </a:p>
            </p:txBody>
          </p:sp>
        </p:grpSp>
      </p:grpSp>
      <p:sp>
        <p:nvSpPr>
          <p:cNvPr id="124" name="TextBox 8">
            <a:extLst>
              <a:ext uri="{FF2B5EF4-FFF2-40B4-BE49-F238E27FC236}">
                <a16:creationId xmlns="" xmlns:a16="http://schemas.microsoft.com/office/drawing/2014/main" id="{EC474656-5176-4F66-9AD2-D40A49AB3E63}"/>
              </a:ext>
            </a:extLst>
          </p:cNvPr>
          <p:cNvSpPr txBox="1"/>
          <p:nvPr/>
        </p:nvSpPr>
        <p:spPr>
          <a:xfrm>
            <a:off x="683568" y="2481958"/>
            <a:ext cx="98499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dirty="0"/>
              <a:t>深入调查，摸清情况，制定方案</a:t>
            </a:r>
            <a:endParaRPr lang="en-US" altLang="zh-CN" sz="1050" dirty="0"/>
          </a:p>
          <a:p>
            <a:pPr>
              <a:lnSpc>
                <a:spcPct val="150000"/>
              </a:lnSpc>
            </a:pPr>
            <a:endParaRPr lang="en-US" altLang="zh-CN" sz="1050" dirty="0"/>
          </a:p>
        </p:txBody>
      </p:sp>
      <p:sp>
        <p:nvSpPr>
          <p:cNvPr id="126" name="TextBox 8">
            <a:extLst>
              <a:ext uri="{FF2B5EF4-FFF2-40B4-BE49-F238E27FC236}">
                <a16:creationId xmlns="" xmlns:a16="http://schemas.microsoft.com/office/drawing/2014/main" id="{084B50CC-C17D-4096-87DA-1E6A5D3DC351}"/>
              </a:ext>
            </a:extLst>
          </p:cNvPr>
          <p:cNvSpPr txBox="1"/>
          <p:nvPr/>
        </p:nvSpPr>
        <p:spPr>
          <a:xfrm>
            <a:off x="1989751" y="2481958"/>
            <a:ext cx="98499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dirty="0"/>
              <a:t>内部沟通，形成共识，确定主谈人、获得授权</a:t>
            </a:r>
            <a:endParaRPr lang="en-US" altLang="zh-CN" sz="1050" dirty="0"/>
          </a:p>
        </p:txBody>
      </p:sp>
      <p:sp>
        <p:nvSpPr>
          <p:cNvPr id="127" name="TextBox 8">
            <a:extLst>
              <a:ext uri="{FF2B5EF4-FFF2-40B4-BE49-F238E27FC236}">
                <a16:creationId xmlns="" xmlns:a16="http://schemas.microsoft.com/office/drawing/2014/main" id="{8EB2F776-D816-4B38-861B-E6F893C13A69}"/>
              </a:ext>
            </a:extLst>
          </p:cNvPr>
          <p:cNvSpPr txBox="1"/>
          <p:nvPr/>
        </p:nvSpPr>
        <p:spPr>
          <a:xfrm>
            <a:off x="3295934" y="2481958"/>
            <a:ext cx="98499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1050" dirty="0"/>
              <a:t>与对方提前约定时间、地点、主题和参加人员等</a:t>
            </a:r>
            <a:endParaRPr lang="en-US" altLang="zh-CN" sz="1050" dirty="0"/>
          </a:p>
        </p:txBody>
      </p:sp>
      <p:sp>
        <p:nvSpPr>
          <p:cNvPr id="128" name="TextBox 8">
            <a:extLst>
              <a:ext uri="{FF2B5EF4-FFF2-40B4-BE49-F238E27FC236}">
                <a16:creationId xmlns="" xmlns:a16="http://schemas.microsoft.com/office/drawing/2014/main" id="{53ED0D7C-DEEB-422C-8E31-E4DDDE061D42}"/>
              </a:ext>
            </a:extLst>
          </p:cNvPr>
          <p:cNvSpPr txBox="1"/>
          <p:nvPr/>
        </p:nvSpPr>
        <p:spPr>
          <a:xfrm>
            <a:off x="4602117" y="2481958"/>
            <a:ext cx="98499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1050" dirty="0"/>
              <a:t>与准时到场、显现友好姿态、营造良好谈判氛围</a:t>
            </a:r>
            <a:endParaRPr lang="en-US" altLang="zh-CN" sz="1050" dirty="0"/>
          </a:p>
        </p:txBody>
      </p:sp>
      <p:sp>
        <p:nvSpPr>
          <p:cNvPr id="129" name="TextBox 8">
            <a:extLst>
              <a:ext uri="{FF2B5EF4-FFF2-40B4-BE49-F238E27FC236}">
                <a16:creationId xmlns="" xmlns:a16="http://schemas.microsoft.com/office/drawing/2014/main" id="{81189516-0007-4216-9193-2974021645D3}"/>
              </a:ext>
            </a:extLst>
          </p:cNvPr>
          <p:cNvSpPr txBox="1"/>
          <p:nvPr/>
        </p:nvSpPr>
        <p:spPr>
          <a:xfrm>
            <a:off x="5908300" y="2481958"/>
            <a:ext cx="984997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50" dirty="0"/>
              <a:t>有序介绍各自人员，言简意赅表明主题</a:t>
            </a:r>
            <a:endParaRPr lang="en-US" altLang="zh-CN" sz="1050" dirty="0"/>
          </a:p>
        </p:txBody>
      </p:sp>
      <p:sp>
        <p:nvSpPr>
          <p:cNvPr id="131" name="TextBox 8">
            <a:extLst>
              <a:ext uri="{FF2B5EF4-FFF2-40B4-BE49-F238E27FC236}">
                <a16:creationId xmlns="" xmlns:a16="http://schemas.microsoft.com/office/drawing/2014/main" id="{50D25C37-7F47-4A8F-9DE2-08E68332F7F8}"/>
              </a:ext>
            </a:extLst>
          </p:cNvPr>
          <p:cNvSpPr txBox="1"/>
          <p:nvPr/>
        </p:nvSpPr>
        <p:spPr>
          <a:xfrm>
            <a:off x="7214484" y="2478570"/>
            <a:ext cx="984997" cy="9409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1050" dirty="0"/>
              <a:t>耐心倾听对方陈述，找出同异之处，察觉对方真实意图和诉求</a:t>
            </a:r>
            <a:endParaRPr lang="en-US" altLang="zh-CN" sz="1050" dirty="0"/>
          </a:p>
        </p:txBody>
      </p:sp>
    </p:spTree>
    <p:extLst>
      <p:ext uri="{BB962C8B-B14F-4D97-AF65-F5344CB8AC3E}">
        <p14:creationId xmlns:p14="http://schemas.microsoft.com/office/powerpoint/2010/main" val="2476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127" grpId="0"/>
      <p:bldP spid="128" grpId="0"/>
      <p:bldP spid="129" grpId="0"/>
      <p:bldP spid="1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168C5B43-108A-4EF7-A22E-648FC2C24212}"/>
              </a:ext>
            </a:extLst>
          </p:cNvPr>
          <p:cNvSpPr/>
          <p:nvPr/>
        </p:nvSpPr>
        <p:spPr>
          <a:xfrm>
            <a:off x="467544" y="84355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国际上流行的一些谈判理念 </a:t>
            </a:r>
            <a:r>
              <a:rPr lang="en-US" altLang="zh-CN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en-US" sz="24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谈判的基本程序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EA496D65-971C-41C6-ADB8-4B7CCCAF43F2}"/>
              </a:ext>
            </a:extLst>
          </p:cNvPr>
          <p:cNvGrpSpPr/>
          <p:nvPr/>
        </p:nvGrpSpPr>
        <p:grpSpPr>
          <a:xfrm>
            <a:off x="539552" y="1769070"/>
            <a:ext cx="7992888" cy="2588183"/>
            <a:chOff x="-512862" y="1805008"/>
            <a:chExt cx="5890021" cy="2588183"/>
          </a:xfrm>
        </p:grpSpPr>
        <p:grpSp>
          <p:nvGrpSpPr>
            <p:cNvPr id="5" name="组合 4">
              <a:extLst>
                <a:ext uri="{FF2B5EF4-FFF2-40B4-BE49-F238E27FC236}">
                  <a16:creationId xmlns="" xmlns:a16="http://schemas.microsoft.com/office/drawing/2014/main" id="{A580B5D4-30ED-4750-9CF4-2319ABD0276E}"/>
                </a:ext>
              </a:extLst>
            </p:cNvPr>
            <p:cNvGrpSpPr/>
            <p:nvPr/>
          </p:nvGrpSpPr>
          <p:grpSpPr>
            <a:xfrm>
              <a:off x="611559" y="1805008"/>
              <a:ext cx="1390382" cy="2446253"/>
              <a:chOff x="610792" y="1853689"/>
              <a:chExt cx="1570797" cy="2446253"/>
            </a:xfrm>
          </p:grpSpPr>
          <p:sp>
            <p:nvSpPr>
              <p:cNvPr id="63" name="Freeform 12">
                <a:extLst>
                  <a:ext uri="{FF2B5EF4-FFF2-40B4-BE49-F238E27FC236}">
                    <a16:creationId xmlns="" xmlns:a16="http://schemas.microsoft.com/office/drawing/2014/main" id="{7DF909FF-B5C7-4426-AE0F-9A3703ACF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="" xmlns:a16="http://schemas.microsoft.com/office/drawing/2014/main" id="{EAD1519A-AABE-45C5-91BD-FA47111864F1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99" name="Text Box 48">
                <a:extLst>
                  <a:ext uri="{FF2B5EF4-FFF2-40B4-BE49-F238E27FC236}">
                    <a16:creationId xmlns="" xmlns:a16="http://schemas.microsoft.com/office/drawing/2014/main" id="{8634CA95-4FA0-4579-9018-A36F6E9511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8370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08</a:t>
                </a:r>
              </a:p>
            </p:txBody>
          </p:sp>
        </p:grpSp>
        <p:grpSp>
          <p:nvGrpSpPr>
            <p:cNvPr id="104" name="组合 103">
              <a:extLst>
                <a:ext uri="{FF2B5EF4-FFF2-40B4-BE49-F238E27FC236}">
                  <a16:creationId xmlns="" xmlns:a16="http://schemas.microsoft.com/office/drawing/2014/main" id="{72663984-C034-4B64-9A90-65681F570A81}"/>
                </a:ext>
              </a:extLst>
            </p:cNvPr>
            <p:cNvGrpSpPr/>
            <p:nvPr/>
          </p:nvGrpSpPr>
          <p:grpSpPr>
            <a:xfrm>
              <a:off x="1735979" y="1805008"/>
              <a:ext cx="1390382" cy="2446253"/>
              <a:chOff x="610792" y="1853689"/>
              <a:chExt cx="1570797" cy="2446253"/>
            </a:xfrm>
          </p:grpSpPr>
          <p:sp>
            <p:nvSpPr>
              <p:cNvPr id="105" name="Freeform 12">
                <a:extLst>
                  <a:ext uri="{FF2B5EF4-FFF2-40B4-BE49-F238E27FC236}">
                    <a16:creationId xmlns="" xmlns:a16="http://schemas.microsoft.com/office/drawing/2014/main" id="{0A76EDF8-26AA-415B-95CB-CCF873FF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="" xmlns:a16="http://schemas.microsoft.com/office/drawing/2014/main" id="{139EE5DF-0C1C-4203-B806-03705D57E609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07" name="Text Box 48">
                <a:extLst>
                  <a:ext uri="{FF2B5EF4-FFF2-40B4-BE49-F238E27FC236}">
                    <a16:creationId xmlns="" xmlns:a16="http://schemas.microsoft.com/office/drawing/2014/main" id="{BFC6A733-411F-4E93-B925-7B5A40375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8370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09</a:t>
                </a: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="" xmlns:a16="http://schemas.microsoft.com/office/drawing/2014/main" id="{04275C1B-BFA7-465E-BACF-05195B1D184A}"/>
                </a:ext>
              </a:extLst>
            </p:cNvPr>
            <p:cNvGrpSpPr/>
            <p:nvPr/>
          </p:nvGrpSpPr>
          <p:grpSpPr>
            <a:xfrm>
              <a:off x="2860400" y="1805008"/>
              <a:ext cx="1390382" cy="2446253"/>
              <a:chOff x="610792" y="1853689"/>
              <a:chExt cx="1570797" cy="2446253"/>
            </a:xfrm>
          </p:grpSpPr>
          <p:sp>
            <p:nvSpPr>
              <p:cNvPr id="109" name="Freeform 12">
                <a:extLst>
                  <a:ext uri="{FF2B5EF4-FFF2-40B4-BE49-F238E27FC236}">
                    <a16:creationId xmlns="" xmlns:a16="http://schemas.microsoft.com/office/drawing/2014/main" id="{4A829238-50A5-45B7-A1F7-A36D12818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="" xmlns:a16="http://schemas.microsoft.com/office/drawing/2014/main" id="{04BE82BC-7A85-470B-ADCD-76BC779589A4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11" name="Text Box 48">
                <a:extLst>
                  <a:ext uri="{FF2B5EF4-FFF2-40B4-BE49-F238E27FC236}">
                    <a16:creationId xmlns="" xmlns:a16="http://schemas.microsoft.com/office/drawing/2014/main" id="{83F11F08-FA5D-474E-AC18-1F1D676E1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8370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10</a:t>
                </a:r>
              </a:p>
            </p:txBody>
          </p:sp>
        </p:grpSp>
        <p:grpSp>
          <p:nvGrpSpPr>
            <p:cNvPr id="112" name="组合 111">
              <a:extLst>
                <a:ext uri="{FF2B5EF4-FFF2-40B4-BE49-F238E27FC236}">
                  <a16:creationId xmlns="" xmlns:a16="http://schemas.microsoft.com/office/drawing/2014/main" id="{4DFC56E5-6FB6-448E-BE4E-37ED93BC2A82}"/>
                </a:ext>
              </a:extLst>
            </p:cNvPr>
            <p:cNvGrpSpPr/>
            <p:nvPr/>
          </p:nvGrpSpPr>
          <p:grpSpPr>
            <a:xfrm>
              <a:off x="-512862" y="1805782"/>
              <a:ext cx="1390382" cy="2446253"/>
              <a:chOff x="610792" y="1853689"/>
              <a:chExt cx="1570797" cy="2446253"/>
            </a:xfrm>
          </p:grpSpPr>
          <p:sp>
            <p:nvSpPr>
              <p:cNvPr id="113" name="Freeform 12">
                <a:extLst>
                  <a:ext uri="{FF2B5EF4-FFF2-40B4-BE49-F238E27FC236}">
                    <a16:creationId xmlns="" xmlns:a16="http://schemas.microsoft.com/office/drawing/2014/main" id="{F5CE6B8A-89E3-4D80-A3A8-04DBA7672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="" xmlns:a16="http://schemas.microsoft.com/office/drawing/2014/main" id="{AFBEBE9E-0865-43F4-93E9-88C8F00B7AF4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115" name="Text Box 48">
                <a:extLst>
                  <a:ext uri="{FF2B5EF4-FFF2-40B4-BE49-F238E27FC236}">
                    <a16:creationId xmlns="" xmlns:a16="http://schemas.microsoft.com/office/drawing/2014/main" id="{E42ED6F4-E984-4752-9ADE-A993A93F0A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8370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11</a:t>
                </a:r>
              </a:p>
            </p:txBody>
          </p:sp>
        </p:grpSp>
        <p:sp>
          <p:nvSpPr>
            <p:cNvPr id="124" name="TextBox 8">
              <a:extLst>
                <a:ext uri="{FF2B5EF4-FFF2-40B4-BE49-F238E27FC236}">
                  <a16:creationId xmlns="" xmlns:a16="http://schemas.microsoft.com/office/drawing/2014/main" id="{EC474656-5176-4F66-9AD2-D40A49AB3E63}"/>
                </a:ext>
              </a:extLst>
            </p:cNvPr>
            <p:cNvSpPr txBox="1"/>
            <p:nvPr/>
          </p:nvSpPr>
          <p:spPr>
            <a:xfrm>
              <a:off x="683568" y="2481958"/>
              <a:ext cx="891327" cy="1183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50" dirty="0"/>
                <a:t>郑重表明自方原则、立场和建议，总是紧扣主题</a:t>
              </a:r>
              <a:endParaRPr lang="en-US" altLang="zh-CN" sz="1050" dirty="0"/>
            </a:p>
            <a:p>
              <a:pPr>
                <a:lnSpc>
                  <a:spcPct val="150000"/>
                </a:lnSpc>
              </a:pPr>
              <a:endParaRPr lang="en-US" altLang="zh-CN" sz="1050" dirty="0"/>
            </a:p>
          </p:txBody>
        </p:sp>
        <p:sp>
          <p:nvSpPr>
            <p:cNvPr id="126" name="TextBox 8">
              <a:extLst>
                <a:ext uri="{FF2B5EF4-FFF2-40B4-BE49-F238E27FC236}">
                  <a16:creationId xmlns="" xmlns:a16="http://schemas.microsoft.com/office/drawing/2014/main" id="{084B50CC-C17D-4096-87DA-1E6A5D3DC351}"/>
                </a:ext>
              </a:extLst>
            </p:cNvPr>
            <p:cNvSpPr txBox="1"/>
            <p:nvPr/>
          </p:nvSpPr>
          <p:spPr>
            <a:xfrm>
              <a:off x="1804310" y="2481958"/>
              <a:ext cx="891327" cy="9409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50" dirty="0"/>
                <a:t>逐步缩小分歧和差距，稳步推进，不急于求成</a:t>
              </a:r>
              <a:endParaRPr lang="en-US" altLang="zh-CN" sz="1050" dirty="0"/>
            </a:p>
          </p:txBody>
        </p:sp>
        <p:sp>
          <p:nvSpPr>
            <p:cNvPr id="127" name="TextBox 8">
              <a:extLst>
                <a:ext uri="{FF2B5EF4-FFF2-40B4-BE49-F238E27FC236}">
                  <a16:creationId xmlns="" xmlns:a16="http://schemas.microsoft.com/office/drawing/2014/main" id="{8EB2F776-D816-4B38-861B-E6F893C13A69}"/>
                </a:ext>
              </a:extLst>
            </p:cNvPr>
            <p:cNvSpPr txBox="1"/>
            <p:nvPr/>
          </p:nvSpPr>
          <p:spPr>
            <a:xfrm>
              <a:off x="2883186" y="2481958"/>
              <a:ext cx="966573" cy="1668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050" dirty="0"/>
                <a:t>主谈人要牢牢把握谈判的节奏和方向，善于引导，由浅入深，由小及大，先扫清外围一般非重大问题，充分达成共识，夯下基础，再攻克难关</a:t>
              </a:r>
              <a:endParaRPr lang="en-US" altLang="zh-CN" sz="1050" dirty="0"/>
            </a:p>
          </p:txBody>
        </p:sp>
        <p:sp>
          <p:nvSpPr>
            <p:cNvPr id="128" name="TextBox 8">
              <a:extLst>
                <a:ext uri="{FF2B5EF4-FFF2-40B4-BE49-F238E27FC236}">
                  <a16:creationId xmlns="" xmlns:a16="http://schemas.microsoft.com/office/drawing/2014/main" id="{53ED0D7C-DEEB-422C-8E31-E4DDDE061D42}"/>
                </a:ext>
              </a:extLst>
            </p:cNvPr>
            <p:cNvSpPr txBox="1"/>
            <p:nvPr/>
          </p:nvSpPr>
          <p:spPr>
            <a:xfrm>
              <a:off x="-451888" y="2482732"/>
              <a:ext cx="891327" cy="1910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50" dirty="0"/>
                <a:t>有针对性的正面评价对方的立场和观点，对一致的立即表示认同和欣赏，对不同意见表示理解并耐心解释</a:t>
              </a:r>
              <a:endParaRPr lang="en-US" altLang="zh-CN" sz="1050" dirty="0"/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="" xmlns:a16="http://schemas.microsoft.com/office/drawing/2014/main" id="{33D4D134-ED19-4973-A71E-806A64409592}"/>
                </a:ext>
              </a:extLst>
            </p:cNvPr>
            <p:cNvGrpSpPr/>
            <p:nvPr/>
          </p:nvGrpSpPr>
          <p:grpSpPr>
            <a:xfrm>
              <a:off x="3986777" y="1805008"/>
              <a:ext cx="1390382" cy="2446253"/>
              <a:chOff x="610792" y="1853689"/>
              <a:chExt cx="1570797" cy="2446253"/>
            </a:xfrm>
          </p:grpSpPr>
          <p:sp>
            <p:nvSpPr>
              <p:cNvPr id="46" name="Freeform 12">
                <a:extLst>
                  <a:ext uri="{FF2B5EF4-FFF2-40B4-BE49-F238E27FC236}">
                    <a16:creationId xmlns="" xmlns:a16="http://schemas.microsoft.com/office/drawing/2014/main" id="{A87B2FE8-E894-4E91-896D-5DA1F9C38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792" y="1853689"/>
                <a:ext cx="1570797" cy="574045"/>
              </a:xfrm>
              <a:custGeom>
                <a:avLst/>
                <a:gdLst>
                  <a:gd name="T0" fmla="*/ 739 w 1047"/>
                  <a:gd name="T1" fmla="*/ 0 h 1107"/>
                  <a:gd name="T2" fmla="*/ 0 w 1047"/>
                  <a:gd name="T3" fmla="*/ 0 h 1107"/>
                  <a:gd name="T4" fmla="*/ 308 w 1047"/>
                  <a:gd name="T5" fmla="*/ 552 h 1107"/>
                  <a:gd name="T6" fmla="*/ 0 w 1047"/>
                  <a:gd name="T7" fmla="*/ 1107 h 1107"/>
                  <a:gd name="T8" fmla="*/ 739 w 1047"/>
                  <a:gd name="T9" fmla="*/ 1107 h 1107"/>
                  <a:gd name="T10" fmla="*/ 1047 w 1047"/>
                  <a:gd name="T11" fmla="*/ 552 h 1107"/>
                  <a:gd name="T12" fmla="*/ 739 w 1047"/>
                  <a:gd name="T13" fmla="*/ 0 h 1107"/>
                  <a:gd name="connsiteX0" fmla="*/ 7058 w 10000"/>
                  <a:gd name="connsiteY0" fmla="*/ 0 h 10000"/>
                  <a:gd name="connsiteX1" fmla="*/ 0 w 10000"/>
                  <a:gd name="connsiteY1" fmla="*/ 0 h 10000"/>
                  <a:gd name="connsiteX2" fmla="*/ 2346 w 10000"/>
                  <a:gd name="connsiteY2" fmla="*/ 4899 h 10000"/>
                  <a:gd name="connsiteX3" fmla="*/ 0 w 10000"/>
                  <a:gd name="connsiteY3" fmla="*/ 10000 h 10000"/>
                  <a:gd name="connsiteX4" fmla="*/ 7058 w 10000"/>
                  <a:gd name="connsiteY4" fmla="*/ 10000 h 10000"/>
                  <a:gd name="connsiteX5" fmla="*/ 10000 w 10000"/>
                  <a:gd name="connsiteY5" fmla="*/ 4986 h 10000"/>
                  <a:gd name="connsiteX6" fmla="*/ 7058 w 10000"/>
                  <a:gd name="connsiteY6" fmla="*/ 0 h 10000"/>
                  <a:gd name="connsiteX0" fmla="*/ 7058 w 9221"/>
                  <a:gd name="connsiteY0" fmla="*/ 0 h 10000"/>
                  <a:gd name="connsiteX1" fmla="*/ 0 w 9221"/>
                  <a:gd name="connsiteY1" fmla="*/ 0 h 10000"/>
                  <a:gd name="connsiteX2" fmla="*/ 2346 w 9221"/>
                  <a:gd name="connsiteY2" fmla="*/ 4899 h 10000"/>
                  <a:gd name="connsiteX3" fmla="*/ 0 w 9221"/>
                  <a:gd name="connsiteY3" fmla="*/ 10000 h 10000"/>
                  <a:gd name="connsiteX4" fmla="*/ 7058 w 9221"/>
                  <a:gd name="connsiteY4" fmla="*/ 10000 h 10000"/>
                  <a:gd name="connsiteX5" fmla="*/ 9221 w 9221"/>
                  <a:gd name="connsiteY5" fmla="*/ 4986 h 10000"/>
                  <a:gd name="connsiteX6" fmla="*/ 7058 w 9221"/>
                  <a:gd name="connsiteY6" fmla="*/ 0 h 10000"/>
                  <a:gd name="connsiteX0" fmla="*/ 7654 w 10249"/>
                  <a:gd name="connsiteY0" fmla="*/ 0 h 10000"/>
                  <a:gd name="connsiteX1" fmla="*/ 0 w 10249"/>
                  <a:gd name="connsiteY1" fmla="*/ 0 h 10000"/>
                  <a:gd name="connsiteX2" fmla="*/ 2544 w 10249"/>
                  <a:gd name="connsiteY2" fmla="*/ 4899 h 10000"/>
                  <a:gd name="connsiteX3" fmla="*/ 0 w 10249"/>
                  <a:gd name="connsiteY3" fmla="*/ 10000 h 10000"/>
                  <a:gd name="connsiteX4" fmla="*/ 7654 w 10249"/>
                  <a:gd name="connsiteY4" fmla="*/ 10000 h 10000"/>
                  <a:gd name="connsiteX5" fmla="*/ 10249 w 10249"/>
                  <a:gd name="connsiteY5" fmla="*/ 4943 h 10000"/>
                  <a:gd name="connsiteX6" fmla="*/ 7654 w 10249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9" h="10000">
                    <a:moveTo>
                      <a:pt x="7654" y="0"/>
                    </a:moveTo>
                    <a:lnTo>
                      <a:pt x="0" y="0"/>
                    </a:lnTo>
                    <a:lnTo>
                      <a:pt x="2544" y="4899"/>
                    </a:lnTo>
                    <a:lnTo>
                      <a:pt x="0" y="10000"/>
                    </a:lnTo>
                    <a:lnTo>
                      <a:pt x="7654" y="10000"/>
                    </a:lnTo>
                    <a:lnTo>
                      <a:pt x="10249" y="4943"/>
                    </a:lnTo>
                    <a:lnTo>
                      <a:pt x="7654" y="0"/>
                    </a:lnTo>
                    <a:close/>
                  </a:path>
                </a:pathLst>
              </a:custGeom>
              <a:solidFill>
                <a:srgbClr val="0075EA"/>
              </a:solidFill>
              <a:ln w="12700" cap="flat" cmpd="sng">
                <a:solidFill>
                  <a:srgbClr val="0060C0"/>
                </a:solidFill>
                <a:prstDash val="solid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="" xmlns:a16="http://schemas.microsoft.com/office/drawing/2014/main" id="{44C8BD19-7F42-4378-90A2-3EAF6CE90C05}"/>
                  </a:ext>
                </a:extLst>
              </p:cNvPr>
              <p:cNvSpPr/>
              <p:nvPr/>
            </p:nvSpPr>
            <p:spPr>
              <a:xfrm>
                <a:off x="610792" y="2439100"/>
                <a:ext cx="1177688" cy="1860842"/>
              </a:xfrm>
              <a:prstGeom prst="rect">
                <a:avLst/>
              </a:prstGeom>
              <a:gradFill rotWithShape="1">
                <a:gsLst>
                  <a:gs pos="53000">
                    <a:schemeClr val="bg1"/>
                  </a:gs>
                  <a:gs pos="100000">
                    <a:srgbClr val="A3A3A3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kern="0">
                  <a:solidFill>
                    <a:sysClr val="windowText" lastClr="000000"/>
                  </a:solidFill>
                  <a:latin typeface="Arial" charset="0"/>
                  <a:ea typeface="华文细黑" pitchFamily="2" charset="-122"/>
                </a:endParaRPr>
              </a:p>
            </p:txBody>
          </p:sp>
          <p:sp>
            <p:nvSpPr>
              <p:cNvPr id="48" name="Text Box 48">
                <a:extLst>
                  <a:ext uri="{FF2B5EF4-FFF2-40B4-BE49-F238E27FC236}">
                    <a16:creationId xmlns="" xmlns:a16="http://schemas.microsoft.com/office/drawing/2014/main" id="{3D94FC6A-D269-4544-8D0F-DB35DF516E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7572" y="1986822"/>
                <a:ext cx="83704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Step 11</a:t>
                </a:r>
              </a:p>
            </p:txBody>
          </p:sp>
        </p:grpSp>
        <p:sp>
          <p:nvSpPr>
            <p:cNvPr id="49" name="TextBox 8">
              <a:extLst>
                <a:ext uri="{FF2B5EF4-FFF2-40B4-BE49-F238E27FC236}">
                  <a16:creationId xmlns="" xmlns:a16="http://schemas.microsoft.com/office/drawing/2014/main" id="{66180D7C-C04B-4611-A72D-466C641DA6AD}"/>
                </a:ext>
              </a:extLst>
            </p:cNvPr>
            <p:cNvSpPr txBox="1"/>
            <p:nvPr/>
          </p:nvSpPr>
          <p:spPr>
            <a:xfrm>
              <a:off x="4047751" y="2481958"/>
              <a:ext cx="891327" cy="14239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>
                <a:lnSpc>
                  <a:spcPct val="150000"/>
                </a:lnSpc>
                <a:buFontTx/>
                <a:buNone/>
              </a:pPr>
              <a:r>
                <a:rPr lang="zh-CN" altLang="en-US" sz="1050" dirty="0"/>
                <a:t>始终不渝营造和谐氛围，把握时机，做出必要的让步，争取对方理解，解决关键难题</a:t>
              </a:r>
              <a:endParaRPr lang="en-US" altLang="zh-CN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6194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1E4EC281-F6C4-4AC0-A979-491AE328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30" name="Picture 2" descr="E:\mmexport1438429841540_resized.jpg">
            <a:extLst>
              <a:ext uri="{FF2B5EF4-FFF2-40B4-BE49-F238E27FC236}">
                <a16:creationId xmlns="" xmlns:a16="http://schemas.microsoft.com/office/drawing/2014/main" id="{033F99F5-ED28-4CB5-8B51-A1464415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771550"/>
            <a:ext cx="85689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8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7B986C71-BBE2-4AF7-8BD7-804E873F9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" name="矩形 21">
            <a:extLst>
              <a:ext uri="{FF2B5EF4-FFF2-40B4-BE49-F238E27FC236}">
                <a16:creationId xmlns="" xmlns:a16="http://schemas.microsoft.com/office/drawing/2014/main" id="{AC3FA600-F3EA-4964-825A-39F7EA429AC0}"/>
              </a:ext>
            </a:extLst>
          </p:cNvPr>
          <p:cNvSpPr/>
          <p:nvPr/>
        </p:nvSpPr>
        <p:spPr>
          <a:xfrm>
            <a:off x="2579793" y="1069556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23482B5-061A-484F-B7B9-DC9CD2F243D4}"/>
              </a:ext>
            </a:extLst>
          </p:cNvPr>
          <p:cNvSpPr/>
          <p:nvPr/>
        </p:nvSpPr>
        <p:spPr>
          <a:xfrm>
            <a:off x="791594" y="1057200"/>
            <a:ext cx="2200754" cy="1001475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1">
            <a:extLst>
              <a:ext uri="{FF2B5EF4-FFF2-40B4-BE49-F238E27FC236}">
                <a16:creationId xmlns="" xmlns:a16="http://schemas.microsoft.com/office/drawing/2014/main" id="{729E7F25-51B2-40B8-B3AF-12208644ED18}"/>
              </a:ext>
            </a:extLst>
          </p:cNvPr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92435BD3-30DD-4978-B7E5-042668F0E0B7}"/>
              </a:ext>
            </a:extLst>
          </p:cNvPr>
          <p:cNvSpPr/>
          <p:nvPr/>
        </p:nvSpPr>
        <p:spPr>
          <a:xfrm>
            <a:off x="6228099" y="2282264"/>
            <a:ext cx="2200754" cy="98912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1">
            <a:extLst>
              <a:ext uri="{FF2B5EF4-FFF2-40B4-BE49-F238E27FC236}">
                <a16:creationId xmlns="" xmlns:a16="http://schemas.microsoft.com/office/drawing/2014/main" id="{71839514-FD38-4184-9451-53C557685C0C}"/>
              </a:ext>
            </a:extLst>
          </p:cNvPr>
          <p:cNvSpPr/>
          <p:nvPr/>
        </p:nvSpPr>
        <p:spPr>
          <a:xfrm>
            <a:off x="2567237" y="348767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E0BC308D-AE76-4638-A4E6-5B663E8AD9AB}"/>
              </a:ext>
            </a:extLst>
          </p:cNvPr>
          <p:cNvSpPr/>
          <p:nvPr/>
        </p:nvSpPr>
        <p:spPr>
          <a:xfrm>
            <a:off x="811770" y="3487678"/>
            <a:ext cx="2200754" cy="989121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>
            <a:extLst>
              <a:ext uri="{FF2B5EF4-FFF2-40B4-BE49-F238E27FC236}">
                <a16:creationId xmlns="" xmlns:a16="http://schemas.microsoft.com/office/drawing/2014/main" id="{C7555BA9-790B-498D-B3F3-6D48ACF686F0}"/>
              </a:ext>
            </a:extLst>
          </p:cNvPr>
          <p:cNvSpPr txBox="1"/>
          <p:nvPr/>
        </p:nvSpPr>
        <p:spPr>
          <a:xfrm>
            <a:off x="3160460" y="1419437"/>
            <a:ext cx="470028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价值在于被需要 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(Value is to be needed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72">
            <a:extLst>
              <a:ext uri="{FF2B5EF4-FFF2-40B4-BE49-F238E27FC236}">
                <a16:creationId xmlns="" xmlns:a16="http://schemas.microsoft.com/office/drawing/2014/main" id="{6C21FC57-6D54-4810-B09C-ECC04B203BAB}"/>
              </a:ext>
            </a:extLst>
          </p:cNvPr>
          <p:cNvSpPr txBox="1"/>
          <p:nvPr/>
        </p:nvSpPr>
        <p:spPr>
          <a:xfrm>
            <a:off x="1654346" y="2457636"/>
            <a:ext cx="417646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建立自我 追求无我 实现价值</a:t>
            </a:r>
            <a:endParaRPr lang="zh-CN" altLang="en-US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时代、社会、国家、人民</a:t>
            </a: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对我们的期待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73">
            <a:extLst>
              <a:ext uri="{FF2B5EF4-FFF2-40B4-BE49-F238E27FC236}">
                <a16:creationId xmlns="" xmlns:a16="http://schemas.microsoft.com/office/drawing/2014/main" id="{C6B03394-2BB3-4C2A-BEDC-265E67AA61CE}"/>
              </a:ext>
            </a:extLst>
          </p:cNvPr>
          <p:cNvSpPr txBox="1"/>
          <p:nvPr/>
        </p:nvSpPr>
        <p:spPr>
          <a:xfrm>
            <a:off x="3495308" y="3702485"/>
            <a:ext cx="417646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一个人只有融入社会、紧跟时代的步伐、报效自己的祖国，他才有真正光彩的人生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62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7B986C71-BBE2-4AF7-8BD7-804E873F9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3" name="矩形 21">
            <a:extLst>
              <a:ext uri="{FF2B5EF4-FFF2-40B4-BE49-F238E27FC236}">
                <a16:creationId xmlns="" xmlns:a16="http://schemas.microsoft.com/office/drawing/2014/main" id="{AC3FA600-F3EA-4964-825A-39F7EA429AC0}"/>
              </a:ext>
            </a:extLst>
          </p:cNvPr>
          <p:cNvSpPr/>
          <p:nvPr/>
        </p:nvSpPr>
        <p:spPr>
          <a:xfrm>
            <a:off x="2579793" y="1069556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23482B5-061A-484F-B7B9-DC9CD2F243D4}"/>
              </a:ext>
            </a:extLst>
          </p:cNvPr>
          <p:cNvSpPr/>
          <p:nvPr/>
        </p:nvSpPr>
        <p:spPr>
          <a:xfrm>
            <a:off x="791594" y="1057200"/>
            <a:ext cx="2200754" cy="1001475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1">
            <a:extLst>
              <a:ext uri="{FF2B5EF4-FFF2-40B4-BE49-F238E27FC236}">
                <a16:creationId xmlns="" xmlns:a16="http://schemas.microsoft.com/office/drawing/2014/main" id="{729E7F25-51B2-40B8-B3AF-12208644ED18}"/>
              </a:ext>
            </a:extLst>
          </p:cNvPr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3">
            <a:extLst>
              <a:ext uri="{FF2B5EF4-FFF2-40B4-BE49-F238E27FC236}">
                <a16:creationId xmlns="" xmlns:a16="http://schemas.microsoft.com/office/drawing/2014/main" id="{92435BD3-30DD-4978-B7E5-042668F0E0B7}"/>
              </a:ext>
            </a:extLst>
          </p:cNvPr>
          <p:cNvSpPr/>
          <p:nvPr/>
        </p:nvSpPr>
        <p:spPr>
          <a:xfrm>
            <a:off x="6228099" y="2282264"/>
            <a:ext cx="2200754" cy="98912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1">
            <a:extLst>
              <a:ext uri="{FF2B5EF4-FFF2-40B4-BE49-F238E27FC236}">
                <a16:creationId xmlns="" xmlns:a16="http://schemas.microsoft.com/office/drawing/2014/main" id="{71839514-FD38-4184-9451-53C557685C0C}"/>
              </a:ext>
            </a:extLst>
          </p:cNvPr>
          <p:cNvSpPr/>
          <p:nvPr/>
        </p:nvSpPr>
        <p:spPr>
          <a:xfrm>
            <a:off x="2567237" y="348767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3">
            <a:extLst>
              <a:ext uri="{FF2B5EF4-FFF2-40B4-BE49-F238E27FC236}">
                <a16:creationId xmlns="" xmlns:a16="http://schemas.microsoft.com/office/drawing/2014/main" id="{E0BC308D-AE76-4638-A4E6-5B663E8AD9AB}"/>
              </a:ext>
            </a:extLst>
          </p:cNvPr>
          <p:cNvSpPr/>
          <p:nvPr/>
        </p:nvSpPr>
        <p:spPr>
          <a:xfrm>
            <a:off x="811770" y="3487678"/>
            <a:ext cx="2200754" cy="989121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1">
            <a:extLst>
              <a:ext uri="{FF2B5EF4-FFF2-40B4-BE49-F238E27FC236}">
                <a16:creationId xmlns="" xmlns:a16="http://schemas.microsoft.com/office/drawing/2014/main" id="{C7555BA9-790B-498D-B3F3-6D48ACF686F0}"/>
              </a:ext>
            </a:extLst>
          </p:cNvPr>
          <p:cNvSpPr txBox="1"/>
          <p:nvPr/>
        </p:nvSpPr>
        <p:spPr>
          <a:xfrm>
            <a:off x="3160460" y="1282214"/>
            <a:ext cx="4700282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我们正处于一个伟大的时代：两个百年目标， 中华民族的伟大复兴；四个全面的伟大发展理念 </a:t>
            </a:r>
          </a:p>
        </p:txBody>
      </p:sp>
      <p:sp>
        <p:nvSpPr>
          <p:cNvPr id="10" name="TextBox 72">
            <a:extLst>
              <a:ext uri="{FF2B5EF4-FFF2-40B4-BE49-F238E27FC236}">
                <a16:creationId xmlns="" xmlns:a16="http://schemas.microsoft.com/office/drawing/2014/main" id="{6C21FC57-6D54-4810-B09C-ECC04B203BAB}"/>
              </a:ext>
            </a:extLst>
          </p:cNvPr>
          <p:cNvSpPr txBox="1"/>
          <p:nvPr/>
        </p:nvSpPr>
        <p:spPr>
          <a:xfrm>
            <a:off x="1654346" y="2457636"/>
            <a:ext cx="417646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诚信、责任、激情、共赢、学习；以开放和包容的心态去学习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73">
            <a:extLst>
              <a:ext uri="{FF2B5EF4-FFF2-40B4-BE49-F238E27FC236}">
                <a16:creationId xmlns="" xmlns:a16="http://schemas.microsoft.com/office/drawing/2014/main" id="{C6B03394-2BB3-4C2A-BEDC-265E67AA61CE}"/>
              </a:ext>
            </a:extLst>
          </p:cNvPr>
          <p:cNvSpPr txBox="1"/>
          <p:nvPr/>
        </p:nvSpPr>
        <p:spPr>
          <a:xfrm>
            <a:off x="3495308" y="3702485"/>
            <a:ext cx="4176464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dirty="0">
                <a:ea typeface="宋体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坚持理想信念，坚持四个自信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练好基本功，加快走出去步伐</a:t>
            </a:r>
            <a:endParaRPr lang="en-US" altLang="zh-CN" sz="1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9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BC21838C-B867-4563-BC59-548BB0FB3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F8271269-1D01-436B-AA17-EE1897583EE4}"/>
              </a:ext>
            </a:extLst>
          </p:cNvPr>
          <p:cNvSpPr/>
          <p:nvPr/>
        </p:nvSpPr>
        <p:spPr>
          <a:xfrm>
            <a:off x="2411456" y="1355244"/>
            <a:ext cx="1151824" cy="11444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6="http://schemas.microsoft.com/office/drawing/2014/main" id="{EB9FA61C-8867-4310-B88D-777839C21989}"/>
              </a:ext>
            </a:extLst>
          </p:cNvPr>
          <p:cNvSpPr/>
          <p:nvPr/>
        </p:nvSpPr>
        <p:spPr>
          <a:xfrm>
            <a:off x="5292080" y="1355244"/>
            <a:ext cx="1151824" cy="11444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4">
            <a:extLst>
              <a:ext uri="{FF2B5EF4-FFF2-40B4-BE49-F238E27FC236}">
                <a16:creationId xmlns="" xmlns:a16="http://schemas.microsoft.com/office/drawing/2014/main" id="{14EC73CF-2690-4DAB-AA88-C59FC285CA79}"/>
              </a:ext>
            </a:extLst>
          </p:cNvPr>
          <p:cNvSpPr txBox="1"/>
          <p:nvPr/>
        </p:nvSpPr>
        <p:spPr>
          <a:xfrm>
            <a:off x="2555776" y="3391878"/>
            <a:ext cx="4868676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登高必自卑、行远必自谦</a:t>
            </a:r>
            <a:endParaRPr lang="en-US" altLang="zh-CN" sz="2400" b="1" spc="3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="" xmlns:a16="http://schemas.microsoft.com/office/drawing/2014/main" id="{0A02473B-0043-427E-847E-206841B2BE78}"/>
              </a:ext>
            </a:extLst>
          </p:cNvPr>
          <p:cNvSpPr>
            <a:spLocks/>
          </p:cNvSpPr>
          <p:nvPr/>
        </p:nvSpPr>
        <p:spPr bwMode="auto">
          <a:xfrm>
            <a:off x="1457252" y="3266036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5">
            <a:extLst>
              <a:ext uri="{FF2B5EF4-FFF2-40B4-BE49-F238E27FC236}">
                <a16:creationId xmlns="" xmlns:a16="http://schemas.microsoft.com/office/drawing/2014/main" id="{000693B4-D972-4762-945B-632B62CB2125}"/>
              </a:ext>
            </a:extLst>
          </p:cNvPr>
          <p:cNvSpPr>
            <a:spLocks/>
          </p:cNvSpPr>
          <p:nvPr/>
        </p:nvSpPr>
        <p:spPr bwMode="auto">
          <a:xfrm flipH="1">
            <a:off x="7092280" y="3291830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83B5AC4A-37D1-4D8C-8AFC-63593AF17620}"/>
              </a:ext>
            </a:extLst>
          </p:cNvPr>
          <p:cNvSpPr/>
          <p:nvPr/>
        </p:nvSpPr>
        <p:spPr>
          <a:xfrm>
            <a:off x="2522336" y="1696660"/>
            <a:ext cx="930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敬畏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97AE73E6-1233-4FDA-B117-566CC0EC8DB1}"/>
              </a:ext>
            </a:extLst>
          </p:cNvPr>
          <p:cNvSpPr/>
          <p:nvPr/>
        </p:nvSpPr>
        <p:spPr>
          <a:xfrm>
            <a:off x="5429410" y="173647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敬重</a:t>
            </a:r>
          </a:p>
        </p:txBody>
      </p:sp>
    </p:spTree>
    <p:extLst>
      <p:ext uri="{BB962C8B-B14F-4D97-AF65-F5344CB8AC3E}">
        <p14:creationId xmlns:p14="http://schemas.microsoft.com/office/powerpoint/2010/main" val="28389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D4805681-BEC4-485C-B797-00CDD54E9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249927"/>
            <a:ext cx="564149" cy="161583"/>
          </a:xfrm>
        </p:spPr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8" name="等腰三角形 45">
            <a:extLst>
              <a:ext uri="{FF2B5EF4-FFF2-40B4-BE49-F238E27FC236}">
                <a16:creationId xmlns="" xmlns:a16="http://schemas.microsoft.com/office/drawing/2014/main" id="{3170C1D2-7472-405E-B2D4-95342F32DE21}"/>
              </a:ext>
            </a:extLst>
          </p:cNvPr>
          <p:cNvSpPr/>
          <p:nvPr/>
        </p:nvSpPr>
        <p:spPr>
          <a:xfrm>
            <a:off x="905414" y="2293242"/>
            <a:ext cx="2349124" cy="2515518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0">
            <a:extLst>
              <a:ext uri="{FF2B5EF4-FFF2-40B4-BE49-F238E27FC236}">
                <a16:creationId xmlns="" xmlns:a16="http://schemas.microsoft.com/office/drawing/2014/main" id="{AE208DA9-F159-4C89-83B6-F12A1E4008E4}"/>
              </a:ext>
            </a:extLst>
          </p:cNvPr>
          <p:cNvSpPr txBox="1"/>
          <p:nvPr/>
        </p:nvSpPr>
        <p:spPr>
          <a:xfrm>
            <a:off x="1163116" y="2675499"/>
            <a:ext cx="1949582" cy="20476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263525" algn="l">
              <a:buFontTx/>
              <a:buNone/>
            </a:pP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河北钢铁集团集团（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HBIS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）收购塞尔维亚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(Serbia)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斯梅代雷沃钢厂（</a:t>
            </a:r>
            <a:r>
              <a:rPr lang="en-US" altLang="zh-CN" dirty="0" err="1">
                <a:latin typeface="Cambria Math" panose="02040503050406030204" pitchFamily="18" charset="0"/>
                <a:ea typeface="宋体" panose="02010600030101010101" pitchFamily="2" charset="-122"/>
              </a:rPr>
              <a:t>Zelezara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 </a:t>
            </a:r>
            <a:r>
              <a:rPr lang="en-US" altLang="zh-CN" dirty="0" err="1">
                <a:latin typeface="Cambria Math" panose="02040503050406030204" pitchFamily="18" charset="0"/>
                <a:ea typeface="宋体" panose="02010600030101010101" pitchFamily="2" charset="-122"/>
              </a:rPr>
              <a:t>Smederevo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)_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是个成功的案列：去年收购价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4600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万欧元，追加投资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1.2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亿美元，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2017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年生产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140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万吨钢材，盈利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2900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万美元，成为中欧最大的钢材出口商，解决当地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5000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人就业。 （该城市有十一万人口）</a:t>
            </a:r>
            <a:endParaRPr lang="en-US" altLang="zh-CN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="" xmlns:a16="http://schemas.microsoft.com/office/drawing/2014/main" id="{2D9069B4-57B9-4FB7-A6CC-761D9E9C1459}"/>
              </a:ext>
            </a:extLst>
          </p:cNvPr>
          <p:cNvSpPr txBox="1"/>
          <p:nvPr/>
        </p:nvSpPr>
        <p:spPr>
          <a:xfrm>
            <a:off x="3707904" y="2643758"/>
            <a:ext cx="1956791" cy="66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263525" algn="l"/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中国远洋集团以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3.11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亿美元收购希腊比雷埃夫斯港口，占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67%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股份</a:t>
            </a:r>
            <a:endParaRPr lang="en-US" altLang="zh-CN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2B2F5BAD-B949-4159-B53A-A6C55A8EBA19}"/>
              </a:ext>
            </a:extLst>
          </p:cNvPr>
          <p:cNvGrpSpPr/>
          <p:nvPr/>
        </p:nvGrpSpPr>
        <p:grpSpPr>
          <a:xfrm>
            <a:off x="1195464" y="1042527"/>
            <a:ext cx="1728000" cy="1245953"/>
            <a:chOff x="1280133" y="1276560"/>
            <a:chExt cx="1728000" cy="1245953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C04BDFA3-0F3A-453F-A157-8FAD8EF505EB}"/>
                </a:ext>
              </a:extLst>
            </p:cNvPr>
            <p:cNvSpPr/>
            <p:nvPr/>
          </p:nvSpPr>
          <p:spPr>
            <a:xfrm>
              <a:off x="1280133" y="1276560"/>
              <a:ext cx="1728000" cy="11019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0">
              <a:extLst>
                <a:ext uri="{FF2B5EF4-FFF2-40B4-BE49-F238E27FC236}">
                  <a16:creationId xmlns="" xmlns:a16="http://schemas.microsoft.com/office/drawing/2014/main" id="{788D4C0D-E434-47BE-9684-3D1558A1196A}"/>
                </a:ext>
              </a:extLst>
            </p:cNvPr>
            <p:cNvSpPr txBox="1"/>
            <p:nvPr/>
          </p:nvSpPr>
          <p:spPr>
            <a:xfrm>
              <a:off x="1351626" y="1637662"/>
              <a:ext cx="165579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dirty="0"/>
                <a:t>成功案例</a:t>
              </a:r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="" xmlns:a16="http://schemas.microsoft.com/office/drawing/2014/main" id="{80EA6673-0433-411E-8668-141735BB8A8B}"/>
                </a:ext>
              </a:extLst>
            </p:cNvPr>
            <p:cNvSpPr/>
            <p:nvPr/>
          </p:nvSpPr>
          <p:spPr>
            <a:xfrm flipV="1">
              <a:off x="2055328" y="2383259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B0EBAE5A-02B7-43B6-9FFB-4375AA18641A}"/>
              </a:ext>
            </a:extLst>
          </p:cNvPr>
          <p:cNvGrpSpPr/>
          <p:nvPr/>
        </p:nvGrpSpPr>
        <p:grpSpPr>
          <a:xfrm>
            <a:off x="3763402" y="1031487"/>
            <a:ext cx="1728000" cy="1234603"/>
            <a:chOff x="3616599" y="1270282"/>
            <a:chExt cx="1728000" cy="1234603"/>
          </a:xfrm>
        </p:grpSpPr>
        <p:sp>
          <p:nvSpPr>
            <p:cNvPr id="38" name="椭圆 37">
              <a:extLst>
                <a:ext uri="{FF2B5EF4-FFF2-40B4-BE49-F238E27FC236}">
                  <a16:creationId xmlns="" xmlns:a16="http://schemas.microsoft.com/office/drawing/2014/main" id="{417BBF82-2E21-4FFD-A30B-ED39B9B6BEC4}"/>
                </a:ext>
              </a:extLst>
            </p:cNvPr>
            <p:cNvSpPr/>
            <p:nvPr/>
          </p:nvSpPr>
          <p:spPr>
            <a:xfrm>
              <a:off x="3616599" y="1270282"/>
              <a:ext cx="1728000" cy="11019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TextBox 31">
              <a:extLst>
                <a:ext uri="{FF2B5EF4-FFF2-40B4-BE49-F238E27FC236}">
                  <a16:creationId xmlns="" xmlns:a16="http://schemas.microsoft.com/office/drawing/2014/main" id="{051DB814-1E7E-4DA2-A7A5-E1DBC4FBFA18}"/>
                </a:ext>
              </a:extLst>
            </p:cNvPr>
            <p:cNvSpPr txBox="1"/>
            <p:nvPr/>
          </p:nvSpPr>
          <p:spPr>
            <a:xfrm>
              <a:off x="3818911" y="1637662"/>
              <a:ext cx="132337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dirty="0"/>
                <a:t>成功案例</a:t>
              </a:r>
            </a:p>
          </p:txBody>
        </p:sp>
        <p:sp>
          <p:nvSpPr>
            <p:cNvPr id="40" name="等腰三角形 39">
              <a:extLst>
                <a:ext uri="{FF2B5EF4-FFF2-40B4-BE49-F238E27FC236}">
                  <a16:creationId xmlns="" xmlns:a16="http://schemas.microsoft.com/office/drawing/2014/main" id="{F79F0836-94AB-4CD7-842D-A41C8BAB01A3}"/>
                </a:ext>
              </a:extLst>
            </p:cNvPr>
            <p:cNvSpPr/>
            <p:nvPr/>
          </p:nvSpPr>
          <p:spPr>
            <a:xfrm flipV="1">
              <a:off x="4371282" y="236563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="" xmlns:a16="http://schemas.microsoft.com/office/drawing/2014/main" id="{0CEC42EA-5968-4A48-9DB9-2D03F60B3508}"/>
              </a:ext>
            </a:extLst>
          </p:cNvPr>
          <p:cNvGrpSpPr/>
          <p:nvPr/>
        </p:nvGrpSpPr>
        <p:grpSpPr>
          <a:xfrm>
            <a:off x="6272762" y="1038441"/>
            <a:ext cx="1728000" cy="1240515"/>
            <a:chOff x="5990153" y="1277236"/>
            <a:chExt cx="1728000" cy="1240515"/>
          </a:xfrm>
        </p:grpSpPr>
        <p:sp>
          <p:nvSpPr>
            <p:cNvPr id="42" name="椭圆 41">
              <a:extLst>
                <a:ext uri="{FF2B5EF4-FFF2-40B4-BE49-F238E27FC236}">
                  <a16:creationId xmlns="" xmlns:a16="http://schemas.microsoft.com/office/drawing/2014/main" id="{E627E6BB-E2D4-4E2E-B0AA-A0A27F24138F}"/>
                </a:ext>
              </a:extLst>
            </p:cNvPr>
            <p:cNvSpPr/>
            <p:nvPr/>
          </p:nvSpPr>
          <p:spPr>
            <a:xfrm>
              <a:off x="5990153" y="1277236"/>
              <a:ext cx="1728000" cy="11019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TextBox 32">
              <a:extLst>
                <a:ext uri="{FF2B5EF4-FFF2-40B4-BE49-F238E27FC236}">
                  <a16:creationId xmlns="" xmlns:a16="http://schemas.microsoft.com/office/drawing/2014/main" id="{79E40CAF-F79D-4233-9436-A0DC561C0AD5}"/>
                </a:ext>
              </a:extLst>
            </p:cNvPr>
            <p:cNvSpPr txBox="1"/>
            <p:nvPr/>
          </p:nvSpPr>
          <p:spPr>
            <a:xfrm>
              <a:off x="6189054" y="1631392"/>
              <a:ext cx="133019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400" dirty="0"/>
                <a:t>成功案例</a:t>
              </a:r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="" xmlns:a16="http://schemas.microsoft.com/office/drawing/2014/main" id="{04B34812-70A3-4F77-A842-E13E8DF3ED69}"/>
                </a:ext>
              </a:extLst>
            </p:cNvPr>
            <p:cNvSpPr/>
            <p:nvPr/>
          </p:nvSpPr>
          <p:spPr>
            <a:xfrm flipV="1">
              <a:off x="6744836" y="2378497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等腰三角形 45">
            <a:extLst>
              <a:ext uri="{FF2B5EF4-FFF2-40B4-BE49-F238E27FC236}">
                <a16:creationId xmlns="" xmlns:a16="http://schemas.microsoft.com/office/drawing/2014/main" id="{5B0A2A5A-17B2-48E4-8245-AB0AC7CF1E7A}"/>
              </a:ext>
            </a:extLst>
          </p:cNvPr>
          <p:cNvSpPr/>
          <p:nvPr/>
        </p:nvSpPr>
        <p:spPr>
          <a:xfrm>
            <a:off x="3452840" y="2278956"/>
            <a:ext cx="2349124" cy="2544608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等腰三角形 45">
            <a:extLst>
              <a:ext uri="{FF2B5EF4-FFF2-40B4-BE49-F238E27FC236}">
                <a16:creationId xmlns="" xmlns:a16="http://schemas.microsoft.com/office/drawing/2014/main" id="{1DC171ED-32A8-4DE0-AD4D-877135703099}"/>
              </a:ext>
            </a:extLst>
          </p:cNvPr>
          <p:cNvSpPr/>
          <p:nvPr/>
        </p:nvSpPr>
        <p:spPr>
          <a:xfrm>
            <a:off x="5967292" y="2288480"/>
            <a:ext cx="2349124" cy="2515518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16">
            <a:extLst>
              <a:ext uri="{FF2B5EF4-FFF2-40B4-BE49-F238E27FC236}">
                <a16:creationId xmlns="" xmlns:a16="http://schemas.microsoft.com/office/drawing/2014/main" id="{B517165B-2DBB-4D38-A919-A380099AC6C0}"/>
              </a:ext>
            </a:extLst>
          </p:cNvPr>
          <p:cNvSpPr txBox="1"/>
          <p:nvPr/>
        </p:nvSpPr>
        <p:spPr>
          <a:xfrm>
            <a:off x="6190131" y="2666879"/>
            <a:ext cx="1956791" cy="663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indent="263525" algn="l"/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中国远洋集团以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3.11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亿美元收购希腊比雷埃夫斯港口，占</a:t>
            </a:r>
            <a:r>
              <a:rPr lang="en-US" altLang="zh-CN" dirty="0">
                <a:latin typeface="Cambria Math" panose="02040503050406030204" pitchFamily="18" charset="0"/>
                <a:ea typeface="宋体" panose="02010600030101010101" pitchFamily="2" charset="-122"/>
              </a:rPr>
              <a:t>67%</a:t>
            </a:r>
            <a:r>
              <a:rPr lang="zh-CN" altLang="en-US" dirty="0">
                <a:latin typeface="Cambria Math" panose="02040503050406030204" pitchFamily="18" charset="0"/>
                <a:ea typeface="宋体" panose="02010600030101010101" pitchFamily="2" charset="-122"/>
              </a:rPr>
              <a:t>股份</a:t>
            </a:r>
            <a:endParaRPr lang="en-US" altLang="zh-CN" dirty="0">
              <a:latin typeface="Cambria Math" panose="020405030504060302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6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1" grpId="0"/>
      <p:bldP spid="45" grpId="0" animBg="1"/>
      <p:bldP spid="46" grpId="0" animBg="1"/>
      <p:bldP spid="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0"/>
            <a:ext cx="9144000" cy="51434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0128"/>
            <a:ext cx="9144000" cy="1833372"/>
          </a:xfrm>
          <a:prstGeom prst="rect">
            <a:avLst/>
          </a:prstGeom>
        </p:spPr>
      </p:pic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3" y="3729697"/>
            <a:ext cx="496855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演示完毕 感谢聆听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Picture 5" descr="121101 DSC_8722（刘总）">
            <a:extLst>
              <a:ext uri="{FF2B5EF4-FFF2-40B4-BE49-F238E27FC236}">
                <a16:creationId xmlns="" xmlns:a16="http://schemas.microsoft.com/office/drawing/2014/main" id="{7A0489E3-4908-4820-8BB9-7502AC3A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93030"/>
            <a:ext cx="1517720" cy="1080690"/>
          </a:xfrm>
          <a:prstGeom prst="roundRect">
            <a:avLst>
              <a:gd name="adj" fmla="val 46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7">
            <a:extLst>
              <a:ext uri="{FF2B5EF4-FFF2-40B4-BE49-F238E27FC236}">
                <a16:creationId xmlns="" xmlns:a16="http://schemas.microsoft.com/office/drawing/2014/main" id="{FC8BFD53-EB87-491A-9303-6B62627D9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2" y="1393029"/>
            <a:ext cx="2088232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刘德冰</a:t>
            </a:r>
            <a:endParaRPr lang="en-US" altLang="zh-CN" sz="2400" b="1" spc="200" dirty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ebing_liu@outlook.com</a:t>
            </a:r>
            <a:endParaRPr lang="zh-CN" alt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TextBox 73">
            <a:extLst>
              <a:ext uri="{FF2B5EF4-FFF2-40B4-BE49-F238E27FC236}">
                <a16:creationId xmlns="" xmlns:a16="http://schemas.microsoft.com/office/drawing/2014/main" id="{B0CB31B8-D666-4C75-9410-1C1E9F0069E7}"/>
              </a:ext>
            </a:extLst>
          </p:cNvPr>
          <p:cNvSpPr txBox="1"/>
          <p:nvPr/>
        </p:nvSpPr>
        <p:spPr>
          <a:xfrm>
            <a:off x="4128100" y="2253274"/>
            <a:ext cx="4176464" cy="220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手机：</a:t>
            </a:r>
            <a:r>
              <a:rPr lang="en-US" altLang="zh-CN" sz="1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13801125467</a:t>
            </a:r>
            <a:r>
              <a:rPr lang="zh-CN" altLang="en-US" sz="1400" b="1" spc="2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（微信）</a:t>
            </a:r>
            <a:endParaRPr lang="en-US" altLang="zh-CN" sz="1400" b="1" spc="200" dirty="0">
              <a:solidFill>
                <a:schemeClr val="accent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8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29330C4A-AF82-4FCC-8943-D90E0D372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9C290642-0468-4B81-B2A1-AEAFC2251665}"/>
              </a:ext>
            </a:extLst>
          </p:cNvPr>
          <p:cNvSpPr/>
          <p:nvPr/>
        </p:nvSpPr>
        <p:spPr>
          <a:xfrm>
            <a:off x="900805" y="2448988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896A98ED-AC42-4807-A384-68958CE1E33D}"/>
              </a:ext>
            </a:extLst>
          </p:cNvPr>
          <p:cNvSpPr txBox="1"/>
          <p:nvPr/>
        </p:nvSpPr>
        <p:spPr>
          <a:xfrm>
            <a:off x="4284599" y="1208610"/>
            <a:ext cx="345638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沙特轻轨单个项目损失超过四十多亿元</a:t>
            </a:r>
            <a:endParaRPr lang="en-US" altLang="zh-CN" sz="1400" dirty="0"/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7D87BA0D-3651-4259-92E8-33FD8FEEC58C}"/>
              </a:ext>
            </a:extLst>
          </p:cNvPr>
          <p:cNvSpPr/>
          <p:nvPr/>
        </p:nvSpPr>
        <p:spPr>
          <a:xfrm>
            <a:off x="3060463" y="1218279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433D893D-4E4C-41E9-9B7D-76F719CEAD8C}"/>
              </a:ext>
            </a:extLst>
          </p:cNvPr>
          <p:cNvCxnSpPr/>
          <p:nvPr/>
        </p:nvCxnSpPr>
        <p:spPr>
          <a:xfrm>
            <a:off x="3276487" y="1326291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A5F7C609-1888-4282-8EB0-27BC80C294D5}"/>
              </a:ext>
            </a:extLst>
          </p:cNvPr>
          <p:cNvSpPr txBox="1"/>
          <p:nvPr/>
        </p:nvSpPr>
        <p:spPr>
          <a:xfrm>
            <a:off x="4284599" y="1714629"/>
            <a:ext cx="4535872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波兰公路项目报价不到人家预算的一半，亏损数亿美元</a:t>
            </a:r>
            <a:endParaRPr lang="en-US" altLang="zh-CN" sz="1400" dirty="0"/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1B2F7C59-CA43-4B48-A424-565F929CF644}"/>
              </a:ext>
            </a:extLst>
          </p:cNvPr>
          <p:cNvSpPr/>
          <p:nvPr/>
        </p:nvSpPr>
        <p:spPr>
          <a:xfrm>
            <a:off x="3060463" y="1724298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E0C74486-7D29-426F-AC2D-6F903903A658}"/>
              </a:ext>
            </a:extLst>
          </p:cNvPr>
          <p:cNvCxnSpPr/>
          <p:nvPr/>
        </p:nvCxnSpPr>
        <p:spPr>
          <a:xfrm>
            <a:off x="3276487" y="1832310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5032822A-05FE-4984-81EF-8D8CBC6A7FDF}"/>
              </a:ext>
            </a:extLst>
          </p:cNvPr>
          <p:cNvSpPr txBox="1"/>
          <p:nvPr/>
        </p:nvSpPr>
        <p:spPr>
          <a:xfrm>
            <a:off x="4284599" y="2218685"/>
            <a:ext cx="345638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1400" dirty="0"/>
              <a:t>乌干达水利项目┅┅</a:t>
            </a:r>
            <a:endParaRPr lang="en-US" altLang="zh-CN" sz="1400" dirty="0"/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AF635784-50CA-4977-B5B0-284AE6C389E2}"/>
              </a:ext>
            </a:extLst>
          </p:cNvPr>
          <p:cNvSpPr/>
          <p:nvPr/>
        </p:nvSpPr>
        <p:spPr>
          <a:xfrm>
            <a:off x="3060463" y="2228354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94D3514A-443C-42B4-8DA4-BEE407E5828B}"/>
              </a:ext>
            </a:extLst>
          </p:cNvPr>
          <p:cNvCxnSpPr/>
          <p:nvPr/>
        </p:nvCxnSpPr>
        <p:spPr>
          <a:xfrm>
            <a:off x="3276487" y="2336366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9AAA48F2-4DE8-4A1A-BC9B-D3B5B6B8BECA}"/>
              </a:ext>
            </a:extLst>
          </p:cNvPr>
          <p:cNvSpPr txBox="1"/>
          <p:nvPr/>
        </p:nvSpPr>
        <p:spPr>
          <a:xfrm>
            <a:off x="4284599" y="2722741"/>
            <a:ext cx="345638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阿根廷机车项目┅┅</a:t>
            </a:r>
            <a:endParaRPr lang="en-US" altLang="zh-CN" sz="1400" dirty="0"/>
          </a:p>
        </p:txBody>
      </p:sp>
      <p:sp>
        <p:nvSpPr>
          <p:cNvPr id="15" name="椭圆 14">
            <a:extLst>
              <a:ext uri="{FF2B5EF4-FFF2-40B4-BE49-F238E27FC236}">
                <a16:creationId xmlns="" xmlns:a16="http://schemas.microsoft.com/office/drawing/2014/main" id="{C35D2D11-CD47-450B-AF6C-101654B5E428}"/>
              </a:ext>
            </a:extLst>
          </p:cNvPr>
          <p:cNvSpPr/>
          <p:nvPr/>
        </p:nvSpPr>
        <p:spPr>
          <a:xfrm>
            <a:off x="3060463" y="2732410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AE95D1A3-4999-4E11-95DD-C240D63054E2}"/>
              </a:ext>
            </a:extLst>
          </p:cNvPr>
          <p:cNvCxnSpPr/>
          <p:nvPr/>
        </p:nvCxnSpPr>
        <p:spPr>
          <a:xfrm>
            <a:off x="3276487" y="2840422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="" xmlns:a16="http://schemas.microsoft.com/office/drawing/2014/main" id="{38866AB6-9862-4368-BBAB-D15113C66F8D}"/>
              </a:ext>
            </a:extLst>
          </p:cNvPr>
          <p:cNvSpPr txBox="1"/>
          <p:nvPr/>
        </p:nvSpPr>
        <p:spPr>
          <a:xfrm>
            <a:off x="4284599" y="3226797"/>
            <a:ext cx="345638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“ 巴铁”怎么了？</a:t>
            </a:r>
            <a:endParaRPr lang="en-US" altLang="zh-CN" sz="1400" dirty="0"/>
          </a:p>
        </p:txBody>
      </p:sp>
      <p:sp>
        <p:nvSpPr>
          <p:cNvPr id="18" name="椭圆 17">
            <a:extLst>
              <a:ext uri="{FF2B5EF4-FFF2-40B4-BE49-F238E27FC236}">
                <a16:creationId xmlns="" xmlns:a16="http://schemas.microsoft.com/office/drawing/2014/main" id="{D3F3E5D3-B519-4825-B4A5-9AD112251D13}"/>
              </a:ext>
            </a:extLst>
          </p:cNvPr>
          <p:cNvSpPr/>
          <p:nvPr/>
        </p:nvSpPr>
        <p:spPr>
          <a:xfrm>
            <a:off x="3060463" y="3236466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2941A2DC-88F0-4F27-8CDE-0066B1B42E16}"/>
              </a:ext>
            </a:extLst>
          </p:cNvPr>
          <p:cNvCxnSpPr/>
          <p:nvPr/>
        </p:nvCxnSpPr>
        <p:spPr>
          <a:xfrm>
            <a:off x="3276487" y="3344478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7">
            <a:extLst>
              <a:ext uri="{FF2B5EF4-FFF2-40B4-BE49-F238E27FC236}">
                <a16:creationId xmlns="" xmlns:a16="http://schemas.microsoft.com/office/drawing/2014/main" id="{90B8A7AC-4B8A-470C-911E-B86AB7A3F2AB}"/>
              </a:ext>
            </a:extLst>
          </p:cNvPr>
          <p:cNvSpPr txBox="1"/>
          <p:nvPr/>
        </p:nvSpPr>
        <p:spPr>
          <a:xfrm>
            <a:off x="4284599" y="3730853"/>
            <a:ext cx="3456384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1400" dirty="0"/>
              <a:t>中信泰富澳大利亚磁铁矿损失</a:t>
            </a:r>
            <a:r>
              <a:rPr lang="en-US" altLang="zh-CN" sz="1400" dirty="0"/>
              <a:t>300</a:t>
            </a:r>
            <a:r>
              <a:rPr lang="zh-CN" altLang="en-US" sz="1400" dirty="0"/>
              <a:t>亿元┅┅</a:t>
            </a:r>
            <a:endParaRPr lang="en-US" altLang="zh-CN" sz="1400" dirty="0"/>
          </a:p>
        </p:txBody>
      </p:sp>
      <p:sp>
        <p:nvSpPr>
          <p:cNvPr id="21" name="椭圆 20">
            <a:extLst>
              <a:ext uri="{FF2B5EF4-FFF2-40B4-BE49-F238E27FC236}">
                <a16:creationId xmlns="" xmlns:a16="http://schemas.microsoft.com/office/drawing/2014/main" id="{3B74A324-8FA5-44ED-9E48-B5FEE2EBD198}"/>
              </a:ext>
            </a:extLst>
          </p:cNvPr>
          <p:cNvSpPr/>
          <p:nvPr/>
        </p:nvSpPr>
        <p:spPr>
          <a:xfrm>
            <a:off x="3060463" y="3740522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31B64381-AB60-437D-BA80-23549E9ED75F}"/>
              </a:ext>
            </a:extLst>
          </p:cNvPr>
          <p:cNvCxnSpPr/>
          <p:nvPr/>
        </p:nvCxnSpPr>
        <p:spPr>
          <a:xfrm>
            <a:off x="3276487" y="3848534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1">
            <a:extLst>
              <a:ext uri="{FF2B5EF4-FFF2-40B4-BE49-F238E27FC236}">
                <a16:creationId xmlns="" xmlns:a16="http://schemas.microsoft.com/office/drawing/2014/main" id="{9BEED0D0-91BB-47F7-B852-19E46FD99922}"/>
              </a:ext>
            </a:extLst>
          </p:cNvPr>
          <p:cNvSpPr txBox="1"/>
          <p:nvPr/>
        </p:nvSpPr>
        <p:spPr>
          <a:xfrm>
            <a:off x="1069901" y="3255805"/>
            <a:ext cx="14008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亏损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="" xmlns:a16="http://schemas.microsoft.com/office/drawing/2014/main" id="{3A28BC7D-2D8C-4C57-956E-98637D9200CC}"/>
              </a:ext>
            </a:extLst>
          </p:cNvPr>
          <p:cNvSpPr/>
          <p:nvPr/>
        </p:nvSpPr>
        <p:spPr>
          <a:xfrm>
            <a:off x="900805" y="1175991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="" xmlns:a16="http://schemas.microsoft.com/office/drawing/2014/main" id="{3B32478C-0151-4FB3-A737-21136DCDF9AA}"/>
              </a:ext>
            </a:extLst>
          </p:cNvPr>
          <p:cNvSpPr/>
          <p:nvPr/>
        </p:nvSpPr>
        <p:spPr>
          <a:xfrm>
            <a:off x="3060463" y="4213401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7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67AE9AA6-E920-4396-AF2A-5B04AD4EDD52}"/>
              </a:ext>
            </a:extLst>
          </p:cNvPr>
          <p:cNvCxnSpPr/>
          <p:nvPr/>
        </p:nvCxnSpPr>
        <p:spPr>
          <a:xfrm>
            <a:off x="3276487" y="4321413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">
            <a:extLst>
              <a:ext uri="{FF2B5EF4-FFF2-40B4-BE49-F238E27FC236}">
                <a16:creationId xmlns="" xmlns:a16="http://schemas.microsoft.com/office/drawing/2014/main" id="{DDBB3064-F389-459E-A504-0A172E498C3B}"/>
              </a:ext>
            </a:extLst>
          </p:cNvPr>
          <p:cNvSpPr txBox="1"/>
          <p:nvPr/>
        </p:nvSpPr>
        <p:spPr>
          <a:xfrm>
            <a:off x="4284599" y="4213401"/>
            <a:ext cx="4402201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400" dirty="0"/>
              <a:t>ZTE</a:t>
            </a:r>
            <a:r>
              <a:rPr lang="zh-CN" altLang="en-US" sz="1400" dirty="0"/>
              <a:t>┅┅（公平地说，比许多中国企业的管理还要好）</a:t>
            </a:r>
            <a:endParaRPr lang="en-US" altLang="zh-CN" sz="1400" dirty="0"/>
          </a:p>
        </p:txBody>
      </p:sp>
      <p:sp>
        <p:nvSpPr>
          <p:cNvPr id="26" name="TextBox 21">
            <a:extLst>
              <a:ext uri="{FF2B5EF4-FFF2-40B4-BE49-F238E27FC236}">
                <a16:creationId xmlns="" xmlns:a16="http://schemas.microsoft.com/office/drawing/2014/main" id="{AF17C6C4-6DBC-4F5C-AB70-EE4701DBA8DD}"/>
              </a:ext>
            </a:extLst>
          </p:cNvPr>
          <p:cNvSpPr txBox="1"/>
          <p:nvPr/>
        </p:nvSpPr>
        <p:spPr>
          <a:xfrm>
            <a:off x="1258750" y="1891669"/>
            <a:ext cx="101532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失败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2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7" grpId="0" animBg="1"/>
      <p:bldP spid="29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右箭头 2">
            <a:extLst>
              <a:ext uri="{FF2B5EF4-FFF2-40B4-BE49-F238E27FC236}">
                <a16:creationId xmlns="" xmlns:a16="http://schemas.microsoft.com/office/drawing/2014/main" id="{E4440871-D0CC-45EE-A017-90D204E15FBB}"/>
              </a:ext>
            </a:extLst>
          </p:cNvPr>
          <p:cNvSpPr/>
          <p:nvPr/>
        </p:nvSpPr>
        <p:spPr>
          <a:xfrm>
            <a:off x="2807691" y="1347614"/>
            <a:ext cx="684189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11">
            <a:extLst>
              <a:ext uri="{FF2B5EF4-FFF2-40B4-BE49-F238E27FC236}">
                <a16:creationId xmlns="" xmlns:a16="http://schemas.microsoft.com/office/drawing/2014/main" id="{BFAD5A2F-F5C9-442D-812A-DF6C2FB39758}"/>
              </a:ext>
            </a:extLst>
          </p:cNvPr>
          <p:cNvSpPr/>
          <p:nvPr/>
        </p:nvSpPr>
        <p:spPr>
          <a:xfrm>
            <a:off x="2807691" y="2023889"/>
            <a:ext cx="684189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13">
            <a:extLst>
              <a:ext uri="{FF2B5EF4-FFF2-40B4-BE49-F238E27FC236}">
                <a16:creationId xmlns="" xmlns:a16="http://schemas.microsoft.com/office/drawing/2014/main" id="{BEA024FB-8A96-42D9-857F-C1E6C1048046}"/>
              </a:ext>
            </a:extLst>
          </p:cNvPr>
          <p:cNvSpPr/>
          <p:nvPr/>
        </p:nvSpPr>
        <p:spPr>
          <a:xfrm>
            <a:off x="2807691" y="2700164"/>
            <a:ext cx="684189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15">
            <a:extLst>
              <a:ext uri="{FF2B5EF4-FFF2-40B4-BE49-F238E27FC236}">
                <a16:creationId xmlns="" xmlns:a16="http://schemas.microsoft.com/office/drawing/2014/main" id="{BB444A66-CFE0-4982-BCFE-B5285F1D9B6E}"/>
              </a:ext>
            </a:extLst>
          </p:cNvPr>
          <p:cNvSpPr/>
          <p:nvPr/>
        </p:nvSpPr>
        <p:spPr>
          <a:xfrm>
            <a:off x="2807691" y="3376439"/>
            <a:ext cx="684189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17">
            <a:extLst>
              <a:ext uri="{FF2B5EF4-FFF2-40B4-BE49-F238E27FC236}">
                <a16:creationId xmlns="" xmlns:a16="http://schemas.microsoft.com/office/drawing/2014/main" id="{A2A93805-5889-4AB8-8044-0033EBC0AF7B}"/>
              </a:ext>
            </a:extLst>
          </p:cNvPr>
          <p:cNvSpPr/>
          <p:nvPr/>
        </p:nvSpPr>
        <p:spPr>
          <a:xfrm>
            <a:off x="2807691" y="4052714"/>
            <a:ext cx="684189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9">
            <a:extLst>
              <a:ext uri="{FF2B5EF4-FFF2-40B4-BE49-F238E27FC236}">
                <a16:creationId xmlns="" xmlns:a16="http://schemas.microsoft.com/office/drawing/2014/main" id="{41374452-950D-4508-A82F-604B343E6A1E}"/>
              </a:ext>
            </a:extLst>
          </p:cNvPr>
          <p:cNvSpPr txBox="1"/>
          <p:nvPr/>
        </p:nvSpPr>
        <p:spPr>
          <a:xfrm>
            <a:off x="3693277" y="1347614"/>
            <a:ext cx="4608624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墨西哥高铁：</a:t>
            </a:r>
            <a:r>
              <a:rPr lang="en-US" altLang="zh-CN" sz="1400" dirty="0"/>
              <a:t>210km, </a:t>
            </a:r>
            <a:r>
              <a:rPr lang="zh-CN" altLang="en-US" sz="1400" dirty="0"/>
              <a:t>时速</a:t>
            </a:r>
            <a:r>
              <a:rPr lang="en-US" altLang="zh-CN" sz="1400" dirty="0"/>
              <a:t>300km, </a:t>
            </a:r>
            <a:r>
              <a:rPr lang="zh-CN" altLang="en-US" sz="1400" dirty="0"/>
              <a:t>合同金额</a:t>
            </a:r>
            <a:r>
              <a:rPr lang="en-US" altLang="zh-CN" sz="1400" dirty="0"/>
              <a:t>43</a:t>
            </a:r>
            <a:r>
              <a:rPr lang="zh-CN" altLang="en-US" sz="1400" dirty="0"/>
              <a:t>亿美元。签约</a:t>
            </a:r>
            <a:r>
              <a:rPr lang="en-US" altLang="zh-CN" sz="1400" dirty="0"/>
              <a:t>3</a:t>
            </a:r>
            <a:r>
              <a:rPr lang="zh-CN" altLang="en-US" sz="1400" dirty="0"/>
              <a:t>天后墨方毁约┅┅</a:t>
            </a:r>
            <a:endParaRPr lang="en-US" altLang="zh-CN" sz="1400" dirty="0"/>
          </a:p>
        </p:txBody>
      </p:sp>
      <p:sp>
        <p:nvSpPr>
          <p:cNvPr id="18" name="TextBox 36">
            <a:extLst>
              <a:ext uri="{FF2B5EF4-FFF2-40B4-BE49-F238E27FC236}">
                <a16:creationId xmlns="" xmlns:a16="http://schemas.microsoft.com/office/drawing/2014/main" id="{84941ED7-23B3-4848-B2B3-FB9B8B17A8CB}"/>
              </a:ext>
            </a:extLst>
          </p:cNvPr>
          <p:cNvSpPr txBox="1"/>
          <p:nvPr/>
        </p:nvSpPr>
        <p:spPr>
          <a:xfrm>
            <a:off x="3657272" y="2023889"/>
            <a:ext cx="4644628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美国西部高铁：</a:t>
            </a:r>
            <a:r>
              <a:rPr lang="en-US" altLang="zh-CN" sz="1400" dirty="0"/>
              <a:t>370km, </a:t>
            </a:r>
            <a:r>
              <a:rPr lang="zh-CN" altLang="en-US" sz="1400" dirty="0"/>
              <a:t>合同金额</a:t>
            </a:r>
            <a:r>
              <a:rPr lang="en-US" altLang="zh-CN" sz="1400" dirty="0"/>
              <a:t>127</a:t>
            </a:r>
            <a:r>
              <a:rPr lang="zh-CN" altLang="en-US" sz="1400" dirty="0"/>
              <a:t>亿美元。</a:t>
            </a:r>
            <a:r>
              <a:rPr lang="en-US" altLang="zh-CN" sz="1400" dirty="0"/>
              <a:t>2015</a:t>
            </a:r>
            <a:r>
              <a:rPr lang="zh-CN" altLang="en-US" sz="1400" dirty="0"/>
              <a:t>年</a:t>
            </a:r>
            <a:r>
              <a:rPr lang="en-US" altLang="zh-CN" sz="1400" dirty="0"/>
              <a:t>9</a:t>
            </a:r>
            <a:r>
              <a:rPr lang="zh-CN" altLang="en-US" sz="1400" dirty="0"/>
              <a:t>月签约，原定今年</a:t>
            </a:r>
            <a:r>
              <a:rPr lang="en-US" altLang="zh-CN" sz="1400" dirty="0"/>
              <a:t>9</a:t>
            </a:r>
            <a:r>
              <a:rPr lang="zh-CN" altLang="en-US" sz="1400" dirty="0"/>
              <a:t>月开工，今年</a:t>
            </a:r>
            <a:r>
              <a:rPr lang="en-US" altLang="zh-CN" sz="1400" dirty="0"/>
              <a:t>6</a:t>
            </a:r>
            <a:r>
              <a:rPr lang="zh-CN" altLang="en-US" sz="1400" dirty="0"/>
              <a:t>月美方毁约┅┅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37">
            <a:extLst>
              <a:ext uri="{FF2B5EF4-FFF2-40B4-BE49-F238E27FC236}">
                <a16:creationId xmlns="" xmlns:a16="http://schemas.microsoft.com/office/drawing/2014/main" id="{72016DA2-19A6-4BAB-8081-E886DAD81421}"/>
              </a:ext>
            </a:extLst>
          </p:cNvPr>
          <p:cNvSpPr txBox="1"/>
          <p:nvPr/>
        </p:nvSpPr>
        <p:spPr>
          <a:xfrm>
            <a:off x="3657272" y="2624476"/>
            <a:ext cx="4644628" cy="753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  <a:buFontTx/>
              <a:buNone/>
            </a:pPr>
            <a:r>
              <a:rPr lang="zh-CN" altLang="en-US" sz="1400" dirty="0"/>
              <a:t>缅甸密松水电项目：世界第</a:t>
            </a:r>
            <a:r>
              <a:rPr lang="en-US" altLang="zh-CN" sz="1400" dirty="0"/>
              <a:t>15</a:t>
            </a:r>
            <a:r>
              <a:rPr lang="zh-CN" altLang="en-US" sz="1400" dirty="0"/>
              <a:t>大水电项目，合同金额</a:t>
            </a:r>
            <a:r>
              <a:rPr lang="en-US" altLang="zh-CN" sz="1400" dirty="0"/>
              <a:t>300</a:t>
            </a:r>
            <a:r>
              <a:rPr lang="zh-CN" altLang="en-US" sz="1400" dirty="0"/>
              <a:t>亿美元，</a:t>
            </a:r>
            <a:r>
              <a:rPr lang="en-US" altLang="zh-CN" sz="1400" dirty="0"/>
              <a:t>2009</a:t>
            </a:r>
            <a:r>
              <a:rPr lang="zh-CN" altLang="en-US" sz="1400" dirty="0"/>
              <a:t>年</a:t>
            </a:r>
            <a:r>
              <a:rPr lang="en-US" altLang="zh-CN" sz="1400" dirty="0"/>
              <a:t>12</a:t>
            </a:r>
            <a:r>
              <a:rPr lang="zh-CN" altLang="en-US" sz="1400" dirty="0"/>
              <a:t>月开工，</a:t>
            </a:r>
            <a:r>
              <a:rPr lang="en-US" altLang="zh-CN" sz="1400" dirty="0"/>
              <a:t>2011</a:t>
            </a:r>
            <a:r>
              <a:rPr lang="zh-CN" altLang="en-US" sz="1400" dirty="0"/>
              <a:t>年</a:t>
            </a:r>
            <a:r>
              <a:rPr lang="en-US" altLang="zh-CN" sz="1400" dirty="0"/>
              <a:t>9</a:t>
            </a:r>
            <a:r>
              <a:rPr lang="zh-CN" altLang="en-US" sz="1400" dirty="0"/>
              <a:t>月缅方单方宣布搁置，至今┅┅</a:t>
            </a:r>
            <a:endParaRPr lang="en-US" altLang="zh-CN" sz="1400" dirty="0"/>
          </a:p>
        </p:txBody>
      </p:sp>
      <p:sp>
        <p:nvSpPr>
          <p:cNvPr id="20" name="TextBox 38">
            <a:extLst>
              <a:ext uri="{FF2B5EF4-FFF2-40B4-BE49-F238E27FC236}">
                <a16:creationId xmlns="" xmlns:a16="http://schemas.microsoft.com/office/drawing/2014/main" id="{129B7B25-548E-4AE1-9309-B8AE5BCA294D}"/>
              </a:ext>
            </a:extLst>
          </p:cNvPr>
          <p:cNvSpPr txBox="1"/>
          <p:nvPr/>
        </p:nvSpPr>
        <p:spPr>
          <a:xfrm>
            <a:off x="3657272" y="3524586"/>
            <a:ext cx="4731151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斯里兰卡科伦坡港口城项目：斯政府更迭项目搁置┅┅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="" xmlns:a16="http://schemas.microsoft.com/office/drawing/2014/main" id="{F26C22EE-D84D-4DB2-9510-F116D4F3D0E5}"/>
              </a:ext>
            </a:extLst>
          </p:cNvPr>
          <p:cNvSpPr txBox="1"/>
          <p:nvPr/>
        </p:nvSpPr>
        <p:spPr>
          <a:xfrm>
            <a:off x="3657272" y="4093178"/>
            <a:ext cx="4439737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/>
              <a:t>英国欣克利角核电站项目：中英法三国合作， 中方投资</a:t>
            </a:r>
            <a:r>
              <a:rPr lang="en-US" altLang="zh-CN" sz="1400" dirty="0"/>
              <a:t>60</a:t>
            </a:r>
            <a:r>
              <a:rPr lang="zh-CN" altLang="en-US" sz="1400" dirty="0"/>
              <a:t>亿英镑，项目总额</a:t>
            </a:r>
            <a:r>
              <a:rPr lang="en-US" altLang="zh-CN" sz="1400" dirty="0"/>
              <a:t>180</a:t>
            </a:r>
            <a:r>
              <a:rPr lang="zh-CN" altLang="en-US" sz="1400" dirty="0"/>
              <a:t>亿英镑。项目前途┅┅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9D13ADC3-4866-47AC-8B76-910590C5C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圆角矩形 10">
            <a:extLst>
              <a:ext uri="{FF2B5EF4-FFF2-40B4-BE49-F238E27FC236}">
                <a16:creationId xmlns="" xmlns:a16="http://schemas.microsoft.com/office/drawing/2014/main" id="{A012A40D-627B-4114-9773-D6002D88B4D1}"/>
              </a:ext>
            </a:extLst>
          </p:cNvPr>
          <p:cNvSpPr/>
          <p:nvPr/>
        </p:nvSpPr>
        <p:spPr>
          <a:xfrm>
            <a:off x="816451" y="1148093"/>
            <a:ext cx="202129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20">
            <a:extLst>
              <a:ext uri="{FF2B5EF4-FFF2-40B4-BE49-F238E27FC236}">
                <a16:creationId xmlns="" xmlns:a16="http://schemas.microsoft.com/office/drawing/2014/main" id="{7AEE7DDC-EEDD-4025-B514-3B3F755817F6}"/>
              </a:ext>
            </a:extLst>
          </p:cNvPr>
          <p:cNvSpPr txBox="1"/>
          <p:nvPr/>
        </p:nvSpPr>
        <p:spPr>
          <a:xfrm>
            <a:off x="1090160" y="1687750"/>
            <a:ext cx="1512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五 大</a:t>
            </a:r>
            <a:endParaRPr lang="en-US" altLang="zh-CN" sz="28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“忽 悠”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DF19DF-FC9E-4807-9055-5FB611FFAB14}"/>
              </a:ext>
            </a:extLst>
          </p:cNvPr>
          <p:cNvSpPr txBox="1"/>
          <p:nvPr/>
        </p:nvSpPr>
        <p:spPr>
          <a:xfrm>
            <a:off x="1290448" y="3137164"/>
            <a:ext cx="1159742" cy="798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近年来中国企业在国际市场遭遇的重大陷阱</a:t>
            </a:r>
            <a:endParaRPr lang="en-US" altLang="zh-CN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884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8" grpId="0"/>
      <p:bldP spid="19" grpId="0"/>
      <p:bldP spid="20" grpId="0"/>
      <p:bldP spid="21" grpId="0"/>
      <p:bldP spid="4" grpId="0" animBg="1"/>
      <p:bldP spid="1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BE25E3D0-2025-4006-AA30-29637C7A4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C6EAE7-8652-497A-B0B9-2516C5BD65FF}" type="slidenum">
              <a:rPr lang="en-US" altLang="zh-CN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0CE4B547-4FC0-4EFD-8DD9-D409BA0B8787}"/>
              </a:ext>
            </a:extLst>
          </p:cNvPr>
          <p:cNvCxnSpPr>
            <a:cxnSpLocks/>
          </p:cNvCxnSpPr>
          <p:nvPr/>
        </p:nvCxnSpPr>
        <p:spPr>
          <a:xfrm>
            <a:off x="2184196" y="1203598"/>
            <a:ext cx="85298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D561D155-D30D-45DF-9A3E-827BCDAE1F79}"/>
              </a:ext>
            </a:extLst>
          </p:cNvPr>
          <p:cNvCxnSpPr>
            <a:cxnSpLocks/>
          </p:cNvCxnSpPr>
          <p:nvPr/>
        </p:nvCxnSpPr>
        <p:spPr>
          <a:xfrm>
            <a:off x="2411760" y="1780591"/>
            <a:ext cx="62542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29C9D6DE-3417-4EE9-A089-D886A82EE8F3}"/>
              </a:ext>
            </a:extLst>
          </p:cNvPr>
          <p:cNvCxnSpPr>
            <a:cxnSpLocks/>
          </p:cNvCxnSpPr>
          <p:nvPr/>
        </p:nvCxnSpPr>
        <p:spPr>
          <a:xfrm>
            <a:off x="2297180" y="2211710"/>
            <a:ext cx="740005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DD3556B-C365-4EFA-A619-FE9EF6373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06" y="1136056"/>
            <a:ext cx="1396528" cy="1386164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TextBox 37">
            <a:extLst>
              <a:ext uri="{FF2B5EF4-FFF2-40B4-BE49-F238E27FC236}">
                <a16:creationId xmlns="" xmlns:a16="http://schemas.microsoft.com/office/drawing/2014/main" id="{C43F66BB-03A8-4368-ADD3-8EF1186BB52A}"/>
              </a:ext>
            </a:extLst>
          </p:cNvPr>
          <p:cNvSpPr txBox="1"/>
          <p:nvPr/>
        </p:nvSpPr>
        <p:spPr>
          <a:xfrm>
            <a:off x="975709" y="1457425"/>
            <a:ext cx="1107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中国企业</a:t>
            </a:r>
            <a:endParaRPr lang="en-US" altLang="zh-CN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自身短板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="" xmlns:a16="http://schemas.microsoft.com/office/drawing/2014/main" id="{A95FCC45-6038-44D8-A5C8-AF047D9DD220}"/>
              </a:ext>
            </a:extLst>
          </p:cNvPr>
          <p:cNvSpPr txBox="1"/>
          <p:nvPr/>
        </p:nvSpPr>
        <p:spPr>
          <a:xfrm>
            <a:off x="3206274" y="1059582"/>
            <a:ext cx="5182149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能力不强，胆子大。盲目套用国内许多不合规的做法、随意性非常大、急于求成、急功近利、短期行为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21">
            <a:extLst>
              <a:ext uri="{FF2B5EF4-FFF2-40B4-BE49-F238E27FC236}">
                <a16:creationId xmlns="" xmlns:a16="http://schemas.microsoft.com/office/drawing/2014/main" id="{9A098095-1FB0-4022-9CD6-9DD2EEC935F5}"/>
              </a:ext>
            </a:extLst>
          </p:cNvPr>
          <p:cNvSpPr txBox="1"/>
          <p:nvPr/>
        </p:nvSpPr>
        <p:spPr>
          <a:xfrm>
            <a:off x="3166915" y="1661512"/>
            <a:ext cx="4916376" cy="236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不重视品牌建设，缺乏民族优秀的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自主品牌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2">
            <a:extLst>
              <a:ext uri="{FF2B5EF4-FFF2-40B4-BE49-F238E27FC236}">
                <a16:creationId xmlns="" xmlns:a16="http://schemas.microsoft.com/office/drawing/2014/main" id="{EE42A5C7-7EBB-40C5-A022-7780520FA7D6}"/>
              </a:ext>
            </a:extLst>
          </p:cNvPr>
          <p:cNvSpPr txBox="1"/>
          <p:nvPr/>
        </p:nvSpPr>
        <p:spPr>
          <a:xfrm>
            <a:off x="3208938" y="2094481"/>
            <a:ext cx="5251493" cy="1787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缺乏国际化经营的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“基本功”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语言交流能力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国际贸易、工程、金融、投资、法律、管理信息等方面的知识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项目综合管理、运筹和应变能力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自我保护、预防风险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中国企业不会“抱团取暖”，“拒绝合作”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缺乏“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契约精神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1">
            <a:extLst>
              <a:ext uri="{FF2B5EF4-FFF2-40B4-BE49-F238E27FC236}">
                <a16:creationId xmlns="" xmlns:a16="http://schemas.microsoft.com/office/drawing/2014/main" id="{FA0F92EF-6E9E-4A72-ABDD-2E493BC8B084}"/>
              </a:ext>
            </a:extLst>
          </p:cNvPr>
          <p:cNvSpPr/>
          <p:nvPr/>
        </p:nvSpPr>
        <p:spPr>
          <a:xfrm>
            <a:off x="1763688" y="4088229"/>
            <a:ext cx="5861616" cy="667623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E1CF14D-B744-4665-8F96-FE6718E0ACEA}"/>
              </a:ext>
            </a:extLst>
          </p:cNvPr>
          <p:cNvSpPr/>
          <p:nvPr/>
        </p:nvSpPr>
        <p:spPr>
          <a:xfrm>
            <a:off x="2214096" y="4079513"/>
            <a:ext cx="4860088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挎包里只有一把锤子，所有问题都当成钉子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Dubai Medium" panose="020B0603030403030204" pitchFamily="34" charset="-78"/>
                <a:ea typeface="楷体" panose="02010609060101010101" pitchFamily="49" charset="-122"/>
                <a:cs typeface="Dubai Medium" panose="020B0603030403030204" pitchFamily="34" charset="-78"/>
              </a:rPr>
              <a:t>（</a:t>
            </a:r>
            <a:r>
              <a:rPr lang="en-US" altLang="zh-CN" sz="1400" dirty="0">
                <a:solidFill>
                  <a:schemeClr val="bg1"/>
                </a:solidFill>
                <a:latin typeface="Dubai Medium" panose="020B0603030403030204" pitchFamily="34" charset="-78"/>
                <a:ea typeface="楷体" panose="02010609060101010101" pitchFamily="49" charset="-122"/>
                <a:cs typeface="Dubai Medium" panose="020B0603030403030204" pitchFamily="34" charset="-78"/>
              </a:rPr>
              <a:t> Case from Ian Stone: copper mines, Bah vs </a:t>
            </a:r>
            <a:r>
              <a:rPr lang="en-US" altLang="zh-CN" sz="1400" dirty="0" err="1">
                <a:solidFill>
                  <a:schemeClr val="bg1"/>
                </a:solidFill>
                <a:latin typeface="Dubai Medium" panose="020B0603030403030204" pitchFamily="34" charset="-78"/>
                <a:ea typeface="楷体" panose="02010609060101010101" pitchFamily="49" charset="-122"/>
                <a:cs typeface="Dubai Medium" panose="020B0603030403030204" pitchFamily="34" charset="-78"/>
              </a:rPr>
              <a:t>Bol</a:t>
            </a:r>
            <a:r>
              <a:rPr lang="en-US" altLang="zh-CN" sz="1400" dirty="0">
                <a:solidFill>
                  <a:schemeClr val="bg1"/>
                </a:solidFill>
                <a:latin typeface="Dubai Medium" panose="020B0603030403030204" pitchFamily="34" charset="-78"/>
                <a:ea typeface="楷体" panose="02010609060101010101" pitchFamily="49" charset="-122"/>
                <a:cs typeface="Dubai Medium" panose="020B0603030403030204" pitchFamily="34" charset="-78"/>
              </a:rPr>
              <a:t> </a:t>
            </a:r>
            <a:r>
              <a:rPr lang="zh-CN" altLang="en-US" sz="1400" dirty="0">
                <a:solidFill>
                  <a:schemeClr val="bg1"/>
                </a:solidFill>
                <a:latin typeface="Dubai Medium" panose="020B0603030403030204" pitchFamily="34" charset="-78"/>
                <a:ea typeface="楷体" panose="02010609060101010101" pitchFamily="49" charset="-122"/>
                <a:cs typeface="Dubai Medium" panose="020B0603030403030204" pitchFamily="34" charset="-78"/>
              </a:rPr>
              <a:t>）</a:t>
            </a:r>
            <a:endParaRPr lang="en-US" altLang="zh-CN" sz="1400" dirty="0">
              <a:solidFill>
                <a:schemeClr val="bg1"/>
              </a:solidFill>
              <a:latin typeface="Dubai Medium" panose="020B0603030403030204" pitchFamily="34" charset="-78"/>
              <a:ea typeface="楷体" panose="02010609060101010101" pitchFamily="49" charset="-122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4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222222"/>
</p:tagLst>
</file>

<file path=ppt/theme/theme1.xml><?xml version="1.0" encoding="utf-8"?>
<a:theme xmlns:a="http://schemas.openxmlformats.org/drawingml/2006/main" name="1_第一PPT：WWW.1PPT.COM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9075</TotalTime>
  <Words>4428</Words>
  <Application>Microsoft Office PowerPoint</Application>
  <PresentationFormat>全屏显示(16:9)</PresentationFormat>
  <Paragraphs>897</Paragraphs>
  <Slides>60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80" baseType="lpstr">
      <vt:lpstr>Dubai Medium</vt:lpstr>
      <vt:lpstr>Kozuka Gothic Pr6N M</vt:lpstr>
      <vt:lpstr>LilyUPC</vt:lpstr>
      <vt:lpstr>ＭＳ Ｐゴシック</vt:lpstr>
      <vt:lpstr>Swis721 Th BT</vt:lpstr>
      <vt:lpstr>方正兰亭纤黑简体</vt:lpstr>
      <vt:lpstr>黑体</vt:lpstr>
      <vt:lpstr>华文仿宋</vt:lpstr>
      <vt:lpstr>华文楷体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Symbol</vt:lpstr>
      <vt:lpstr>Times New Roman</vt:lpstr>
      <vt:lpstr>Wingdings</vt:lpstr>
      <vt:lpstr>1_第一PPT：WWW.1PPT.COM​</vt:lpstr>
      <vt:lpstr>PowerPoint 演示文稿</vt:lpstr>
      <vt:lpstr>培训师介绍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Microsoft</cp:lastModifiedBy>
  <cp:revision>414</cp:revision>
  <dcterms:created xsi:type="dcterms:W3CDTF">2015-04-24T01:01:13Z</dcterms:created>
  <dcterms:modified xsi:type="dcterms:W3CDTF">2018-09-11T13:29:01Z</dcterms:modified>
</cp:coreProperties>
</file>